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8" r:id="rId12"/>
    <p:sldId id="275" r:id="rId13"/>
    <p:sldId id="269" r:id="rId14"/>
    <p:sldId id="270" r:id="rId15"/>
    <p:sldId id="271" r:id="rId16"/>
    <p:sldId id="272" r:id="rId17"/>
    <p:sldId id="273" r:id="rId18"/>
    <p:sldId id="274" r:id="rId19"/>
    <p:sldId id="266" r:id="rId20"/>
    <p:sldId id="267"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
      <p:font typeface="Roboto Slab" pitchFamily="2"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34E629-6FB9-2D02-D64F-1D979E5684F1}" v="4730" dt="2023-04-22T09:23:45.024"/>
    <p1510:client id="{67C21457-FE47-95E8-1289-EDF2A0ED2A33}" v="6" dt="2023-05-03T05:25:53.402"/>
    <p1510:client id="{9A4DAA4B-E0FA-2267-EBD5-C2D0408AF8CC}" v="3319" dt="2023-05-02T15:35:10.7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5f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1d31146f05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1d31146f05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027ff778bd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027ff778bd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f5b95cd48c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f5b95cd48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75fce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75fce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02767ff92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02767ff92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02767ff92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02767ff92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027ff778bd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027ff778bd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02767ff92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02767ff92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1d31146f05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1d31146f05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05aaec802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05aaec80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1d31146f0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1d31146f0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tatistic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495425" y="1188925"/>
            <a:ext cx="69819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t>Estimation of parameters of Kumaraswamy Exponential Distribution and Gamma-Gompertz Distribution</a:t>
            </a:r>
            <a:endParaRPr sz="3000" dirty="0"/>
          </a:p>
        </p:txBody>
      </p:sp>
      <p:sp>
        <p:nvSpPr>
          <p:cNvPr id="64" name="Google Shape;64;p13"/>
          <p:cNvSpPr txBox="1"/>
          <p:nvPr/>
        </p:nvSpPr>
        <p:spPr>
          <a:xfrm>
            <a:off x="2237950" y="2999600"/>
            <a:ext cx="53502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Roboto"/>
                <a:ea typeface="Roboto"/>
                <a:cs typeface="Roboto"/>
                <a:sym typeface="Roboto"/>
              </a:rPr>
              <a:t>By Shreyansh Sinha (200955)</a:t>
            </a:r>
            <a:endParaRPr>
              <a:solidFill>
                <a:schemeClr val="dk1"/>
              </a:solidFill>
              <a:latin typeface="Roboto"/>
              <a:ea typeface="Roboto"/>
              <a:cs typeface="Roboto"/>
              <a:sym typeface="Roboto"/>
            </a:endParaRPr>
          </a:p>
          <a:p>
            <a:pPr marL="0" lvl="0" indent="0" algn="ctr" rtl="0">
              <a:spcBef>
                <a:spcPts val="0"/>
              </a:spcBef>
              <a:spcAft>
                <a:spcPts val="0"/>
              </a:spcAft>
              <a:buNone/>
            </a:pPr>
            <a:r>
              <a:rPr lang="en">
                <a:solidFill>
                  <a:schemeClr val="dk1"/>
                </a:solidFill>
                <a:latin typeface="Roboto"/>
                <a:ea typeface="Roboto"/>
                <a:cs typeface="Roboto"/>
                <a:sym typeface="Roboto"/>
              </a:rPr>
              <a:t>Under the guidance of  Prof. Debasis Kundu (MTH) and Prof. Raghunandan Sengupta (IME)</a:t>
            </a:r>
            <a:endParaRPr>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p:nvPr/>
        </p:nvSpPr>
        <p:spPr>
          <a:xfrm>
            <a:off x="1139450" y="0"/>
            <a:ext cx="5974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u="sng">
                <a:solidFill>
                  <a:schemeClr val="dk1"/>
                </a:solidFill>
                <a:latin typeface="Roboto"/>
                <a:ea typeface="Roboto"/>
                <a:cs typeface="Roboto"/>
                <a:sym typeface="Roboto"/>
              </a:rPr>
              <a:t>Models</a:t>
            </a:r>
            <a:endParaRPr sz="2800" b="1" u="sng">
              <a:solidFill>
                <a:schemeClr val="dk1"/>
              </a:solidFill>
              <a:latin typeface="Roboto"/>
              <a:ea typeface="Roboto"/>
              <a:cs typeface="Roboto"/>
              <a:sym typeface="Roboto"/>
            </a:endParaRPr>
          </a:p>
        </p:txBody>
      </p:sp>
      <p:sp>
        <p:nvSpPr>
          <p:cNvPr id="128" name="Google Shape;128;p22"/>
          <p:cNvSpPr txBox="1"/>
          <p:nvPr/>
        </p:nvSpPr>
        <p:spPr>
          <a:xfrm>
            <a:off x="0" y="571261"/>
            <a:ext cx="9144000" cy="4646626"/>
          </a:xfrm>
          <a:prstGeom prst="rect">
            <a:avLst/>
          </a:prstGeom>
          <a:noFill/>
          <a:ln>
            <a:noFill/>
          </a:ln>
        </p:spPr>
        <p:txBody>
          <a:bodyPr spcFirstLastPara="1" wrap="square" lIns="91425" tIns="91425" rIns="91425" bIns="91425" anchor="t" anchorCtr="0">
            <a:spAutoFit/>
          </a:bodyPr>
          <a:lstStyle/>
          <a:p>
            <a:pPr algn="ctr"/>
            <a:r>
              <a:rPr lang="en" sz="1600" b="1" u="sng" dirty="0">
                <a:solidFill>
                  <a:schemeClr val="dk1"/>
                </a:solidFill>
                <a:ea typeface="Roboto"/>
                <a:cs typeface="Roboto"/>
              </a:rPr>
              <a:t>2-competing risk Kumaraswamy exponential</a:t>
            </a:r>
            <a:r>
              <a:rPr lang="en" b="1" dirty="0">
                <a:solidFill>
                  <a:schemeClr val="dk1"/>
                </a:solidFill>
                <a:ea typeface="Roboto"/>
                <a:cs typeface="Roboto"/>
              </a:rPr>
              <a:t> </a:t>
            </a:r>
            <a:endParaRPr lang="en-US">
              <a:solidFill>
                <a:schemeClr val="dk1"/>
              </a:solidFill>
              <a:ea typeface="Roboto"/>
            </a:endParaRPr>
          </a:p>
          <a:p>
            <a:endParaRPr lang="en" b="1" dirty="0">
              <a:solidFill>
                <a:schemeClr val="dk1"/>
              </a:solidFill>
              <a:ea typeface="Roboto"/>
              <a:cs typeface="Roboto"/>
            </a:endParaRPr>
          </a:p>
          <a:p>
            <a:r>
              <a:rPr lang="en" dirty="0">
                <a:solidFill>
                  <a:schemeClr val="dk1"/>
                </a:solidFill>
                <a:ea typeface="Roboto"/>
                <a:cs typeface="Roboto"/>
              </a:rPr>
              <a:t>We setup a 2-competing risk model where both the risk follow Kumaraswamy exponential distribution with different </a:t>
            </a:r>
            <a:r>
              <a:rPr lang="en" sz="1100" dirty="0"/>
              <a:t> </a:t>
            </a:r>
            <a:r>
              <a:rPr lang="en" sz="1600" dirty="0">
                <a:solidFill>
                  <a:schemeClr val="dk1"/>
                </a:solidFill>
              </a:rPr>
              <a:t>γ</a:t>
            </a:r>
            <a:r>
              <a:rPr lang="en" sz="1000" dirty="0"/>
              <a:t>  </a:t>
            </a:r>
            <a:r>
              <a:rPr lang="en" dirty="0">
                <a:solidFill>
                  <a:schemeClr val="dk1"/>
                </a:solidFill>
              </a:rPr>
              <a:t>or scale factor. Hence, the resultant will be a 4 parameter distribution. </a:t>
            </a:r>
            <a:endParaRPr lang="en-US">
              <a:solidFill>
                <a:schemeClr val="dk1"/>
              </a:solidFill>
            </a:endParaRPr>
          </a:p>
          <a:p>
            <a:endParaRPr lang="en" dirty="0">
              <a:solidFill>
                <a:schemeClr val="dk1"/>
              </a:solidFill>
            </a:endParaRPr>
          </a:p>
          <a:p>
            <a:r>
              <a:rPr lang="en" dirty="0">
                <a:solidFill>
                  <a:schemeClr val="dk1"/>
                </a:solidFill>
              </a:rPr>
              <a:t>We estimate the parameter for the above model using MLE equations for a given data. The log-likelihood equation for the same is:-</a:t>
            </a:r>
          </a:p>
          <a:p>
            <a:pPr marL="0" lvl="0" indent="0" algn="l" rtl="0">
              <a:spcBef>
                <a:spcPts val="0"/>
              </a:spcBef>
              <a:spcAft>
                <a:spcPts val="0"/>
              </a:spcAft>
              <a:buNone/>
            </a:pPr>
            <a:endParaRPr>
              <a:solidFill>
                <a:schemeClr val="dk1"/>
              </a:solidFill>
            </a:endParaRPr>
          </a:p>
          <a:p>
            <a:endParaRPr lang="en" dirty="0">
              <a:solidFill>
                <a:schemeClr val="dk1"/>
              </a:solidFill>
            </a:endParaRPr>
          </a:p>
          <a:p>
            <a:pPr>
              <a:lnSpc>
                <a:spcPct val="115000"/>
              </a:lnSpc>
            </a:pPr>
            <a:r>
              <a:rPr lang="en" sz="1100" dirty="0"/>
              <a:t>				</a:t>
            </a:r>
            <a:endParaRPr sz="1100" dirty="0"/>
          </a:p>
          <a:p>
            <a:pPr marL="0" lvl="0" indent="0" algn="l" rtl="0">
              <a:spcBef>
                <a:spcPts val="0"/>
              </a:spcBef>
              <a:spcAft>
                <a:spcPts val="0"/>
              </a:spcAft>
              <a:buNone/>
            </a:pPr>
            <a:r>
              <a:rPr lang="en" sz="1100" dirty="0"/>
              <a:t>			</a:t>
            </a:r>
            <a:endParaRPr sz="1100" dirty="0"/>
          </a:p>
          <a:p>
            <a:pPr marL="0" lvl="0" indent="0" algn="l" rtl="0">
              <a:spcBef>
                <a:spcPts val="0"/>
              </a:spcBef>
              <a:spcAft>
                <a:spcPts val="0"/>
              </a:spcAft>
              <a:buNone/>
            </a:pPr>
            <a:r>
              <a:rPr lang="en" sz="1100" dirty="0"/>
              <a:t>		</a:t>
            </a:r>
            <a:endParaRPr sz="1100" dirty="0"/>
          </a:p>
          <a:p>
            <a:pPr marL="0" lvl="0" indent="0" algn="l" rtl="0">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sz="1100" dirty="0"/>
              <a:t>				</a:t>
            </a:r>
            <a:endParaRPr sz="1100" dirty="0"/>
          </a:p>
          <a:p>
            <a:pPr marL="0" lvl="0" indent="0" algn="l" rtl="0">
              <a:spcBef>
                <a:spcPts val="0"/>
              </a:spcBef>
              <a:spcAft>
                <a:spcPts val="0"/>
              </a:spcAft>
              <a:buNone/>
            </a:pPr>
            <a:r>
              <a:rPr lang="en" sz="1100" dirty="0"/>
              <a:t>			</a:t>
            </a:r>
            <a:endParaRPr sz="1100" dirty="0"/>
          </a:p>
          <a:p>
            <a:pPr marL="0" lvl="0" indent="0" algn="l" rtl="0">
              <a:spcBef>
                <a:spcPts val="0"/>
              </a:spcBef>
              <a:spcAft>
                <a:spcPts val="0"/>
              </a:spcAft>
              <a:buNone/>
            </a:pPr>
            <a:r>
              <a:rPr lang="en" sz="1100" dirty="0"/>
              <a:t>		</a:t>
            </a:r>
            <a:endParaRPr sz="1100" dirty="0"/>
          </a:p>
          <a:p>
            <a:r>
              <a:rPr lang="en-US" dirty="0">
                <a:solidFill>
                  <a:schemeClr val="dk1"/>
                </a:solidFill>
              </a:rPr>
              <a:t>To find the MLE we partially differentiate w.r.t each parameter and set it to 0. Clearly, no close form solution for the MLE equations and we must use numerical methods to solve the MLE equations.</a:t>
            </a:r>
          </a:p>
          <a:p>
            <a:pPr marL="0" lvl="0" indent="0" algn="l" rtl="0">
              <a:lnSpc>
                <a:spcPct val="115000"/>
              </a:lnSpc>
              <a:spcBef>
                <a:spcPts val="0"/>
              </a:spcBef>
              <a:spcAft>
                <a:spcPts val="0"/>
              </a:spcAft>
              <a:buNone/>
            </a:pPr>
            <a:r>
              <a:rPr lang="en" sz="1100" dirty="0"/>
              <a:t>				</a:t>
            </a:r>
            <a:endParaRPr sz="1100" dirty="0"/>
          </a:p>
          <a:p>
            <a:pPr marL="0" lvl="0" indent="0" algn="l" rtl="0">
              <a:spcBef>
                <a:spcPts val="0"/>
              </a:spcBef>
              <a:spcAft>
                <a:spcPts val="0"/>
              </a:spcAft>
              <a:buNone/>
            </a:pPr>
            <a:r>
              <a:rPr lang="en" sz="1100" dirty="0"/>
              <a:t>			</a:t>
            </a:r>
            <a:endParaRPr sz="1100" dirty="0"/>
          </a:p>
          <a:p>
            <a:pPr marL="0" lvl="0" indent="0" algn="l" rtl="0">
              <a:spcBef>
                <a:spcPts val="0"/>
              </a:spcBef>
              <a:spcAft>
                <a:spcPts val="0"/>
              </a:spcAft>
              <a:buNone/>
            </a:pPr>
            <a:r>
              <a:rPr lang="en" sz="1100" dirty="0"/>
              <a:t>		</a:t>
            </a:r>
            <a:endParaRPr sz="1100" dirty="0"/>
          </a:p>
          <a:p>
            <a:pPr marL="0" lvl="0" indent="0" algn="l" rtl="0">
              <a:spcBef>
                <a:spcPts val="0"/>
              </a:spcBef>
              <a:spcAft>
                <a:spcPts val="0"/>
              </a:spcAft>
              <a:buNone/>
            </a:pPr>
            <a:endParaRPr>
              <a:solidFill>
                <a:schemeClr val="dk1"/>
              </a:solidFill>
              <a:latin typeface="Roboto"/>
              <a:ea typeface="Roboto"/>
              <a:cs typeface="Roboto"/>
              <a:sym typeface="Roboto"/>
            </a:endParaRPr>
          </a:p>
        </p:txBody>
      </p:sp>
      <p:pic>
        <p:nvPicPr>
          <p:cNvPr id="3" name="Picture 3" descr="Text, whiteboard&#10;&#10;Description automatically generated">
            <a:extLst>
              <a:ext uri="{FF2B5EF4-FFF2-40B4-BE49-F238E27FC236}">
                <a16:creationId xmlns:a16="http://schemas.microsoft.com/office/drawing/2014/main" id="{987E8417-677E-5FD0-D410-EECC497285B2}"/>
              </a:ext>
            </a:extLst>
          </p:cNvPr>
          <p:cNvPicPr>
            <a:picLocks noChangeAspect="1"/>
          </p:cNvPicPr>
          <p:nvPr/>
        </p:nvPicPr>
        <p:blipFill>
          <a:blip r:embed="rId3"/>
          <a:stretch>
            <a:fillRect/>
          </a:stretch>
        </p:blipFill>
        <p:spPr>
          <a:xfrm>
            <a:off x="458987" y="2271477"/>
            <a:ext cx="8226027" cy="12477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36D91B-069A-8C8E-0E9C-C037A9CC811E}"/>
              </a:ext>
            </a:extLst>
          </p:cNvPr>
          <p:cNvSpPr txBox="1"/>
          <p:nvPr/>
        </p:nvSpPr>
        <p:spPr>
          <a:xfrm>
            <a:off x="3804249" y="5715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solidFill>
                  <a:srgbClr val="FFFFFF"/>
                </a:solidFill>
                <a:latin typeface="Roboto"/>
              </a:rPr>
              <a:t>Models</a:t>
            </a:r>
            <a:r>
              <a:rPr lang="en-US" sz="2800" u="sng" dirty="0">
                <a:solidFill>
                  <a:srgbClr val="FFFFFF"/>
                </a:solidFill>
                <a:latin typeface="Roboto"/>
                <a:ea typeface="Roboto"/>
                <a:cs typeface="Roboto"/>
              </a:rPr>
              <a:t>​</a:t>
            </a:r>
            <a:endParaRPr lang="en-US" u="sng" dirty="0"/>
          </a:p>
        </p:txBody>
      </p:sp>
      <p:sp>
        <p:nvSpPr>
          <p:cNvPr id="3" name="TextBox 2">
            <a:extLst>
              <a:ext uri="{FF2B5EF4-FFF2-40B4-BE49-F238E27FC236}">
                <a16:creationId xmlns:a16="http://schemas.microsoft.com/office/drawing/2014/main" id="{E0543947-9EF8-B30C-913E-C94B518E6B0C}"/>
              </a:ext>
            </a:extLst>
          </p:cNvPr>
          <p:cNvSpPr txBox="1"/>
          <p:nvPr/>
        </p:nvSpPr>
        <p:spPr>
          <a:xfrm>
            <a:off x="410108" y="659402"/>
            <a:ext cx="7817939" cy="54322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solidFill>
                  <a:schemeClr val="tx1"/>
                </a:solidFill>
              </a:rPr>
              <a:t>Algorithm to find the MLE for the model is as follows:-</a:t>
            </a:r>
          </a:p>
          <a:p>
            <a:endParaRPr lang="en-US" sz="1800" dirty="0">
              <a:solidFill>
                <a:schemeClr val="tx1"/>
              </a:solidFill>
            </a:endParaRPr>
          </a:p>
          <a:p>
            <a:r>
              <a:rPr lang="en-US" sz="1800" dirty="0">
                <a:solidFill>
                  <a:schemeClr val="tx1"/>
                </a:solidFill>
              </a:rPr>
              <a:t>1.Sampling:-</a:t>
            </a:r>
          </a:p>
          <a:p>
            <a:pPr marL="285750" indent="-285750">
              <a:buFont typeface="Arial"/>
              <a:buChar char="•"/>
            </a:pPr>
            <a:r>
              <a:rPr lang="en-US" dirty="0">
                <a:solidFill>
                  <a:schemeClr val="tx1"/>
                </a:solidFill>
              </a:rPr>
              <a:t>Create a sample of N points (10</a:t>
            </a:r>
            <a:r>
              <a:rPr lang="en-US" baseline="30000" dirty="0">
                <a:solidFill>
                  <a:schemeClr val="tx1"/>
                </a:solidFill>
              </a:rPr>
              <a:t>6</a:t>
            </a:r>
            <a:r>
              <a:rPr lang="en-US" dirty="0">
                <a:solidFill>
                  <a:schemeClr val="tx1"/>
                </a:solidFill>
              </a:rPr>
              <a:t>, in this case) from the Kumaraswamy Exponential distribution for some parameter values. </a:t>
            </a:r>
          </a:p>
          <a:p>
            <a:pPr marL="285750" indent="-285750">
              <a:buFont typeface="Arial"/>
              <a:buChar char="•"/>
            </a:pPr>
            <a:r>
              <a:rPr lang="en-US" dirty="0">
                <a:solidFill>
                  <a:schemeClr val="tx1"/>
                </a:solidFill>
              </a:rPr>
              <a:t>We use Inverse Sampling technique, calculating the inverse quantile function and using it to generate samples from the distribution </a:t>
            </a:r>
          </a:p>
          <a:p>
            <a:pPr marL="285750" indent="-285750">
              <a:buFont typeface="Arial"/>
              <a:buChar char="•"/>
            </a:pPr>
            <a:endParaRPr lang="en-US" sz="1600" dirty="0">
              <a:solidFill>
                <a:schemeClr val="tx1"/>
              </a:solidFill>
            </a:endParaRPr>
          </a:p>
          <a:p>
            <a:endParaRPr lang="en-US" sz="1600" b="1" dirty="0">
              <a:solidFill>
                <a:schemeClr val="tx1"/>
              </a:solidFill>
            </a:endParaRPr>
          </a:p>
          <a:p>
            <a:r>
              <a:rPr lang="en-US" sz="1600" b="1" dirty="0">
                <a:solidFill>
                  <a:schemeClr val="tx1"/>
                </a:solidFill>
              </a:rPr>
              <a:t>2.Bootstrapping and MLE calculation</a:t>
            </a:r>
            <a:r>
              <a:rPr lang="en-US" sz="1600" dirty="0">
                <a:solidFill>
                  <a:schemeClr val="tx1"/>
                </a:solidFill>
              </a:rPr>
              <a:t> :-</a:t>
            </a:r>
            <a:endParaRPr lang="en-US">
              <a:solidFill>
                <a:schemeClr val="tx1"/>
              </a:solidFill>
            </a:endParaRPr>
          </a:p>
          <a:p>
            <a:pPr marL="285750" indent="-285750">
              <a:buFont typeface="Arial"/>
              <a:buChar char="•"/>
            </a:pPr>
            <a:r>
              <a:rPr lang="en-US" dirty="0">
                <a:solidFill>
                  <a:schemeClr val="tx1"/>
                </a:solidFill>
              </a:rPr>
              <a:t>We employ Bootstrapping where smaller set of samples (of size n), is taken without replacement  and the MLE is calculated for them. (say θ</a:t>
            </a:r>
            <a:r>
              <a:rPr lang="en-US" baseline="-25000" dirty="0">
                <a:solidFill>
                  <a:schemeClr val="tx1"/>
                </a:solidFill>
              </a:rPr>
              <a:t>i</a:t>
            </a:r>
            <a:r>
              <a:rPr lang="en-US" dirty="0">
                <a:solidFill>
                  <a:schemeClr val="tx1"/>
                </a:solidFill>
              </a:rPr>
              <a:t>ˆ) </a:t>
            </a:r>
          </a:p>
          <a:p>
            <a:pPr marL="285750" indent="-285750">
              <a:buFont typeface="Arial"/>
              <a:buChar char="•"/>
            </a:pPr>
            <a:r>
              <a:rPr lang="en-US" dirty="0">
                <a:solidFill>
                  <a:schemeClr val="tx1"/>
                </a:solidFill>
              </a:rPr>
              <a:t>We repeat the process for different smaller samples of size n for B times (here B represent the times we bootstrapped the data)</a:t>
            </a:r>
            <a:endParaRPr lang="en-US">
              <a:solidFill>
                <a:schemeClr val="tx1"/>
              </a:solidFill>
            </a:endParaRPr>
          </a:p>
          <a:p>
            <a:pPr marL="285750" indent="-285750">
              <a:buFont typeface="Arial"/>
              <a:buChar char="•"/>
            </a:pPr>
            <a:r>
              <a:rPr lang="en-US" dirty="0">
                <a:solidFill>
                  <a:schemeClr val="tx1"/>
                </a:solidFill>
              </a:rPr>
              <a:t>We have taken 3 different values for n namely 20, 50 and 100 and corresponding to them the values of are B= 5*10</a:t>
            </a:r>
            <a:r>
              <a:rPr lang="en-US" baseline="30000" dirty="0">
                <a:solidFill>
                  <a:schemeClr val="tx1"/>
                </a:solidFill>
              </a:rPr>
              <a:t>4 </a:t>
            </a:r>
            <a:r>
              <a:rPr lang="en-US" dirty="0">
                <a:solidFill>
                  <a:schemeClr val="tx1"/>
                </a:solidFill>
              </a:rPr>
              <a:t>,2*10</a:t>
            </a:r>
            <a:r>
              <a:rPr lang="en-US" baseline="30000" dirty="0">
                <a:solidFill>
                  <a:schemeClr val="tx1"/>
                </a:solidFill>
              </a:rPr>
              <a:t>4  </a:t>
            </a:r>
            <a:r>
              <a:rPr lang="en-US" dirty="0">
                <a:solidFill>
                  <a:schemeClr val="tx1"/>
                </a:solidFill>
              </a:rPr>
              <a:t>and 10</a:t>
            </a:r>
            <a:r>
              <a:rPr lang="en-US" baseline="30000" dirty="0">
                <a:solidFill>
                  <a:schemeClr val="tx1"/>
                </a:solidFill>
              </a:rPr>
              <a:t>4</a:t>
            </a:r>
            <a:r>
              <a:rPr lang="en-US" dirty="0">
                <a:solidFill>
                  <a:schemeClr val="tx1"/>
                </a:solidFill>
              </a:rPr>
              <a:t> respectively.</a:t>
            </a:r>
            <a:endParaRPr lang="en-US">
              <a:solidFill>
                <a:schemeClr val="tx1"/>
              </a:solidFill>
            </a:endParaRPr>
          </a:p>
          <a:p>
            <a:br>
              <a:rPr lang="en-US" sz="1050" dirty="0"/>
            </a:br>
            <a:r>
              <a:rPr lang="en-US" sz="1050" dirty="0"/>
              <a:t> </a:t>
            </a:r>
            <a:endParaRPr lang="en-US" sz="1050">
              <a:solidFill>
                <a:schemeClr val="tx1"/>
              </a:solidFill>
            </a:endParaRPr>
          </a:p>
          <a:p>
            <a:pPr marL="285750" indent="-285750">
              <a:buFont typeface="Arial"/>
              <a:buChar char="•"/>
            </a:pPr>
            <a:endParaRPr lang="en-US" sz="1600" dirty="0">
              <a:solidFill>
                <a:schemeClr val="tx1"/>
              </a:solidFill>
            </a:endParaRPr>
          </a:p>
          <a:p>
            <a:pPr marL="285750" indent="-285750">
              <a:buFont typeface="Arial"/>
              <a:buChar char="•"/>
            </a:pPr>
            <a:endParaRPr lang="en-US" sz="1200" dirty="0">
              <a:solidFill>
                <a:schemeClr val="tx1"/>
              </a:solidFill>
            </a:endParaRPr>
          </a:p>
          <a:p>
            <a:pPr marL="285750" indent="-285750">
              <a:buFont typeface="Arial"/>
              <a:buChar char="•"/>
            </a:pPr>
            <a:endParaRPr lang="en-US" sz="1200" dirty="0">
              <a:solidFill>
                <a:schemeClr val="tx1"/>
              </a:solidFill>
            </a:endParaRPr>
          </a:p>
          <a:p>
            <a:pPr marL="285750" indent="-285750">
              <a:buFont typeface="Arial"/>
              <a:buChar char="•"/>
            </a:pPr>
            <a:endParaRPr lang="en-US" dirty="0">
              <a:solidFill>
                <a:schemeClr val="tx1"/>
              </a:solidFill>
            </a:endParaRPr>
          </a:p>
          <a:p>
            <a:pPr marL="285750" indent="-285750">
              <a:buFont typeface="Courier New"/>
              <a:buChar char="o"/>
            </a:pPr>
            <a:endParaRPr lang="en-US" sz="1600" dirty="0">
              <a:solidFill>
                <a:schemeClr val="tx1"/>
              </a:solidFill>
            </a:endParaRPr>
          </a:p>
          <a:p>
            <a:pPr marL="285750" indent="-285750">
              <a:buFont typeface="Courier New"/>
              <a:buChar char="o"/>
            </a:pPr>
            <a:endParaRPr lang="en-US" dirty="0">
              <a:solidFill>
                <a:schemeClr val="tx1"/>
              </a:solidFill>
            </a:endParaRPr>
          </a:p>
        </p:txBody>
      </p:sp>
      <p:sp>
        <p:nvSpPr>
          <p:cNvPr id="4" name="TextBox 3">
            <a:extLst>
              <a:ext uri="{FF2B5EF4-FFF2-40B4-BE49-F238E27FC236}">
                <a16:creationId xmlns:a16="http://schemas.microsoft.com/office/drawing/2014/main" id="{FDFF369C-D0ED-4CDD-FFC2-826227856754}"/>
              </a:ext>
            </a:extLst>
          </p:cNvPr>
          <p:cNvSpPr txBox="1"/>
          <p:nvPr/>
        </p:nvSpPr>
        <p:spPr>
          <a:xfrm flipH="1" flipV="1">
            <a:off x="475247" y="176463"/>
            <a:ext cx="54142" cy="4852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10270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B678D1-D688-2C56-FAAA-3523206CAC08}"/>
              </a:ext>
            </a:extLst>
          </p:cNvPr>
          <p:cNvSpPr txBox="1"/>
          <p:nvPr/>
        </p:nvSpPr>
        <p:spPr>
          <a:xfrm>
            <a:off x="3481137" y="37097"/>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dirty="0">
                <a:solidFill>
                  <a:srgbClr val="FFFFFF"/>
                </a:solidFill>
                <a:latin typeface="Roboto"/>
              </a:rPr>
              <a:t>Models​</a:t>
            </a:r>
            <a:endParaRPr lang="en-US" u="sng"/>
          </a:p>
        </p:txBody>
      </p:sp>
      <p:sp>
        <p:nvSpPr>
          <p:cNvPr id="3" name="TextBox 2">
            <a:extLst>
              <a:ext uri="{FF2B5EF4-FFF2-40B4-BE49-F238E27FC236}">
                <a16:creationId xmlns:a16="http://schemas.microsoft.com/office/drawing/2014/main" id="{8C2080C0-E548-65B1-281E-40F515E4FC8E}"/>
              </a:ext>
            </a:extLst>
          </p:cNvPr>
          <p:cNvSpPr txBox="1"/>
          <p:nvPr/>
        </p:nvSpPr>
        <p:spPr>
          <a:xfrm>
            <a:off x="493295" y="558466"/>
            <a:ext cx="7255041"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FFFFFF"/>
                </a:solidFill>
              </a:rPr>
              <a:t>3.Result calculation :-​</a:t>
            </a:r>
            <a:endParaRPr lang="en-US" sz="1600" dirty="0">
              <a:solidFill>
                <a:srgbClr val="FFFFFF"/>
              </a:solidFill>
            </a:endParaRPr>
          </a:p>
          <a:p>
            <a:pPr marL="285750" indent="-285750">
              <a:buFont typeface="Arial,Sans-Serif"/>
              <a:buChar char="•"/>
            </a:pPr>
            <a:r>
              <a:rPr lang="en-US" dirty="0">
                <a:solidFill>
                  <a:schemeClr val="tx1"/>
                </a:solidFill>
              </a:rPr>
              <a:t>The values of MLE from each iteration is stored in an array.</a:t>
            </a:r>
          </a:p>
          <a:p>
            <a:pPr marL="285750" indent="-285750">
              <a:buFont typeface="Arial,Sans-Serif"/>
              <a:buChar char="•"/>
            </a:pPr>
            <a:r>
              <a:rPr lang="en-US" dirty="0">
                <a:solidFill>
                  <a:schemeClr val="tx1"/>
                </a:solidFill>
              </a:rPr>
              <a:t>The average of this array is taken as the estimated value for our set of parameters </a:t>
            </a:r>
          </a:p>
          <a:p>
            <a:pPr marL="285750" indent="-285750">
              <a:buFont typeface="Arial,Sans-Serif"/>
              <a:buChar char="•"/>
            </a:pPr>
            <a:r>
              <a:rPr lang="en-US" dirty="0">
                <a:solidFill>
                  <a:schemeClr val="tx1"/>
                </a:solidFill>
              </a:rPr>
              <a:t>Variance is also calculated for the estimated parameter.</a:t>
            </a:r>
          </a:p>
        </p:txBody>
      </p:sp>
      <p:sp>
        <p:nvSpPr>
          <p:cNvPr id="4" name="TextBox 3">
            <a:extLst>
              <a:ext uri="{FF2B5EF4-FFF2-40B4-BE49-F238E27FC236}">
                <a16:creationId xmlns:a16="http://schemas.microsoft.com/office/drawing/2014/main" id="{AC69FAD1-A18F-83AF-219E-D484A3D82420}"/>
              </a:ext>
            </a:extLst>
          </p:cNvPr>
          <p:cNvSpPr txBox="1"/>
          <p:nvPr/>
        </p:nvSpPr>
        <p:spPr>
          <a:xfrm>
            <a:off x="252663" y="2162676"/>
            <a:ext cx="8207542"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800" b="1" u="sng" dirty="0">
                <a:solidFill>
                  <a:srgbClr val="FFFFFF"/>
                </a:solidFill>
                <a:cs typeface="Segoe UI"/>
              </a:rPr>
              <a:t>Bayesian Estimation of Gamma-Gompertz Distribution</a:t>
            </a:r>
            <a:endParaRPr lang="en-US" sz="1600" b="1" dirty="0">
              <a:solidFill>
                <a:srgbClr val="FFFFFF"/>
              </a:solidFill>
              <a:cs typeface="Segoe UI"/>
            </a:endParaRPr>
          </a:p>
          <a:p>
            <a:endParaRPr lang="en-US" dirty="0">
              <a:solidFill>
                <a:srgbClr val="FFFFFF"/>
              </a:solidFill>
              <a:cs typeface="Segoe UI"/>
            </a:endParaRPr>
          </a:p>
          <a:p>
            <a:r>
              <a:rPr lang="en-US" dirty="0">
                <a:solidFill>
                  <a:srgbClr val="FFFFFF"/>
                </a:solidFill>
                <a:cs typeface="Segoe UI"/>
              </a:rPr>
              <a:t>We are utilizing Bayesian analysis to estimate the parameters of the Gamma Gompertz distribution for a given data  set.​</a:t>
            </a:r>
            <a:endParaRPr lang="en-US" dirty="0"/>
          </a:p>
          <a:p>
            <a:r>
              <a:rPr lang="en-US" dirty="0">
                <a:solidFill>
                  <a:srgbClr val="FFFFFF"/>
                </a:solidFill>
                <a:cs typeface="Segoe UI"/>
              </a:rPr>
              <a:t>​</a:t>
            </a:r>
          </a:p>
          <a:p>
            <a:r>
              <a:rPr lang="en-US" dirty="0">
                <a:solidFill>
                  <a:srgbClr val="FFFFFF"/>
                </a:solidFill>
                <a:cs typeface="Segoe UI"/>
              </a:rPr>
              <a:t>On of the major task is to determine the prior for the parameters and as all the 3 parameters are non-negative hence, we can take a prior which has only positive support. In this model, we use three different priors for the parameters namely, gamma, exponential and uniform and calculate the mean of the posterior which will be our estimate of the parameters.</a:t>
            </a:r>
            <a:endParaRPr lang="en-US"/>
          </a:p>
        </p:txBody>
      </p:sp>
    </p:spTree>
    <p:extLst>
      <p:ext uri="{BB962C8B-B14F-4D97-AF65-F5344CB8AC3E}">
        <p14:creationId xmlns:p14="http://schemas.microsoft.com/office/powerpoint/2010/main" val="4183720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FE4D1E-57F1-21CC-0C8B-A16785F62BCE}"/>
              </a:ext>
            </a:extLst>
          </p:cNvPr>
          <p:cNvSpPr txBox="1"/>
          <p:nvPr/>
        </p:nvSpPr>
        <p:spPr>
          <a:xfrm>
            <a:off x="3682603" y="4822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solidFill>
                  <a:srgbClr val="FFFFFF"/>
                </a:solidFill>
                <a:latin typeface="Roboto"/>
              </a:rPr>
              <a:t>Models</a:t>
            </a:r>
            <a:r>
              <a:rPr lang="en-US" sz="2800" u="sng" dirty="0">
                <a:solidFill>
                  <a:srgbClr val="FFFFFF"/>
                </a:solidFill>
                <a:latin typeface="Roboto"/>
              </a:rPr>
              <a:t>​</a:t>
            </a:r>
            <a:r>
              <a:rPr lang="en-US" sz="2800" u="sng" dirty="0">
                <a:solidFill>
                  <a:srgbClr val="FFFFFF"/>
                </a:solidFill>
                <a:latin typeface="Roboto"/>
                <a:ea typeface="Roboto"/>
                <a:cs typeface="Roboto"/>
              </a:rPr>
              <a:t>​</a:t>
            </a:r>
            <a:endParaRPr lang="en-US" u="sng" dirty="0"/>
          </a:p>
        </p:txBody>
      </p:sp>
      <p:sp>
        <p:nvSpPr>
          <p:cNvPr id="3" name="TextBox 2">
            <a:extLst>
              <a:ext uri="{FF2B5EF4-FFF2-40B4-BE49-F238E27FC236}">
                <a16:creationId xmlns:a16="http://schemas.microsoft.com/office/drawing/2014/main" id="{6F0CC762-0F69-0089-F12C-DED21BEF916B}"/>
              </a:ext>
            </a:extLst>
          </p:cNvPr>
          <p:cNvSpPr txBox="1"/>
          <p:nvPr/>
        </p:nvSpPr>
        <p:spPr>
          <a:xfrm>
            <a:off x="174332" y="526351"/>
            <a:ext cx="8431410"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FFFFFF"/>
                </a:solidFill>
              </a:rPr>
              <a:t>Algorithm to find the parameters are as :</a:t>
            </a:r>
            <a:r>
              <a:rPr lang="en-US" dirty="0">
                <a:solidFill>
                  <a:schemeClr val="tx1"/>
                </a:solidFill>
              </a:rPr>
              <a:t>-</a:t>
            </a:r>
          </a:p>
          <a:p>
            <a:endParaRPr lang="en-US" dirty="0">
              <a:solidFill>
                <a:schemeClr val="tx1"/>
              </a:solidFill>
            </a:endParaRPr>
          </a:p>
          <a:p>
            <a:r>
              <a:rPr lang="en-US" sz="1600" b="1" dirty="0">
                <a:solidFill>
                  <a:schemeClr val="tx1"/>
                </a:solidFill>
              </a:rPr>
              <a:t>1.Sampling</a:t>
            </a:r>
          </a:p>
          <a:p>
            <a:pPr marL="342900" indent="-342900">
              <a:buChar char="•"/>
            </a:pPr>
            <a:r>
              <a:rPr lang="en-US" dirty="0">
                <a:solidFill>
                  <a:schemeClr val="tx1"/>
                </a:solidFill>
              </a:rPr>
              <a:t>Create a sample of N points (10</a:t>
            </a:r>
            <a:r>
              <a:rPr lang="en-US" baseline="30000" dirty="0">
                <a:solidFill>
                  <a:schemeClr val="tx1"/>
                </a:solidFill>
              </a:rPr>
              <a:t>4</a:t>
            </a:r>
            <a:r>
              <a:rPr lang="en-US" dirty="0">
                <a:solidFill>
                  <a:schemeClr val="tx1"/>
                </a:solidFill>
              </a:rPr>
              <a:t>, in this case) from the distribution for some parameter values </a:t>
            </a:r>
          </a:p>
          <a:p>
            <a:pPr marL="342900" indent="-342900">
              <a:buChar char="•"/>
            </a:pPr>
            <a:r>
              <a:rPr lang="en-US" dirty="0">
                <a:solidFill>
                  <a:schemeClr val="tx1"/>
                </a:solidFill>
              </a:rPr>
              <a:t>We Utilize the Metropolis Hasting algorithm to sample from the data, taking standard normal distribution as our proposal distribution.</a:t>
            </a:r>
          </a:p>
          <a:p>
            <a:endParaRPr lang="en-US" dirty="0">
              <a:solidFill>
                <a:schemeClr val="tx1"/>
              </a:solidFill>
            </a:endParaRPr>
          </a:p>
          <a:p>
            <a:r>
              <a:rPr lang="en-US" sz="1600" b="1" dirty="0">
                <a:solidFill>
                  <a:schemeClr val="tx1"/>
                </a:solidFill>
              </a:rPr>
              <a:t>2. Calculating Posterior </a:t>
            </a:r>
          </a:p>
          <a:p>
            <a:pPr marL="342900" indent="-342900">
              <a:buChar char="•"/>
            </a:pPr>
            <a:r>
              <a:rPr lang="en-US" dirty="0">
                <a:solidFill>
                  <a:schemeClr val="tx1"/>
                </a:solidFill>
              </a:rPr>
              <a:t>Prior distribution for the parameters is selected from the three distributions (gamma, exponential and uniform) . </a:t>
            </a:r>
          </a:p>
          <a:p>
            <a:pPr marL="342900" indent="-342900">
              <a:buChar char="•"/>
            </a:pPr>
            <a:r>
              <a:rPr lang="en-US" dirty="0">
                <a:solidFill>
                  <a:schemeClr val="tx1"/>
                </a:solidFill>
              </a:rPr>
              <a:t>Posterior distribution is defined as the product of the prior and likelihood (or, log(posterior) = log(prior)+ log(likelihood), using this posterior is calculated.</a:t>
            </a:r>
          </a:p>
          <a:p>
            <a:pPr marL="342900" indent="-342900">
              <a:buChar char="•"/>
            </a:pPr>
            <a:r>
              <a:rPr lang="en-US" dirty="0">
                <a:solidFill>
                  <a:schemeClr val="tx1"/>
                </a:solidFill>
              </a:rPr>
              <a:t>As the close form of the posterior don't exist, we use Metropolis Hasting Algorithm to sample from the posterior distribution, and the mean of the drawn points is calculated.</a:t>
            </a:r>
          </a:p>
          <a:p>
            <a:pPr marL="342900" indent="-342900">
              <a:buChar char="•"/>
            </a:pPr>
            <a:endParaRPr lang="en-US" dirty="0">
              <a:solidFill>
                <a:schemeClr val="tx1"/>
              </a:solidFill>
            </a:endParaRPr>
          </a:p>
          <a:p>
            <a:r>
              <a:rPr lang="en-US" sz="1600" b="1" dirty="0">
                <a:solidFill>
                  <a:schemeClr val="tx1"/>
                </a:solidFill>
              </a:rPr>
              <a:t>3. Results</a:t>
            </a:r>
          </a:p>
          <a:p>
            <a:pPr marL="342900" indent="-342900">
              <a:buChar char="•"/>
            </a:pPr>
            <a:r>
              <a:rPr lang="en-US" dirty="0">
                <a:solidFill>
                  <a:schemeClr val="tx1"/>
                </a:solidFill>
              </a:rPr>
              <a:t>Now by Central Limit Theorem, we can say that the sample mean tends towards the distribution mean which is our estimate for the parameters. </a:t>
            </a:r>
          </a:p>
          <a:p>
            <a:pPr marL="342900" indent="-342900">
              <a:buChar char="•"/>
            </a:pPr>
            <a:r>
              <a:rPr lang="en-US" dirty="0">
                <a:solidFill>
                  <a:schemeClr val="tx1"/>
                </a:solidFill>
              </a:rPr>
              <a:t>Variance of posterior distribution is calculated as well as Confidence Interval are calculated, to check the quality of our estimate.</a:t>
            </a:r>
            <a:r>
              <a:rPr lang="en-US" dirty="0"/>
              <a:t> </a:t>
            </a:r>
            <a:endParaRPr lang="en-US" dirty="0">
              <a:solidFill>
                <a:schemeClr val="tx1"/>
              </a:solidFill>
            </a:endParaRPr>
          </a:p>
          <a:p>
            <a:pPr marL="342900" indent="-342900">
              <a:buAutoNum type="arabicPeriod"/>
            </a:pPr>
            <a:endParaRPr lang="en-US" sz="1300" dirty="0">
              <a:solidFill>
                <a:schemeClr val="tx1"/>
              </a:solidFill>
            </a:endParaRPr>
          </a:p>
          <a:p>
            <a:endParaRPr lang="en-US" sz="1300" dirty="0">
              <a:solidFill>
                <a:schemeClr val="tx1"/>
              </a:solidFill>
            </a:endParaRPr>
          </a:p>
          <a:p>
            <a:pPr marL="228600" indent="-228600">
              <a:buAutoNum type="arabicPeriod"/>
            </a:pPr>
            <a:endParaRPr lang="en-US" dirty="0">
              <a:solidFill>
                <a:srgbClr val="FFFFFF"/>
              </a:solidFill>
            </a:endParaRPr>
          </a:p>
          <a:p>
            <a:pPr marL="228600" indent="-228600">
              <a:buAutoNum type="arabicPeriod"/>
            </a:pPr>
            <a:endParaRPr lang="en-US" sz="1200" dirty="0">
              <a:solidFill>
                <a:srgbClr val="FFFFFF"/>
              </a:solidFill>
            </a:endParaRPr>
          </a:p>
          <a:p>
            <a:pPr marL="228600" indent="-228600">
              <a:buChar char="•"/>
            </a:pPr>
            <a:endParaRPr lang="en-US" sz="1200" dirty="0">
              <a:solidFill>
                <a:srgbClr val="FFFFFF"/>
              </a:solidFill>
            </a:endParaRPr>
          </a:p>
          <a:p>
            <a:pPr marL="228600" indent="-228600">
              <a:buAutoNum type="arabicPeriod"/>
            </a:pPr>
            <a:endParaRPr lang="en-US" sz="1200" dirty="0">
              <a:solidFill>
                <a:srgbClr val="FFFFFF"/>
              </a:solidFill>
            </a:endParaRPr>
          </a:p>
          <a:p>
            <a:pPr marL="342900" indent="-342900">
              <a:buAutoNum type="arabicPeriod"/>
            </a:pPr>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695347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03E9CE-CEFF-3524-78C0-74F1AE12EFDA}"/>
              </a:ext>
            </a:extLst>
          </p:cNvPr>
          <p:cNvSpPr txBox="1"/>
          <p:nvPr/>
        </p:nvSpPr>
        <p:spPr>
          <a:xfrm>
            <a:off x="3629025" y="75009"/>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solidFill>
                  <a:srgbClr val="FFFFFF"/>
                </a:solidFill>
              </a:rPr>
              <a:t>Results</a:t>
            </a:r>
          </a:p>
        </p:txBody>
      </p:sp>
      <p:sp>
        <p:nvSpPr>
          <p:cNvPr id="3" name="TextBox 2">
            <a:extLst>
              <a:ext uri="{FF2B5EF4-FFF2-40B4-BE49-F238E27FC236}">
                <a16:creationId xmlns:a16="http://schemas.microsoft.com/office/drawing/2014/main" id="{DA43145E-6039-E990-1D77-2C49BB2EB3B7}"/>
              </a:ext>
            </a:extLst>
          </p:cNvPr>
          <p:cNvSpPr txBox="1"/>
          <p:nvPr/>
        </p:nvSpPr>
        <p:spPr>
          <a:xfrm>
            <a:off x="251816" y="632222"/>
            <a:ext cx="87037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1"/>
                </a:solidFill>
              </a:rPr>
              <a:t>2-Competing Risk Kumaraswamy Exponential Distribution MLE:-</a:t>
            </a:r>
          </a:p>
          <a:p>
            <a:endParaRPr lang="en-US" dirty="0">
              <a:solidFill>
                <a:schemeClr val="tx1"/>
              </a:solidFill>
            </a:endParaRPr>
          </a:p>
        </p:txBody>
      </p:sp>
      <p:graphicFrame>
        <p:nvGraphicFramePr>
          <p:cNvPr id="4" name="Table 4">
            <a:extLst>
              <a:ext uri="{FF2B5EF4-FFF2-40B4-BE49-F238E27FC236}">
                <a16:creationId xmlns:a16="http://schemas.microsoft.com/office/drawing/2014/main" id="{83D4CDCC-C505-763E-8AD2-AD700A97D072}"/>
              </a:ext>
            </a:extLst>
          </p:cNvPr>
          <p:cNvGraphicFramePr>
            <a:graphicFrameLocks noGrp="1"/>
          </p:cNvGraphicFramePr>
          <p:nvPr>
            <p:extLst>
              <p:ext uri="{D42A27DB-BD31-4B8C-83A1-F6EECF244321}">
                <p14:modId xmlns:p14="http://schemas.microsoft.com/office/powerpoint/2010/main" val="241258781"/>
              </p:ext>
            </p:extLst>
          </p:nvPr>
        </p:nvGraphicFramePr>
        <p:xfrm>
          <a:off x="250031" y="973335"/>
          <a:ext cx="8568765" cy="1483360"/>
        </p:xfrm>
        <a:graphic>
          <a:graphicData uri="http://schemas.openxmlformats.org/drawingml/2006/table">
            <a:tbl>
              <a:tblPr firstRow="1" bandRow="1">
                <a:tableStyleId>{5C22544A-7EE6-4342-B048-85BDC9FD1C3A}</a:tableStyleId>
              </a:tblPr>
              <a:tblGrid>
                <a:gridCol w="952085">
                  <a:extLst>
                    <a:ext uri="{9D8B030D-6E8A-4147-A177-3AD203B41FA5}">
                      <a16:colId xmlns:a16="http://schemas.microsoft.com/office/drawing/2014/main" val="2167513387"/>
                    </a:ext>
                  </a:extLst>
                </a:gridCol>
                <a:gridCol w="952085">
                  <a:extLst>
                    <a:ext uri="{9D8B030D-6E8A-4147-A177-3AD203B41FA5}">
                      <a16:colId xmlns:a16="http://schemas.microsoft.com/office/drawing/2014/main" val="3875556925"/>
                    </a:ext>
                  </a:extLst>
                </a:gridCol>
                <a:gridCol w="952085">
                  <a:extLst>
                    <a:ext uri="{9D8B030D-6E8A-4147-A177-3AD203B41FA5}">
                      <a16:colId xmlns:a16="http://schemas.microsoft.com/office/drawing/2014/main" val="1118365236"/>
                    </a:ext>
                  </a:extLst>
                </a:gridCol>
                <a:gridCol w="952085">
                  <a:extLst>
                    <a:ext uri="{9D8B030D-6E8A-4147-A177-3AD203B41FA5}">
                      <a16:colId xmlns:a16="http://schemas.microsoft.com/office/drawing/2014/main" val="3447771511"/>
                    </a:ext>
                  </a:extLst>
                </a:gridCol>
                <a:gridCol w="952085">
                  <a:extLst>
                    <a:ext uri="{9D8B030D-6E8A-4147-A177-3AD203B41FA5}">
                      <a16:colId xmlns:a16="http://schemas.microsoft.com/office/drawing/2014/main" val="2928177703"/>
                    </a:ext>
                  </a:extLst>
                </a:gridCol>
                <a:gridCol w="952085">
                  <a:extLst>
                    <a:ext uri="{9D8B030D-6E8A-4147-A177-3AD203B41FA5}">
                      <a16:colId xmlns:a16="http://schemas.microsoft.com/office/drawing/2014/main" val="285514491"/>
                    </a:ext>
                  </a:extLst>
                </a:gridCol>
                <a:gridCol w="952085">
                  <a:extLst>
                    <a:ext uri="{9D8B030D-6E8A-4147-A177-3AD203B41FA5}">
                      <a16:colId xmlns:a16="http://schemas.microsoft.com/office/drawing/2014/main" val="2058481012"/>
                    </a:ext>
                  </a:extLst>
                </a:gridCol>
                <a:gridCol w="952085">
                  <a:extLst>
                    <a:ext uri="{9D8B030D-6E8A-4147-A177-3AD203B41FA5}">
                      <a16:colId xmlns:a16="http://schemas.microsoft.com/office/drawing/2014/main" val="839178817"/>
                    </a:ext>
                  </a:extLst>
                </a:gridCol>
                <a:gridCol w="952085">
                  <a:extLst>
                    <a:ext uri="{9D8B030D-6E8A-4147-A177-3AD203B41FA5}">
                      <a16:colId xmlns:a16="http://schemas.microsoft.com/office/drawing/2014/main" val="2174649814"/>
                    </a:ext>
                  </a:extLst>
                </a:gridCol>
              </a:tblGrid>
              <a:tr h="370840">
                <a:tc>
                  <a:txBody>
                    <a:bodyPr/>
                    <a:lstStyle/>
                    <a:p>
                      <a:pPr lvl="0">
                        <a:buNone/>
                      </a:pPr>
                      <a:r>
                        <a:rPr lang="en-US" b="1" dirty="0">
                          <a:solidFill>
                            <a:schemeClr val="bg1">
                              <a:lumMod val="50000"/>
                            </a:schemeClr>
                          </a:solidFill>
                        </a:rPr>
                        <a:t>n</a:t>
                      </a:r>
                    </a:p>
                  </a:txBody>
                  <a:tcPr/>
                </a:tc>
                <a:tc>
                  <a:txBody>
                    <a:bodyPr/>
                    <a:lstStyle/>
                    <a:p>
                      <a:pPr lvl="0" algn="l">
                        <a:lnSpc>
                          <a:spcPct val="100000"/>
                        </a:lnSpc>
                        <a:spcBef>
                          <a:spcPts val="0"/>
                        </a:spcBef>
                        <a:spcAft>
                          <a:spcPts val="0"/>
                        </a:spcAft>
                        <a:buNone/>
                      </a:pPr>
                      <a:r>
                        <a:rPr lang="en-US" sz="1400" b="1" i="0" u="none" strike="noStrike" noProof="0" dirty="0">
                          <a:solidFill>
                            <a:schemeClr val="bg1">
                              <a:lumMod val="50000"/>
                            </a:schemeClr>
                          </a:solidFill>
                          <a:latin typeface="Arial"/>
                        </a:rPr>
                        <a:t>αˆ </a:t>
                      </a:r>
                      <a:endParaRPr lang="en-US" sz="1400" b="1"/>
                    </a:p>
                  </a:txBody>
                  <a:tcPr/>
                </a:tc>
                <a:tc>
                  <a:txBody>
                    <a:bodyPr/>
                    <a:lstStyle/>
                    <a:p>
                      <a:pPr lvl="0" algn="l">
                        <a:lnSpc>
                          <a:spcPct val="100000"/>
                        </a:lnSpc>
                        <a:spcBef>
                          <a:spcPts val="0"/>
                        </a:spcBef>
                        <a:spcAft>
                          <a:spcPts val="0"/>
                        </a:spcAft>
                        <a:buNone/>
                      </a:pPr>
                      <a:r>
                        <a:rPr lang="en-US" sz="1400" b="1" i="0" u="none" strike="noStrike" noProof="0" dirty="0">
                          <a:solidFill>
                            <a:schemeClr val="bg1">
                              <a:lumMod val="50000"/>
                            </a:schemeClr>
                          </a:solidFill>
                          <a:latin typeface="Arial"/>
                        </a:rPr>
                        <a:t>βˆ </a:t>
                      </a:r>
                      <a:endParaRPr lang="en-US" sz="1400" b="1">
                        <a:solidFill>
                          <a:schemeClr val="bg1">
                            <a:lumMod val="50000"/>
                          </a:schemeClr>
                        </a:solidFill>
                      </a:endParaRPr>
                    </a:p>
                  </a:txBody>
                  <a:tcPr/>
                </a:tc>
                <a:tc>
                  <a:txBody>
                    <a:bodyPr/>
                    <a:lstStyle/>
                    <a:p>
                      <a:pPr lvl="0" algn="l">
                        <a:lnSpc>
                          <a:spcPct val="100000"/>
                        </a:lnSpc>
                        <a:spcBef>
                          <a:spcPts val="0"/>
                        </a:spcBef>
                        <a:spcAft>
                          <a:spcPts val="0"/>
                        </a:spcAft>
                        <a:buNone/>
                      </a:pPr>
                      <a:r>
                        <a:rPr lang="en-US" sz="1400" b="1" i="0" u="none" strike="noStrike" noProof="0" dirty="0">
                          <a:solidFill>
                            <a:schemeClr val="bg1">
                              <a:lumMod val="50000"/>
                            </a:schemeClr>
                          </a:solidFill>
                          <a:latin typeface="Arial"/>
                        </a:rPr>
                        <a:t>γ</a:t>
                      </a:r>
                      <a:r>
                        <a:rPr lang="en-US" sz="1400" b="1" i="0" u="none" strike="noStrike" baseline="-25000" noProof="0" dirty="0">
                          <a:solidFill>
                            <a:schemeClr val="bg1">
                              <a:lumMod val="50000"/>
                            </a:schemeClr>
                          </a:solidFill>
                          <a:latin typeface="Arial"/>
                        </a:rPr>
                        <a:t>1</a:t>
                      </a:r>
                      <a:r>
                        <a:rPr lang="en-US" sz="1400" b="1" i="0" u="none" strike="noStrike" noProof="0" dirty="0">
                          <a:solidFill>
                            <a:schemeClr val="bg1">
                              <a:lumMod val="50000"/>
                            </a:schemeClr>
                          </a:solidFill>
                          <a:latin typeface="Arial"/>
                        </a:rPr>
                        <a:t>ˆ </a:t>
                      </a:r>
                      <a:endParaRPr lang="en-US" sz="1400" b="1">
                        <a:solidFill>
                          <a:schemeClr val="bg1">
                            <a:lumMod val="50000"/>
                          </a:schemeClr>
                        </a:solidFill>
                      </a:endParaRPr>
                    </a:p>
                  </a:txBody>
                  <a:tcPr/>
                </a:tc>
                <a:tc>
                  <a:txBody>
                    <a:bodyPr/>
                    <a:lstStyle/>
                    <a:p>
                      <a:pPr lvl="0">
                        <a:buNone/>
                      </a:pPr>
                      <a:r>
                        <a:rPr lang="en-US" sz="1400" b="1" i="0" u="none" strike="noStrike" noProof="0" dirty="0">
                          <a:solidFill>
                            <a:schemeClr val="bg1">
                              <a:lumMod val="50000"/>
                            </a:schemeClr>
                          </a:solidFill>
                          <a:latin typeface="Arial"/>
                        </a:rPr>
                        <a:t>γ</a:t>
                      </a:r>
                      <a:r>
                        <a:rPr lang="en-US" sz="1400" b="1" i="0" u="none" strike="noStrike" baseline="-25000" noProof="0" dirty="0">
                          <a:solidFill>
                            <a:schemeClr val="bg1">
                              <a:lumMod val="50000"/>
                            </a:schemeClr>
                          </a:solidFill>
                          <a:latin typeface="Arial"/>
                        </a:rPr>
                        <a:t>2</a:t>
                      </a:r>
                      <a:r>
                        <a:rPr lang="en-US" sz="1400" b="1" i="0" u="none" strike="noStrike" noProof="0" dirty="0">
                          <a:solidFill>
                            <a:schemeClr val="bg1">
                              <a:lumMod val="50000"/>
                            </a:schemeClr>
                          </a:solidFill>
                          <a:latin typeface="Arial"/>
                        </a:rPr>
                        <a:t>ˆ </a:t>
                      </a:r>
                      <a:endParaRPr lang="en-US" b="1"/>
                    </a:p>
                  </a:txBody>
                  <a:tcPr/>
                </a:tc>
                <a:tc>
                  <a:txBody>
                    <a:bodyPr/>
                    <a:lstStyle/>
                    <a:p>
                      <a:r>
                        <a:rPr lang="en-US" b="1" dirty="0">
                          <a:solidFill>
                            <a:schemeClr val="bg1">
                              <a:lumMod val="50000"/>
                            </a:schemeClr>
                          </a:solidFill>
                        </a:rPr>
                        <a:t>Var(</a:t>
                      </a:r>
                      <a:r>
                        <a:rPr lang="en-US" sz="1400" b="1" i="0" u="none" strike="noStrike" noProof="0" dirty="0">
                          <a:solidFill>
                            <a:schemeClr val="bg1">
                              <a:lumMod val="50000"/>
                            </a:schemeClr>
                          </a:solidFill>
                          <a:latin typeface="Arial"/>
                        </a:rPr>
                        <a:t>αˆ </a:t>
                      </a:r>
                      <a:r>
                        <a:rPr lang="en-US" b="1" dirty="0">
                          <a:solidFill>
                            <a:schemeClr val="bg1">
                              <a:lumMod val="50000"/>
                            </a:schemeClr>
                          </a:solidFill>
                        </a:rPr>
                        <a:t>)</a:t>
                      </a:r>
                    </a:p>
                  </a:txBody>
                  <a:tcPr/>
                </a:tc>
                <a:tc>
                  <a:txBody>
                    <a:bodyPr/>
                    <a:lstStyle/>
                    <a:p>
                      <a:pPr lvl="0">
                        <a:buNone/>
                      </a:pPr>
                      <a:r>
                        <a:rPr lang="en-US" sz="1400" b="1" i="0" u="none" strike="noStrike" noProof="0" dirty="0">
                          <a:solidFill>
                            <a:schemeClr val="bg1">
                              <a:lumMod val="50000"/>
                            </a:schemeClr>
                          </a:solidFill>
                          <a:latin typeface="Arial"/>
                        </a:rPr>
                        <a:t>Var(βˆ  )</a:t>
                      </a:r>
                      <a:endParaRPr lang="en-US" b="1"/>
                    </a:p>
                  </a:txBody>
                  <a:tcPr/>
                </a:tc>
                <a:tc>
                  <a:txBody>
                    <a:bodyPr/>
                    <a:lstStyle/>
                    <a:p>
                      <a:pPr lvl="0">
                        <a:buNone/>
                      </a:pPr>
                      <a:r>
                        <a:rPr lang="en-US" sz="1400" b="1" i="0" u="none" strike="noStrike" noProof="0" dirty="0">
                          <a:solidFill>
                            <a:schemeClr val="bg1">
                              <a:lumMod val="50000"/>
                            </a:schemeClr>
                          </a:solidFill>
                          <a:latin typeface="Arial"/>
                        </a:rPr>
                        <a:t>Var(γ</a:t>
                      </a:r>
                      <a:r>
                        <a:rPr lang="en-US" sz="900" b="1" i="0" u="none" strike="noStrike" baseline="-25000" noProof="0" dirty="0">
                          <a:solidFill>
                            <a:schemeClr val="bg1">
                              <a:lumMod val="50000"/>
                            </a:schemeClr>
                          </a:solidFill>
                          <a:latin typeface="Arial"/>
                        </a:rPr>
                        <a:t>1</a:t>
                      </a:r>
                      <a:r>
                        <a:rPr lang="en-US" sz="1400" b="1" i="0" u="none" strike="noStrike" noProof="0" dirty="0">
                          <a:solidFill>
                            <a:schemeClr val="bg1">
                              <a:lumMod val="50000"/>
                            </a:schemeClr>
                          </a:solidFill>
                          <a:latin typeface="Arial"/>
                        </a:rPr>
                        <a:t>ˆ  )</a:t>
                      </a:r>
                      <a:endParaRPr lang="en-US" b="1"/>
                    </a:p>
                  </a:txBody>
                  <a:tcPr/>
                </a:tc>
                <a:tc>
                  <a:txBody>
                    <a:bodyPr/>
                    <a:lstStyle/>
                    <a:p>
                      <a:pPr lvl="0">
                        <a:buNone/>
                      </a:pPr>
                      <a:r>
                        <a:rPr lang="en-US" sz="1400" b="1" i="0" u="none" strike="noStrike" noProof="0" dirty="0">
                          <a:solidFill>
                            <a:schemeClr val="bg1">
                              <a:lumMod val="50000"/>
                            </a:schemeClr>
                          </a:solidFill>
                          <a:latin typeface="Arial"/>
                        </a:rPr>
                        <a:t>Var(γ</a:t>
                      </a:r>
                      <a:r>
                        <a:rPr lang="en-US" sz="900" b="1" i="0" u="none" strike="noStrike" baseline="-25000" noProof="0" dirty="0">
                          <a:solidFill>
                            <a:schemeClr val="bg1">
                              <a:lumMod val="50000"/>
                            </a:schemeClr>
                          </a:solidFill>
                          <a:latin typeface="Arial"/>
                        </a:rPr>
                        <a:t>2</a:t>
                      </a:r>
                      <a:r>
                        <a:rPr lang="en-US" sz="1400" b="1" i="0" u="none" strike="noStrike" noProof="0" dirty="0">
                          <a:solidFill>
                            <a:schemeClr val="bg1">
                              <a:lumMod val="50000"/>
                            </a:schemeClr>
                          </a:solidFill>
                          <a:latin typeface="Arial"/>
                        </a:rPr>
                        <a:t>ˆ )</a:t>
                      </a:r>
                    </a:p>
                  </a:txBody>
                  <a:tcPr/>
                </a:tc>
                <a:extLst>
                  <a:ext uri="{0D108BD9-81ED-4DB2-BD59-A6C34878D82A}">
                    <a16:rowId xmlns:a16="http://schemas.microsoft.com/office/drawing/2014/main" val="4181548682"/>
                  </a:ext>
                </a:extLst>
              </a:tr>
              <a:tr h="370840">
                <a:tc>
                  <a:txBody>
                    <a:bodyPr/>
                    <a:lstStyle/>
                    <a:p>
                      <a:r>
                        <a:rPr lang="en-US" sz="1200" dirty="0">
                          <a:solidFill>
                            <a:schemeClr val="bg1">
                              <a:lumMod val="50000"/>
                            </a:schemeClr>
                          </a:solidFill>
                        </a:rPr>
                        <a:t>20</a:t>
                      </a: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latin typeface="Arial"/>
                        </a:rPr>
                        <a:t>0.7452 </a:t>
                      </a:r>
                      <a:endParaRPr lang="en-US" sz="1200" dirty="0">
                        <a:solidFill>
                          <a:schemeClr val="bg1">
                            <a:lumMod val="5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latin typeface="Arial"/>
                        </a:rPr>
                        <a:t>0.4861 </a:t>
                      </a:r>
                      <a:endParaRPr lang="en-US" sz="1200" dirty="0">
                        <a:solidFill>
                          <a:schemeClr val="bg1">
                            <a:lumMod val="5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latin typeface="Arial"/>
                        </a:rPr>
                        <a:t>1.9748 </a:t>
                      </a:r>
                      <a:endParaRPr lang="en-US" sz="1200" dirty="0">
                        <a:solidFill>
                          <a:schemeClr val="bg1">
                            <a:lumMod val="5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latin typeface="Arial"/>
                        </a:rPr>
                        <a:t>2.881</a:t>
                      </a:r>
                      <a:endParaRPr lang="en-US" sz="1200" dirty="0">
                        <a:solidFill>
                          <a:schemeClr val="bg1">
                            <a:lumMod val="5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latin typeface="Arial"/>
                        </a:rPr>
                        <a:t>0.2759 </a:t>
                      </a:r>
                      <a:endParaRPr lang="en-US" sz="1200" dirty="0">
                        <a:solidFill>
                          <a:schemeClr val="bg1">
                            <a:lumMod val="5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latin typeface="Arial"/>
                        </a:rPr>
                        <a:t>0.1996 </a:t>
                      </a:r>
                      <a:endParaRPr lang="en-US" sz="1200" dirty="0">
                        <a:solidFill>
                          <a:schemeClr val="bg1">
                            <a:lumMod val="5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latin typeface="Arial"/>
                        </a:rPr>
                        <a:t>0.2266 </a:t>
                      </a:r>
                      <a:endParaRPr lang="en-US" sz="1200" dirty="0">
                        <a:solidFill>
                          <a:schemeClr val="bg1">
                            <a:lumMod val="5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latin typeface="Arial"/>
                        </a:rPr>
                        <a:t>0.0741 </a:t>
                      </a:r>
                      <a:endParaRPr lang="en-US" sz="1200" dirty="0">
                        <a:solidFill>
                          <a:schemeClr val="bg1">
                            <a:lumMod val="50000"/>
                          </a:schemeClr>
                        </a:solidFill>
                      </a:endParaRPr>
                    </a:p>
                  </a:txBody>
                  <a:tcPr/>
                </a:tc>
                <a:extLst>
                  <a:ext uri="{0D108BD9-81ED-4DB2-BD59-A6C34878D82A}">
                    <a16:rowId xmlns:a16="http://schemas.microsoft.com/office/drawing/2014/main" val="1090777832"/>
                  </a:ext>
                </a:extLst>
              </a:tr>
              <a:tr h="370840">
                <a:tc>
                  <a:txBody>
                    <a:bodyPr/>
                    <a:lstStyle/>
                    <a:p>
                      <a:r>
                        <a:rPr lang="en-US" sz="1200" dirty="0">
                          <a:solidFill>
                            <a:schemeClr val="bg1">
                              <a:lumMod val="50000"/>
                            </a:schemeClr>
                          </a:solidFill>
                        </a:rPr>
                        <a:t>50</a:t>
                      </a: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latin typeface="Arial"/>
                        </a:rPr>
                        <a:t>0.8050 </a:t>
                      </a:r>
                      <a:endParaRPr lang="en-US" sz="1200" dirty="0">
                        <a:solidFill>
                          <a:schemeClr val="bg1">
                            <a:lumMod val="5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latin typeface="Arial"/>
                        </a:rPr>
                        <a:t>0.5734 </a:t>
                      </a:r>
                      <a:endParaRPr lang="en-US" sz="1200" dirty="0">
                        <a:solidFill>
                          <a:schemeClr val="bg1">
                            <a:lumMod val="5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latin typeface="Arial"/>
                        </a:rPr>
                        <a:t>2.0041 </a:t>
                      </a:r>
                      <a:endParaRPr lang="en-US" sz="1200" dirty="0">
                        <a:solidFill>
                          <a:schemeClr val="bg1">
                            <a:lumMod val="5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latin typeface="Arial"/>
                        </a:rPr>
                        <a:t>2.8968 </a:t>
                      </a:r>
                      <a:endParaRPr lang="en-US" sz="1200" dirty="0">
                        <a:solidFill>
                          <a:schemeClr val="bg1">
                            <a:lumMod val="5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latin typeface="Arial"/>
                        </a:rPr>
                        <a:t>0.2748 </a:t>
                      </a:r>
                      <a:endParaRPr lang="en-US" sz="1200" dirty="0">
                        <a:solidFill>
                          <a:schemeClr val="bg1">
                            <a:lumMod val="5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rPr>
                        <a:t>0.2474 </a:t>
                      </a:r>
                      <a:endParaRPr lang="en-US" sz="1200" dirty="0">
                        <a:solidFill>
                          <a:schemeClr val="bg1">
                            <a:lumMod val="5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latin typeface="Arial"/>
                        </a:rPr>
                        <a:t>0.24927 </a:t>
                      </a: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latin typeface="Arial"/>
                        </a:rPr>
                        <a:t>0.0590 </a:t>
                      </a:r>
                      <a:endParaRPr lang="en-US" sz="1200" dirty="0">
                        <a:solidFill>
                          <a:schemeClr val="bg1">
                            <a:lumMod val="50000"/>
                          </a:schemeClr>
                        </a:solidFill>
                      </a:endParaRPr>
                    </a:p>
                  </a:txBody>
                  <a:tcPr/>
                </a:tc>
                <a:extLst>
                  <a:ext uri="{0D108BD9-81ED-4DB2-BD59-A6C34878D82A}">
                    <a16:rowId xmlns:a16="http://schemas.microsoft.com/office/drawing/2014/main" val="666923045"/>
                  </a:ext>
                </a:extLst>
              </a:tr>
              <a:tr h="370840">
                <a:tc>
                  <a:txBody>
                    <a:bodyPr/>
                    <a:lstStyle/>
                    <a:p>
                      <a:r>
                        <a:rPr lang="en-US" sz="1200" dirty="0">
                          <a:solidFill>
                            <a:schemeClr val="bg1">
                              <a:lumMod val="50000"/>
                            </a:schemeClr>
                          </a:solidFill>
                        </a:rPr>
                        <a:t>100</a:t>
                      </a: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latin typeface="Arial"/>
                        </a:rPr>
                        <a:t>0.8050 </a:t>
                      </a:r>
                      <a:endParaRPr lang="en-US" sz="1200" dirty="0">
                        <a:solidFill>
                          <a:schemeClr val="bg1">
                            <a:lumMod val="5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latin typeface="Arial"/>
                        </a:rPr>
                        <a:t>0.5734 </a:t>
                      </a:r>
                      <a:endParaRPr lang="en-US" sz="1200" dirty="0">
                        <a:solidFill>
                          <a:schemeClr val="bg1">
                            <a:lumMod val="5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latin typeface="Arial"/>
                        </a:rPr>
                        <a:t>2.0041 </a:t>
                      </a:r>
                      <a:endParaRPr lang="en-US" sz="1200" dirty="0">
                        <a:solidFill>
                          <a:schemeClr val="bg1">
                            <a:lumMod val="5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latin typeface="Arial"/>
                        </a:rPr>
                        <a:t>2.8968 </a:t>
                      </a:r>
                      <a:endParaRPr lang="en-US" sz="1200" dirty="0">
                        <a:solidFill>
                          <a:schemeClr val="bg1">
                            <a:lumMod val="5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latin typeface="Arial"/>
                        </a:rPr>
                        <a:t>0.2748 </a:t>
                      </a:r>
                      <a:endParaRPr lang="en-US" sz="1200" dirty="0">
                        <a:solidFill>
                          <a:schemeClr val="bg1">
                            <a:lumMod val="5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rPr>
                        <a:t>0.2474 </a:t>
                      </a:r>
                      <a:endParaRPr lang="en-US" sz="1200" dirty="0">
                        <a:solidFill>
                          <a:schemeClr val="bg1">
                            <a:lumMod val="5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latin typeface="Arial"/>
                        </a:rPr>
                        <a:t>0.24927 </a:t>
                      </a:r>
                      <a:endParaRPr lang="en-US" sz="1200" dirty="0">
                        <a:solidFill>
                          <a:schemeClr val="bg1">
                            <a:lumMod val="5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1">
                              <a:lumMod val="50000"/>
                            </a:schemeClr>
                          </a:solidFill>
                          <a:latin typeface="Arial"/>
                        </a:rPr>
                        <a:t>0.0590 </a:t>
                      </a:r>
                      <a:endParaRPr lang="en-US" sz="1200" dirty="0">
                        <a:solidFill>
                          <a:schemeClr val="bg1">
                            <a:lumMod val="50000"/>
                          </a:schemeClr>
                        </a:solidFill>
                      </a:endParaRPr>
                    </a:p>
                  </a:txBody>
                  <a:tcPr/>
                </a:tc>
                <a:extLst>
                  <a:ext uri="{0D108BD9-81ED-4DB2-BD59-A6C34878D82A}">
                    <a16:rowId xmlns:a16="http://schemas.microsoft.com/office/drawing/2014/main" val="1180091577"/>
                  </a:ext>
                </a:extLst>
              </a:tr>
            </a:tbl>
          </a:graphicData>
        </a:graphic>
      </p:graphicFrame>
      <p:sp>
        <p:nvSpPr>
          <p:cNvPr id="6" name="TextBox 5">
            <a:extLst>
              <a:ext uri="{FF2B5EF4-FFF2-40B4-BE49-F238E27FC236}">
                <a16:creationId xmlns:a16="http://schemas.microsoft.com/office/drawing/2014/main" id="{2F1A9B88-20F0-8273-400B-D219548B8E8F}"/>
              </a:ext>
            </a:extLst>
          </p:cNvPr>
          <p:cNvSpPr txBox="1"/>
          <p:nvPr/>
        </p:nvSpPr>
        <p:spPr>
          <a:xfrm>
            <a:off x="1301056" y="2488704"/>
            <a:ext cx="640437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chemeClr val="tx1"/>
                </a:solidFill>
              </a:rPr>
              <a:t>Table</a:t>
            </a:r>
            <a:r>
              <a:rPr lang="en-US" sz="1200" b="1" dirty="0">
                <a:solidFill>
                  <a:schemeClr val="tx1"/>
                </a:solidFill>
              </a:rPr>
              <a:t> 1: α=0.5, β=0.5, γ</a:t>
            </a:r>
            <a:r>
              <a:rPr lang="en-US" sz="1200" b="1" baseline="-25000" dirty="0">
                <a:solidFill>
                  <a:schemeClr val="tx1"/>
                </a:solidFill>
              </a:rPr>
              <a:t>1.</a:t>
            </a:r>
            <a:r>
              <a:rPr lang="en-US" sz="1200" b="1" dirty="0">
                <a:solidFill>
                  <a:schemeClr val="tx1"/>
                </a:solidFill>
              </a:rPr>
              <a:t>= 2 and γ</a:t>
            </a:r>
            <a:r>
              <a:rPr lang="en-US" sz="1200" b="1" baseline="-25000" dirty="0">
                <a:solidFill>
                  <a:schemeClr val="tx1"/>
                </a:solidFill>
              </a:rPr>
              <a:t>2 </a:t>
            </a:r>
            <a:r>
              <a:rPr lang="en-US" sz="1200" b="1" dirty="0">
                <a:solidFill>
                  <a:schemeClr val="tx1"/>
                </a:solidFill>
              </a:rPr>
              <a:t>= 3</a:t>
            </a:r>
          </a:p>
        </p:txBody>
      </p:sp>
      <p:graphicFrame>
        <p:nvGraphicFramePr>
          <p:cNvPr id="7" name="Table 4">
            <a:extLst>
              <a:ext uri="{FF2B5EF4-FFF2-40B4-BE49-F238E27FC236}">
                <a16:creationId xmlns:a16="http://schemas.microsoft.com/office/drawing/2014/main" id="{4A412C6F-A7C9-0670-1BD3-685161A33F92}"/>
              </a:ext>
            </a:extLst>
          </p:cNvPr>
          <p:cNvGraphicFramePr>
            <a:graphicFrameLocks noGrp="1"/>
          </p:cNvGraphicFramePr>
          <p:nvPr>
            <p:extLst>
              <p:ext uri="{D42A27DB-BD31-4B8C-83A1-F6EECF244321}">
                <p14:modId xmlns:p14="http://schemas.microsoft.com/office/powerpoint/2010/main" val="3537819727"/>
              </p:ext>
            </p:extLst>
          </p:nvPr>
        </p:nvGraphicFramePr>
        <p:xfrm>
          <a:off x="214311" y="2821780"/>
          <a:ext cx="8568765" cy="1483359"/>
        </p:xfrm>
        <a:graphic>
          <a:graphicData uri="http://schemas.openxmlformats.org/drawingml/2006/table">
            <a:tbl>
              <a:tblPr firstRow="1" bandRow="1">
                <a:tableStyleId>{5C22544A-7EE6-4342-B048-85BDC9FD1C3A}</a:tableStyleId>
              </a:tblPr>
              <a:tblGrid>
                <a:gridCol w="952085">
                  <a:extLst>
                    <a:ext uri="{9D8B030D-6E8A-4147-A177-3AD203B41FA5}">
                      <a16:colId xmlns:a16="http://schemas.microsoft.com/office/drawing/2014/main" val="2167513387"/>
                    </a:ext>
                  </a:extLst>
                </a:gridCol>
                <a:gridCol w="952085">
                  <a:extLst>
                    <a:ext uri="{9D8B030D-6E8A-4147-A177-3AD203B41FA5}">
                      <a16:colId xmlns:a16="http://schemas.microsoft.com/office/drawing/2014/main" val="3875556925"/>
                    </a:ext>
                  </a:extLst>
                </a:gridCol>
                <a:gridCol w="952085">
                  <a:extLst>
                    <a:ext uri="{9D8B030D-6E8A-4147-A177-3AD203B41FA5}">
                      <a16:colId xmlns:a16="http://schemas.microsoft.com/office/drawing/2014/main" val="1118365236"/>
                    </a:ext>
                  </a:extLst>
                </a:gridCol>
                <a:gridCol w="952085">
                  <a:extLst>
                    <a:ext uri="{9D8B030D-6E8A-4147-A177-3AD203B41FA5}">
                      <a16:colId xmlns:a16="http://schemas.microsoft.com/office/drawing/2014/main" val="3447771511"/>
                    </a:ext>
                  </a:extLst>
                </a:gridCol>
                <a:gridCol w="952085">
                  <a:extLst>
                    <a:ext uri="{9D8B030D-6E8A-4147-A177-3AD203B41FA5}">
                      <a16:colId xmlns:a16="http://schemas.microsoft.com/office/drawing/2014/main" val="2928177703"/>
                    </a:ext>
                  </a:extLst>
                </a:gridCol>
                <a:gridCol w="952085">
                  <a:extLst>
                    <a:ext uri="{9D8B030D-6E8A-4147-A177-3AD203B41FA5}">
                      <a16:colId xmlns:a16="http://schemas.microsoft.com/office/drawing/2014/main" val="285514491"/>
                    </a:ext>
                  </a:extLst>
                </a:gridCol>
                <a:gridCol w="952085">
                  <a:extLst>
                    <a:ext uri="{9D8B030D-6E8A-4147-A177-3AD203B41FA5}">
                      <a16:colId xmlns:a16="http://schemas.microsoft.com/office/drawing/2014/main" val="2058481012"/>
                    </a:ext>
                  </a:extLst>
                </a:gridCol>
                <a:gridCol w="952085">
                  <a:extLst>
                    <a:ext uri="{9D8B030D-6E8A-4147-A177-3AD203B41FA5}">
                      <a16:colId xmlns:a16="http://schemas.microsoft.com/office/drawing/2014/main" val="839178817"/>
                    </a:ext>
                  </a:extLst>
                </a:gridCol>
                <a:gridCol w="952085">
                  <a:extLst>
                    <a:ext uri="{9D8B030D-6E8A-4147-A177-3AD203B41FA5}">
                      <a16:colId xmlns:a16="http://schemas.microsoft.com/office/drawing/2014/main" val="2174649814"/>
                    </a:ext>
                  </a:extLst>
                </a:gridCol>
              </a:tblGrid>
              <a:tr h="370840">
                <a:tc>
                  <a:txBody>
                    <a:bodyPr/>
                    <a:lstStyle/>
                    <a:p>
                      <a:pPr lvl="0">
                        <a:buNone/>
                      </a:pPr>
                      <a:r>
                        <a:rPr lang="en-US" b="1" dirty="0">
                          <a:solidFill>
                            <a:schemeClr val="bg1">
                              <a:lumMod val="50000"/>
                            </a:schemeClr>
                          </a:solidFill>
                        </a:rPr>
                        <a:t>n</a:t>
                      </a:r>
                    </a:p>
                  </a:txBody>
                  <a:tcPr/>
                </a:tc>
                <a:tc>
                  <a:txBody>
                    <a:bodyPr/>
                    <a:lstStyle/>
                    <a:p>
                      <a:pPr lvl="0" algn="l">
                        <a:lnSpc>
                          <a:spcPct val="100000"/>
                        </a:lnSpc>
                        <a:spcBef>
                          <a:spcPts val="0"/>
                        </a:spcBef>
                        <a:spcAft>
                          <a:spcPts val="0"/>
                        </a:spcAft>
                        <a:buNone/>
                      </a:pPr>
                      <a:r>
                        <a:rPr lang="en-US" sz="1400" b="1" i="0" u="none" strike="noStrike" noProof="0" dirty="0">
                          <a:solidFill>
                            <a:schemeClr val="bg1">
                              <a:lumMod val="50000"/>
                            </a:schemeClr>
                          </a:solidFill>
                          <a:latin typeface="Arial"/>
                        </a:rPr>
                        <a:t>αˆ </a:t>
                      </a:r>
                      <a:endParaRPr lang="en-US" sz="1400" b="1"/>
                    </a:p>
                  </a:txBody>
                  <a:tcPr/>
                </a:tc>
                <a:tc>
                  <a:txBody>
                    <a:bodyPr/>
                    <a:lstStyle/>
                    <a:p>
                      <a:pPr lvl="0" algn="l">
                        <a:lnSpc>
                          <a:spcPct val="100000"/>
                        </a:lnSpc>
                        <a:spcBef>
                          <a:spcPts val="0"/>
                        </a:spcBef>
                        <a:spcAft>
                          <a:spcPts val="0"/>
                        </a:spcAft>
                        <a:buNone/>
                      </a:pPr>
                      <a:r>
                        <a:rPr lang="en-US" sz="1400" b="1" i="0" u="none" strike="noStrike" noProof="0" dirty="0">
                          <a:solidFill>
                            <a:schemeClr val="bg1">
                              <a:lumMod val="50000"/>
                            </a:schemeClr>
                          </a:solidFill>
                          <a:latin typeface="Arial"/>
                        </a:rPr>
                        <a:t>βˆ </a:t>
                      </a:r>
                      <a:endParaRPr lang="en-US" sz="1400" b="1">
                        <a:solidFill>
                          <a:schemeClr val="bg1">
                            <a:lumMod val="50000"/>
                          </a:schemeClr>
                        </a:solidFill>
                      </a:endParaRPr>
                    </a:p>
                  </a:txBody>
                  <a:tcPr/>
                </a:tc>
                <a:tc>
                  <a:txBody>
                    <a:bodyPr/>
                    <a:lstStyle/>
                    <a:p>
                      <a:pPr lvl="0" algn="l">
                        <a:lnSpc>
                          <a:spcPct val="100000"/>
                        </a:lnSpc>
                        <a:spcBef>
                          <a:spcPts val="0"/>
                        </a:spcBef>
                        <a:spcAft>
                          <a:spcPts val="0"/>
                        </a:spcAft>
                        <a:buNone/>
                      </a:pPr>
                      <a:r>
                        <a:rPr lang="en-US" sz="1400" b="1" i="0" u="none" strike="noStrike" noProof="0" dirty="0">
                          <a:solidFill>
                            <a:schemeClr val="bg1">
                              <a:lumMod val="50000"/>
                            </a:schemeClr>
                          </a:solidFill>
                          <a:latin typeface="Arial"/>
                        </a:rPr>
                        <a:t>γ</a:t>
                      </a:r>
                      <a:r>
                        <a:rPr lang="en-US" sz="1400" b="1" i="0" u="none" strike="noStrike" baseline="-25000" noProof="0" dirty="0">
                          <a:solidFill>
                            <a:schemeClr val="bg1">
                              <a:lumMod val="50000"/>
                            </a:schemeClr>
                          </a:solidFill>
                          <a:latin typeface="Arial"/>
                        </a:rPr>
                        <a:t>1</a:t>
                      </a:r>
                      <a:r>
                        <a:rPr lang="en-US" sz="1400" b="1" i="0" u="none" strike="noStrike" noProof="0" dirty="0">
                          <a:solidFill>
                            <a:schemeClr val="bg1">
                              <a:lumMod val="50000"/>
                            </a:schemeClr>
                          </a:solidFill>
                          <a:latin typeface="Arial"/>
                        </a:rPr>
                        <a:t>ˆ </a:t>
                      </a:r>
                      <a:endParaRPr lang="en-US" sz="1400" b="1">
                        <a:solidFill>
                          <a:schemeClr val="bg1">
                            <a:lumMod val="50000"/>
                          </a:schemeClr>
                        </a:solidFill>
                      </a:endParaRPr>
                    </a:p>
                  </a:txBody>
                  <a:tcPr/>
                </a:tc>
                <a:tc>
                  <a:txBody>
                    <a:bodyPr/>
                    <a:lstStyle/>
                    <a:p>
                      <a:pPr lvl="0">
                        <a:buNone/>
                      </a:pPr>
                      <a:r>
                        <a:rPr lang="en-US" sz="1400" b="1" i="0" u="none" strike="noStrike" noProof="0" dirty="0">
                          <a:solidFill>
                            <a:schemeClr val="bg1">
                              <a:lumMod val="50000"/>
                            </a:schemeClr>
                          </a:solidFill>
                          <a:latin typeface="Arial"/>
                        </a:rPr>
                        <a:t>γ</a:t>
                      </a:r>
                      <a:r>
                        <a:rPr lang="en-US" sz="1400" b="1" i="0" u="none" strike="noStrike" baseline="-25000" noProof="0" dirty="0">
                          <a:solidFill>
                            <a:schemeClr val="bg1">
                              <a:lumMod val="50000"/>
                            </a:schemeClr>
                          </a:solidFill>
                          <a:latin typeface="Arial"/>
                        </a:rPr>
                        <a:t>2</a:t>
                      </a:r>
                      <a:r>
                        <a:rPr lang="en-US" sz="1400" b="1" i="0" u="none" strike="noStrike" noProof="0" dirty="0">
                          <a:solidFill>
                            <a:schemeClr val="bg1">
                              <a:lumMod val="50000"/>
                            </a:schemeClr>
                          </a:solidFill>
                          <a:latin typeface="Arial"/>
                        </a:rPr>
                        <a:t>ˆ </a:t>
                      </a:r>
                      <a:endParaRPr lang="en-US" b="1"/>
                    </a:p>
                  </a:txBody>
                  <a:tcPr/>
                </a:tc>
                <a:tc>
                  <a:txBody>
                    <a:bodyPr/>
                    <a:lstStyle/>
                    <a:p>
                      <a:r>
                        <a:rPr lang="en-US" b="1" dirty="0">
                          <a:solidFill>
                            <a:schemeClr val="bg1">
                              <a:lumMod val="50000"/>
                            </a:schemeClr>
                          </a:solidFill>
                        </a:rPr>
                        <a:t>Var(</a:t>
                      </a:r>
                      <a:r>
                        <a:rPr lang="en-US" sz="1400" b="1" i="0" u="none" strike="noStrike" noProof="0" dirty="0">
                          <a:solidFill>
                            <a:schemeClr val="bg1">
                              <a:lumMod val="50000"/>
                            </a:schemeClr>
                          </a:solidFill>
                          <a:latin typeface="Arial"/>
                        </a:rPr>
                        <a:t>αˆ </a:t>
                      </a:r>
                      <a:r>
                        <a:rPr lang="en-US" b="1" dirty="0">
                          <a:solidFill>
                            <a:schemeClr val="bg1">
                              <a:lumMod val="50000"/>
                            </a:schemeClr>
                          </a:solidFill>
                        </a:rPr>
                        <a:t>)</a:t>
                      </a:r>
                    </a:p>
                  </a:txBody>
                  <a:tcPr/>
                </a:tc>
                <a:tc>
                  <a:txBody>
                    <a:bodyPr/>
                    <a:lstStyle/>
                    <a:p>
                      <a:pPr lvl="0">
                        <a:buNone/>
                      </a:pPr>
                      <a:r>
                        <a:rPr lang="en-US" sz="1400" b="1" i="0" u="none" strike="noStrike" noProof="0" dirty="0">
                          <a:solidFill>
                            <a:schemeClr val="bg1">
                              <a:lumMod val="50000"/>
                            </a:schemeClr>
                          </a:solidFill>
                          <a:latin typeface="Arial"/>
                        </a:rPr>
                        <a:t>Var(βˆ  )</a:t>
                      </a:r>
                      <a:endParaRPr lang="en-US" b="1"/>
                    </a:p>
                  </a:txBody>
                  <a:tcPr/>
                </a:tc>
                <a:tc>
                  <a:txBody>
                    <a:bodyPr/>
                    <a:lstStyle/>
                    <a:p>
                      <a:pPr lvl="0">
                        <a:buNone/>
                      </a:pPr>
                      <a:r>
                        <a:rPr lang="en-US" sz="1400" b="1" i="0" u="none" strike="noStrike" noProof="0" dirty="0">
                          <a:solidFill>
                            <a:schemeClr val="bg1">
                              <a:lumMod val="50000"/>
                            </a:schemeClr>
                          </a:solidFill>
                          <a:latin typeface="Arial"/>
                        </a:rPr>
                        <a:t>Var(γ</a:t>
                      </a:r>
                      <a:r>
                        <a:rPr lang="en-US" sz="900" b="1" i="0" u="none" strike="noStrike" baseline="-25000" noProof="0" dirty="0">
                          <a:solidFill>
                            <a:schemeClr val="bg1">
                              <a:lumMod val="50000"/>
                            </a:schemeClr>
                          </a:solidFill>
                          <a:latin typeface="Arial"/>
                        </a:rPr>
                        <a:t>1</a:t>
                      </a:r>
                      <a:r>
                        <a:rPr lang="en-US" sz="1400" b="1" i="0" u="none" strike="noStrike" noProof="0" dirty="0">
                          <a:solidFill>
                            <a:schemeClr val="bg1">
                              <a:lumMod val="50000"/>
                            </a:schemeClr>
                          </a:solidFill>
                          <a:latin typeface="Arial"/>
                        </a:rPr>
                        <a:t>ˆ  )</a:t>
                      </a:r>
                      <a:endParaRPr lang="en-US" b="1"/>
                    </a:p>
                  </a:txBody>
                  <a:tcPr/>
                </a:tc>
                <a:tc>
                  <a:txBody>
                    <a:bodyPr/>
                    <a:lstStyle/>
                    <a:p>
                      <a:pPr lvl="0">
                        <a:buNone/>
                      </a:pPr>
                      <a:r>
                        <a:rPr lang="en-US" sz="1400" b="1" i="0" u="none" strike="noStrike" noProof="0" dirty="0">
                          <a:solidFill>
                            <a:schemeClr val="bg1">
                              <a:lumMod val="50000"/>
                            </a:schemeClr>
                          </a:solidFill>
                          <a:latin typeface="Arial"/>
                        </a:rPr>
                        <a:t>Var(γ</a:t>
                      </a:r>
                      <a:r>
                        <a:rPr lang="en-US" sz="900" b="1" i="0" u="none" strike="noStrike" baseline="-25000" noProof="0" dirty="0">
                          <a:solidFill>
                            <a:schemeClr val="bg1">
                              <a:lumMod val="50000"/>
                            </a:schemeClr>
                          </a:solidFill>
                          <a:latin typeface="Arial"/>
                        </a:rPr>
                        <a:t>2</a:t>
                      </a:r>
                      <a:r>
                        <a:rPr lang="en-US" sz="1400" b="1" i="0" u="none" strike="noStrike" noProof="0" dirty="0">
                          <a:solidFill>
                            <a:schemeClr val="bg1">
                              <a:lumMod val="50000"/>
                            </a:schemeClr>
                          </a:solidFill>
                          <a:latin typeface="Arial"/>
                        </a:rPr>
                        <a:t>ˆ )</a:t>
                      </a:r>
                    </a:p>
                  </a:txBody>
                  <a:tcPr/>
                </a:tc>
                <a:extLst>
                  <a:ext uri="{0D108BD9-81ED-4DB2-BD59-A6C34878D82A}">
                    <a16:rowId xmlns:a16="http://schemas.microsoft.com/office/drawing/2014/main" val="4181548682"/>
                  </a:ext>
                </a:extLst>
              </a:tr>
              <a:tr h="370839">
                <a:tc>
                  <a:txBody>
                    <a:bodyPr/>
                    <a:lstStyle/>
                    <a:p>
                      <a:r>
                        <a:rPr lang="en-US" sz="1200" dirty="0">
                          <a:solidFill>
                            <a:schemeClr val="bg2">
                              <a:lumMod val="10000"/>
                            </a:schemeClr>
                          </a:solidFill>
                        </a:rPr>
                        <a:t>20</a:t>
                      </a: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1.0304</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1.2513 </a:t>
                      </a:r>
                      <a:endParaRPr lang="en-US" sz="1200" dirty="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1.6878 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2.5177 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0.8672 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3.6430 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2.0415 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2.9507 </a:t>
                      </a:r>
                      <a:endParaRPr lang="en-US" sz="1200">
                        <a:solidFill>
                          <a:schemeClr val="bg2">
                            <a:lumMod val="10000"/>
                          </a:schemeClr>
                        </a:solidFill>
                      </a:endParaRPr>
                    </a:p>
                  </a:txBody>
                  <a:tcPr/>
                </a:tc>
                <a:extLst>
                  <a:ext uri="{0D108BD9-81ED-4DB2-BD59-A6C34878D82A}">
                    <a16:rowId xmlns:a16="http://schemas.microsoft.com/office/drawing/2014/main" val="1090777832"/>
                  </a:ext>
                </a:extLst>
              </a:tr>
              <a:tr h="370840">
                <a:tc>
                  <a:txBody>
                    <a:bodyPr/>
                    <a:lstStyle/>
                    <a:p>
                      <a:r>
                        <a:rPr lang="en-US" sz="1200" dirty="0">
                          <a:solidFill>
                            <a:schemeClr val="bg2">
                              <a:lumMod val="10000"/>
                            </a:schemeClr>
                          </a:solidFill>
                        </a:rPr>
                        <a:t>50</a:t>
                      </a: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1.1076 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1.5940 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1.2634 </a:t>
                      </a:r>
                      <a:r>
                        <a:rPr lang="en-US" sz="1200" b="0" i="0" u="none" strike="noStrike" noProof="0" dirty="0">
                          <a:solidFill>
                            <a:schemeClr val="bg2">
                              <a:lumMod val="10000"/>
                            </a:schemeClr>
                          </a:solidFill>
                          <a:latin typeface="Arial"/>
                        </a:rPr>
                        <a:t> </a:t>
                      </a:r>
                      <a:endParaRPr lang="en-US" sz="1200" dirty="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1.8422 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0.3877 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2.5238 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0.6407 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0.8439 </a:t>
                      </a:r>
                      <a:endParaRPr lang="en-US" sz="1200">
                        <a:solidFill>
                          <a:schemeClr val="bg2">
                            <a:lumMod val="10000"/>
                          </a:schemeClr>
                        </a:solidFill>
                      </a:endParaRPr>
                    </a:p>
                  </a:txBody>
                  <a:tcPr/>
                </a:tc>
                <a:extLst>
                  <a:ext uri="{0D108BD9-81ED-4DB2-BD59-A6C34878D82A}">
                    <a16:rowId xmlns:a16="http://schemas.microsoft.com/office/drawing/2014/main" val="666923045"/>
                  </a:ext>
                </a:extLst>
              </a:tr>
              <a:tr h="370840">
                <a:tc>
                  <a:txBody>
                    <a:bodyPr/>
                    <a:lstStyle/>
                    <a:p>
                      <a:r>
                        <a:rPr lang="en-US" sz="1200" dirty="0">
                          <a:solidFill>
                            <a:schemeClr val="bg2">
                              <a:lumMod val="10000"/>
                            </a:schemeClr>
                          </a:solidFill>
                        </a:rPr>
                        <a:t>100</a:t>
                      </a: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0.9078 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0.9078 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1.0014 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1.7037 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0.2164 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1.9010 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0.4874 </a:t>
                      </a:r>
                      <a:r>
                        <a:rPr lang="en-US" sz="1200" b="0" i="0" u="none" strike="noStrike" noProof="0" dirty="0">
                          <a:solidFill>
                            <a:schemeClr val="bg2">
                              <a:lumMod val="10000"/>
                            </a:schemeClr>
                          </a:solidFill>
                          <a:latin typeface="Arial"/>
                        </a:rPr>
                        <a:t> </a:t>
                      </a:r>
                      <a:endParaRPr lang="en-US" sz="1200" dirty="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0.4223 </a:t>
                      </a:r>
                      <a:endParaRPr lang="en-US" sz="1200">
                        <a:solidFill>
                          <a:schemeClr val="bg2">
                            <a:lumMod val="10000"/>
                          </a:schemeClr>
                        </a:solidFill>
                      </a:endParaRPr>
                    </a:p>
                  </a:txBody>
                  <a:tcPr/>
                </a:tc>
                <a:extLst>
                  <a:ext uri="{0D108BD9-81ED-4DB2-BD59-A6C34878D82A}">
                    <a16:rowId xmlns:a16="http://schemas.microsoft.com/office/drawing/2014/main" val="1180091577"/>
                  </a:ext>
                </a:extLst>
              </a:tr>
            </a:tbl>
          </a:graphicData>
        </a:graphic>
      </p:graphicFrame>
      <p:sp>
        <p:nvSpPr>
          <p:cNvPr id="8" name="TextBox 7">
            <a:extLst>
              <a:ext uri="{FF2B5EF4-FFF2-40B4-BE49-F238E27FC236}">
                <a16:creationId xmlns:a16="http://schemas.microsoft.com/office/drawing/2014/main" id="{CF368583-636E-6931-EEA3-DEC44F650DF4}"/>
              </a:ext>
            </a:extLst>
          </p:cNvPr>
          <p:cNvSpPr txBox="1"/>
          <p:nvPr/>
        </p:nvSpPr>
        <p:spPr>
          <a:xfrm>
            <a:off x="3128963" y="4352329"/>
            <a:ext cx="398442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tx1"/>
                </a:solidFill>
              </a:rPr>
              <a:t>Table</a:t>
            </a:r>
            <a:r>
              <a:rPr lang="en-US" sz="1200" b="1" dirty="0">
                <a:solidFill>
                  <a:schemeClr val="tx1"/>
                </a:solidFill>
              </a:rPr>
              <a:t> 2: α=0.5, β=0.5, γ</a:t>
            </a:r>
            <a:r>
              <a:rPr lang="en-US" sz="800" b="1" dirty="0">
                <a:solidFill>
                  <a:schemeClr val="tx1"/>
                </a:solidFill>
              </a:rPr>
              <a:t>1.</a:t>
            </a:r>
            <a:r>
              <a:rPr lang="en-US" sz="1200" b="1" dirty="0">
                <a:solidFill>
                  <a:schemeClr val="tx1"/>
                </a:solidFill>
              </a:rPr>
              <a:t>= 1 and γ</a:t>
            </a:r>
            <a:r>
              <a:rPr lang="en-US" sz="800" b="1" dirty="0">
                <a:solidFill>
                  <a:schemeClr val="tx1"/>
                </a:solidFill>
              </a:rPr>
              <a:t>2 </a:t>
            </a:r>
            <a:r>
              <a:rPr lang="en-US" sz="1200" b="1" dirty="0">
                <a:solidFill>
                  <a:schemeClr val="tx1"/>
                </a:solidFill>
              </a:rPr>
              <a:t>= 2</a:t>
            </a:r>
            <a:endParaRPr lang="en-US" sz="1200">
              <a:solidFill>
                <a:schemeClr val="tx1"/>
              </a:solidFill>
            </a:endParaRPr>
          </a:p>
        </p:txBody>
      </p:sp>
      <p:sp>
        <p:nvSpPr>
          <p:cNvPr id="9" name="TextBox 8">
            <a:extLst>
              <a:ext uri="{FF2B5EF4-FFF2-40B4-BE49-F238E27FC236}">
                <a16:creationId xmlns:a16="http://schemas.microsoft.com/office/drawing/2014/main" id="{00199D89-2192-3A3B-FF8F-9EB12036C86E}"/>
              </a:ext>
            </a:extLst>
          </p:cNvPr>
          <p:cNvSpPr txBox="1"/>
          <p:nvPr/>
        </p:nvSpPr>
        <p:spPr>
          <a:xfrm>
            <a:off x="313431" y="4626470"/>
            <a:ext cx="8587679"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chemeClr val="tx1"/>
                </a:solidFill>
              </a:rPr>
              <a:t>Here, n represents the number of points taken out of sample to calculate the  MLE, αˆ, βˆ, γˆ and γˆ denote the values of the MLE estimates, whereas var(αˆ),  var(βˆ), var(γ</a:t>
            </a:r>
            <a:r>
              <a:rPr lang="en-US" sz="1000" baseline="-25000" dirty="0">
                <a:solidFill>
                  <a:schemeClr val="tx1"/>
                </a:solidFill>
              </a:rPr>
              <a:t>1</a:t>
            </a:r>
            <a:r>
              <a:rPr lang="en-US" sz="1000" dirty="0">
                <a:solidFill>
                  <a:schemeClr val="tx1"/>
                </a:solidFill>
              </a:rPr>
              <a:t>ˆ ) and var(γ</a:t>
            </a:r>
            <a:r>
              <a:rPr lang="en-US" sz="1000" baseline="-25000" dirty="0">
                <a:solidFill>
                  <a:schemeClr val="tx1"/>
                </a:solidFill>
              </a:rPr>
              <a:t>2</a:t>
            </a:r>
            <a:r>
              <a:rPr lang="en-US" sz="1000" dirty="0">
                <a:solidFill>
                  <a:schemeClr val="tx1"/>
                </a:solidFill>
              </a:rPr>
              <a:t>ˆ ) denote the Error/ Variance of these parameters. </a:t>
            </a:r>
            <a:endParaRPr lang="en-US" sz="700" dirty="0">
              <a:solidFill>
                <a:schemeClr val="tx1"/>
              </a:solidFill>
            </a:endParaRPr>
          </a:p>
          <a:p>
            <a:pPr algn="l"/>
            <a:endParaRPr lang="en-US" dirty="0"/>
          </a:p>
        </p:txBody>
      </p:sp>
    </p:spTree>
    <p:extLst>
      <p:ext uri="{BB962C8B-B14F-4D97-AF65-F5344CB8AC3E}">
        <p14:creationId xmlns:p14="http://schemas.microsoft.com/office/powerpoint/2010/main" val="3025501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03E9CE-CEFF-3524-78C0-74F1AE12EFDA}"/>
              </a:ext>
            </a:extLst>
          </p:cNvPr>
          <p:cNvSpPr txBox="1"/>
          <p:nvPr/>
        </p:nvSpPr>
        <p:spPr>
          <a:xfrm>
            <a:off x="3629025" y="75009"/>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solidFill>
                  <a:srgbClr val="FFFFFF"/>
                </a:solidFill>
              </a:rPr>
              <a:t>Results</a:t>
            </a:r>
          </a:p>
        </p:txBody>
      </p:sp>
      <p:sp>
        <p:nvSpPr>
          <p:cNvPr id="3" name="TextBox 2">
            <a:extLst>
              <a:ext uri="{FF2B5EF4-FFF2-40B4-BE49-F238E27FC236}">
                <a16:creationId xmlns:a16="http://schemas.microsoft.com/office/drawing/2014/main" id="{DA43145E-6039-E990-1D77-2C49BB2EB3B7}"/>
              </a:ext>
            </a:extLst>
          </p:cNvPr>
          <p:cNvSpPr txBox="1"/>
          <p:nvPr/>
        </p:nvSpPr>
        <p:spPr>
          <a:xfrm>
            <a:off x="251816" y="632222"/>
            <a:ext cx="870376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chemeClr val="tx1"/>
              </a:solidFill>
            </a:endParaRPr>
          </a:p>
        </p:txBody>
      </p:sp>
      <p:graphicFrame>
        <p:nvGraphicFramePr>
          <p:cNvPr id="4" name="Table 4">
            <a:extLst>
              <a:ext uri="{FF2B5EF4-FFF2-40B4-BE49-F238E27FC236}">
                <a16:creationId xmlns:a16="http://schemas.microsoft.com/office/drawing/2014/main" id="{83D4CDCC-C505-763E-8AD2-AD700A97D072}"/>
              </a:ext>
            </a:extLst>
          </p:cNvPr>
          <p:cNvGraphicFramePr>
            <a:graphicFrameLocks noGrp="1"/>
          </p:cNvGraphicFramePr>
          <p:nvPr>
            <p:extLst>
              <p:ext uri="{D42A27DB-BD31-4B8C-83A1-F6EECF244321}">
                <p14:modId xmlns:p14="http://schemas.microsoft.com/office/powerpoint/2010/main" val="4066374281"/>
              </p:ext>
            </p:extLst>
          </p:nvPr>
        </p:nvGraphicFramePr>
        <p:xfrm>
          <a:off x="232172" y="741163"/>
          <a:ext cx="8568765" cy="1483359"/>
        </p:xfrm>
        <a:graphic>
          <a:graphicData uri="http://schemas.openxmlformats.org/drawingml/2006/table">
            <a:tbl>
              <a:tblPr firstRow="1" bandRow="1">
                <a:tableStyleId>{5C22544A-7EE6-4342-B048-85BDC9FD1C3A}</a:tableStyleId>
              </a:tblPr>
              <a:tblGrid>
                <a:gridCol w="952085">
                  <a:extLst>
                    <a:ext uri="{9D8B030D-6E8A-4147-A177-3AD203B41FA5}">
                      <a16:colId xmlns:a16="http://schemas.microsoft.com/office/drawing/2014/main" val="2167513387"/>
                    </a:ext>
                  </a:extLst>
                </a:gridCol>
                <a:gridCol w="952085">
                  <a:extLst>
                    <a:ext uri="{9D8B030D-6E8A-4147-A177-3AD203B41FA5}">
                      <a16:colId xmlns:a16="http://schemas.microsoft.com/office/drawing/2014/main" val="3875556925"/>
                    </a:ext>
                  </a:extLst>
                </a:gridCol>
                <a:gridCol w="952085">
                  <a:extLst>
                    <a:ext uri="{9D8B030D-6E8A-4147-A177-3AD203B41FA5}">
                      <a16:colId xmlns:a16="http://schemas.microsoft.com/office/drawing/2014/main" val="1118365236"/>
                    </a:ext>
                  </a:extLst>
                </a:gridCol>
                <a:gridCol w="952085">
                  <a:extLst>
                    <a:ext uri="{9D8B030D-6E8A-4147-A177-3AD203B41FA5}">
                      <a16:colId xmlns:a16="http://schemas.microsoft.com/office/drawing/2014/main" val="3447771511"/>
                    </a:ext>
                  </a:extLst>
                </a:gridCol>
                <a:gridCol w="952085">
                  <a:extLst>
                    <a:ext uri="{9D8B030D-6E8A-4147-A177-3AD203B41FA5}">
                      <a16:colId xmlns:a16="http://schemas.microsoft.com/office/drawing/2014/main" val="2928177703"/>
                    </a:ext>
                  </a:extLst>
                </a:gridCol>
                <a:gridCol w="952085">
                  <a:extLst>
                    <a:ext uri="{9D8B030D-6E8A-4147-A177-3AD203B41FA5}">
                      <a16:colId xmlns:a16="http://schemas.microsoft.com/office/drawing/2014/main" val="285514491"/>
                    </a:ext>
                  </a:extLst>
                </a:gridCol>
                <a:gridCol w="952085">
                  <a:extLst>
                    <a:ext uri="{9D8B030D-6E8A-4147-A177-3AD203B41FA5}">
                      <a16:colId xmlns:a16="http://schemas.microsoft.com/office/drawing/2014/main" val="2058481012"/>
                    </a:ext>
                  </a:extLst>
                </a:gridCol>
                <a:gridCol w="952085">
                  <a:extLst>
                    <a:ext uri="{9D8B030D-6E8A-4147-A177-3AD203B41FA5}">
                      <a16:colId xmlns:a16="http://schemas.microsoft.com/office/drawing/2014/main" val="839178817"/>
                    </a:ext>
                  </a:extLst>
                </a:gridCol>
                <a:gridCol w="952085">
                  <a:extLst>
                    <a:ext uri="{9D8B030D-6E8A-4147-A177-3AD203B41FA5}">
                      <a16:colId xmlns:a16="http://schemas.microsoft.com/office/drawing/2014/main" val="2174649814"/>
                    </a:ext>
                  </a:extLst>
                </a:gridCol>
              </a:tblGrid>
              <a:tr h="370839">
                <a:tc>
                  <a:txBody>
                    <a:bodyPr/>
                    <a:lstStyle/>
                    <a:p>
                      <a:pPr lvl="0">
                        <a:buNone/>
                      </a:pPr>
                      <a:r>
                        <a:rPr lang="en-US" b="1" dirty="0">
                          <a:solidFill>
                            <a:schemeClr val="bg1">
                              <a:lumMod val="50000"/>
                            </a:schemeClr>
                          </a:solidFill>
                        </a:rPr>
                        <a:t>n</a:t>
                      </a:r>
                    </a:p>
                  </a:txBody>
                  <a:tcPr/>
                </a:tc>
                <a:tc>
                  <a:txBody>
                    <a:bodyPr/>
                    <a:lstStyle/>
                    <a:p>
                      <a:pPr lvl="0" algn="l">
                        <a:lnSpc>
                          <a:spcPct val="100000"/>
                        </a:lnSpc>
                        <a:spcBef>
                          <a:spcPts val="0"/>
                        </a:spcBef>
                        <a:spcAft>
                          <a:spcPts val="0"/>
                        </a:spcAft>
                        <a:buNone/>
                      </a:pPr>
                      <a:r>
                        <a:rPr lang="en-US" sz="1400" b="1" i="0" u="none" strike="noStrike" noProof="0" dirty="0">
                          <a:solidFill>
                            <a:schemeClr val="bg1">
                              <a:lumMod val="50000"/>
                            </a:schemeClr>
                          </a:solidFill>
                          <a:latin typeface="Arial"/>
                        </a:rPr>
                        <a:t>αˆ </a:t>
                      </a:r>
                      <a:endParaRPr lang="en-US" sz="1400" b="1">
                        <a:solidFill>
                          <a:schemeClr val="bg1">
                            <a:lumMod val="50000"/>
                          </a:schemeClr>
                        </a:solidFill>
                      </a:endParaRPr>
                    </a:p>
                  </a:txBody>
                  <a:tcPr/>
                </a:tc>
                <a:tc>
                  <a:txBody>
                    <a:bodyPr/>
                    <a:lstStyle/>
                    <a:p>
                      <a:pPr lvl="0" algn="l">
                        <a:lnSpc>
                          <a:spcPct val="100000"/>
                        </a:lnSpc>
                        <a:spcBef>
                          <a:spcPts val="0"/>
                        </a:spcBef>
                        <a:spcAft>
                          <a:spcPts val="0"/>
                        </a:spcAft>
                        <a:buNone/>
                      </a:pPr>
                      <a:r>
                        <a:rPr lang="en-US" sz="1400" b="1" i="0" u="none" strike="noStrike" noProof="0" dirty="0">
                          <a:solidFill>
                            <a:schemeClr val="bg1">
                              <a:lumMod val="50000"/>
                            </a:schemeClr>
                          </a:solidFill>
                          <a:latin typeface="Arial"/>
                        </a:rPr>
                        <a:t>βˆ </a:t>
                      </a:r>
                      <a:endParaRPr lang="en-US" sz="1400" b="1">
                        <a:solidFill>
                          <a:schemeClr val="bg1">
                            <a:lumMod val="50000"/>
                          </a:schemeClr>
                        </a:solidFill>
                      </a:endParaRPr>
                    </a:p>
                  </a:txBody>
                  <a:tcPr/>
                </a:tc>
                <a:tc>
                  <a:txBody>
                    <a:bodyPr/>
                    <a:lstStyle/>
                    <a:p>
                      <a:pPr lvl="0" algn="l">
                        <a:lnSpc>
                          <a:spcPct val="100000"/>
                        </a:lnSpc>
                        <a:spcBef>
                          <a:spcPts val="0"/>
                        </a:spcBef>
                        <a:spcAft>
                          <a:spcPts val="0"/>
                        </a:spcAft>
                        <a:buNone/>
                      </a:pPr>
                      <a:r>
                        <a:rPr lang="en-US" sz="1400" b="1" i="0" u="none" strike="noStrike" noProof="0" dirty="0">
                          <a:solidFill>
                            <a:schemeClr val="bg1">
                              <a:lumMod val="50000"/>
                            </a:schemeClr>
                          </a:solidFill>
                          <a:latin typeface="Arial"/>
                        </a:rPr>
                        <a:t>γ</a:t>
                      </a:r>
                      <a:r>
                        <a:rPr lang="en-US" sz="1400" b="1" i="0" u="none" strike="noStrike" baseline="-25000" noProof="0" dirty="0">
                          <a:solidFill>
                            <a:schemeClr val="bg1">
                              <a:lumMod val="50000"/>
                            </a:schemeClr>
                          </a:solidFill>
                          <a:latin typeface="Arial"/>
                        </a:rPr>
                        <a:t>1</a:t>
                      </a:r>
                      <a:r>
                        <a:rPr lang="en-US" sz="1400" b="1" i="0" u="none" strike="noStrike" noProof="0" dirty="0">
                          <a:solidFill>
                            <a:schemeClr val="bg1">
                              <a:lumMod val="50000"/>
                            </a:schemeClr>
                          </a:solidFill>
                          <a:latin typeface="Arial"/>
                        </a:rPr>
                        <a:t>ˆ </a:t>
                      </a:r>
                      <a:endParaRPr lang="en-US" sz="1400" b="1">
                        <a:solidFill>
                          <a:schemeClr val="bg1">
                            <a:lumMod val="50000"/>
                          </a:schemeClr>
                        </a:solidFill>
                      </a:endParaRPr>
                    </a:p>
                  </a:txBody>
                  <a:tcPr/>
                </a:tc>
                <a:tc>
                  <a:txBody>
                    <a:bodyPr/>
                    <a:lstStyle/>
                    <a:p>
                      <a:pPr lvl="0">
                        <a:buNone/>
                      </a:pPr>
                      <a:r>
                        <a:rPr lang="en-US" sz="1400" b="1" i="0" u="none" strike="noStrike" noProof="0" dirty="0">
                          <a:solidFill>
                            <a:schemeClr val="bg1">
                              <a:lumMod val="50000"/>
                            </a:schemeClr>
                          </a:solidFill>
                          <a:latin typeface="Arial"/>
                        </a:rPr>
                        <a:t>γ</a:t>
                      </a:r>
                      <a:r>
                        <a:rPr lang="en-US" sz="1400" b="1" i="0" u="none" strike="noStrike" baseline="-25000" noProof="0" dirty="0">
                          <a:solidFill>
                            <a:schemeClr val="bg1">
                              <a:lumMod val="50000"/>
                            </a:schemeClr>
                          </a:solidFill>
                          <a:latin typeface="Arial"/>
                        </a:rPr>
                        <a:t>2</a:t>
                      </a:r>
                      <a:r>
                        <a:rPr lang="en-US" sz="1400" b="1" i="0" u="none" strike="noStrike" noProof="0" dirty="0">
                          <a:solidFill>
                            <a:schemeClr val="bg1">
                              <a:lumMod val="50000"/>
                            </a:schemeClr>
                          </a:solidFill>
                          <a:latin typeface="Arial"/>
                        </a:rPr>
                        <a:t>ˆ </a:t>
                      </a:r>
                      <a:endParaRPr lang="en-US" b="1">
                        <a:solidFill>
                          <a:schemeClr val="bg1">
                            <a:lumMod val="50000"/>
                          </a:schemeClr>
                        </a:solidFill>
                      </a:endParaRPr>
                    </a:p>
                  </a:txBody>
                  <a:tcPr/>
                </a:tc>
                <a:tc>
                  <a:txBody>
                    <a:bodyPr/>
                    <a:lstStyle/>
                    <a:p>
                      <a:r>
                        <a:rPr lang="en-US" b="1" dirty="0">
                          <a:solidFill>
                            <a:schemeClr val="bg1">
                              <a:lumMod val="50000"/>
                            </a:schemeClr>
                          </a:solidFill>
                        </a:rPr>
                        <a:t>Var(</a:t>
                      </a:r>
                      <a:r>
                        <a:rPr lang="en-US" sz="1400" b="1" i="0" u="none" strike="noStrike" noProof="0" dirty="0">
                          <a:solidFill>
                            <a:schemeClr val="bg1">
                              <a:lumMod val="50000"/>
                            </a:schemeClr>
                          </a:solidFill>
                          <a:latin typeface="Arial"/>
                        </a:rPr>
                        <a:t>αˆ </a:t>
                      </a:r>
                      <a:r>
                        <a:rPr lang="en-US" b="1" dirty="0">
                          <a:solidFill>
                            <a:schemeClr val="bg1">
                              <a:lumMod val="50000"/>
                            </a:schemeClr>
                          </a:solidFill>
                        </a:rPr>
                        <a:t>)</a:t>
                      </a:r>
                    </a:p>
                  </a:txBody>
                  <a:tcPr/>
                </a:tc>
                <a:tc>
                  <a:txBody>
                    <a:bodyPr/>
                    <a:lstStyle/>
                    <a:p>
                      <a:pPr lvl="0">
                        <a:buNone/>
                      </a:pPr>
                      <a:r>
                        <a:rPr lang="en-US" sz="1400" b="1" i="0" u="none" strike="noStrike" noProof="0" dirty="0">
                          <a:solidFill>
                            <a:schemeClr val="bg1">
                              <a:lumMod val="50000"/>
                            </a:schemeClr>
                          </a:solidFill>
                          <a:latin typeface="Arial"/>
                        </a:rPr>
                        <a:t>Var(βˆ  )</a:t>
                      </a:r>
                      <a:endParaRPr lang="en-US" b="1">
                        <a:solidFill>
                          <a:schemeClr val="bg1">
                            <a:lumMod val="50000"/>
                          </a:schemeClr>
                        </a:solidFill>
                      </a:endParaRPr>
                    </a:p>
                  </a:txBody>
                  <a:tcPr/>
                </a:tc>
                <a:tc>
                  <a:txBody>
                    <a:bodyPr/>
                    <a:lstStyle/>
                    <a:p>
                      <a:pPr lvl="0">
                        <a:buNone/>
                      </a:pPr>
                      <a:r>
                        <a:rPr lang="en-US" sz="1400" b="1" i="0" u="none" strike="noStrike" noProof="0" dirty="0">
                          <a:solidFill>
                            <a:schemeClr val="bg1">
                              <a:lumMod val="50000"/>
                            </a:schemeClr>
                          </a:solidFill>
                          <a:latin typeface="Arial"/>
                        </a:rPr>
                        <a:t>Var(γ</a:t>
                      </a:r>
                      <a:r>
                        <a:rPr lang="en-US" sz="900" b="1" i="0" u="none" strike="noStrike" baseline="-25000" noProof="0" dirty="0">
                          <a:solidFill>
                            <a:schemeClr val="bg1">
                              <a:lumMod val="50000"/>
                            </a:schemeClr>
                          </a:solidFill>
                          <a:latin typeface="Arial"/>
                        </a:rPr>
                        <a:t>1</a:t>
                      </a:r>
                      <a:r>
                        <a:rPr lang="en-US" sz="1400" b="1" i="0" u="none" strike="noStrike" noProof="0" dirty="0">
                          <a:solidFill>
                            <a:schemeClr val="bg1">
                              <a:lumMod val="50000"/>
                            </a:schemeClr>
                          </a:solidFill>
                          <a:latin typeface="Arial"/>
                        </a:rPr>
                        <a:t>ˆ  )</a:t>
                      </a:r>
                      <a:endParaRPr lang="en-US" b="1">
                        <a:solidFill>
                          <a:schemeClr val="bg1">
                            <a:lumMod val="50000"/>
                          </a:schemeClr>
                        </a:solidFill>
                      </a:endParaRPr>
                    </a:p>
                  </a:txBody>
                  <a:tcPr/>
                </a:tc>
                <a:tc>
                  <a:txBody>
                    <a:bodyPr/>
                    <a:lstStyle/>
                    <a:p>
                      <a:pPr lvl="0">
                        <a:buNone/>
                      </a:pPr>
                      <a:r>
                        <a:rPr lang="en-US" sz="1400" b="1" i="0" u="none" strike="noStrike" noProof="0" dirty="0">
                          <a:solidFill>
                            <a:schemeClr val="bg1">
                              <a:lumMod val="50000"/>
                            </a:schemeClr>
                          </a:solidFill>
                          <a:latin typeface="Arial"/>
                        </a:rPr>
                        <a:t>Var(γ</a:t>
                      </a:r>
                      <a:r>
                        <a:rPr lang="en-US" sz="900" b="1" i="0" u="none" strike="noStrike" baseline="-25000" noProof="0" dirty="0">
                          <a:solidFill>
                            <a:schemeClr val="bg1">
                              <a:lumMod val="50000"/>
                            </a:schemeClr>
                          </a:solidFill>
                          <a:latin typeface="Arial"/>
                        </a:rPr>
                        <a:t>2</a:t>
                      </a:r>
                      <a:r>
                        <a:rPr lang="en-US" sz="1400" b="1" i="0" u="none" strike="noStrike" noProof="0" dirty="0">
                          <a:solidFill>
                            <a:schemeClr val="bg1">
                              <a:lumMod val="50000"/>
                            </a:schemeClr>
                          </a:solidFill>
                          <a:latin typeface="Arial"/>
                        </a:rPr>
                        <a:t>ˆ )</a:t>
                      </a:r>
                    </a:p>
                  </a:txBody>
                  <a:tcPr/>
                </a:tc>
                <a:extLst>
                  <a:ext uri="{0D108BD9-81ED-4DB2-BD59-A6C34878D82A}">
                    <a16:rowId xmlns:a16="http://schemas.microsoft.com/office/drawing/2014/main" val="4181548682"/>
                  </a:ext>
                </a:extLst>
              </a:tr>
              <a:tr h="370840">
                <a:tc>
                  <a:txBody>
                    <a:bodyPr/>
                    <a:lstStyle/>
                    <a:p>
                      <a:r>
                        <a:rPr lang="en-US" sz="1200" dirty="0">
                          <a:solidFill>
                            <a:schemeClr val="bg2">
                              <a:lumMod val="10000"/>
                            </a:schemeClr>
                          </a:solidFill>
                        </a:rPr>
                        <a:t>20</a:t>
                      </a: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4.1404 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1.3628 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2.7249 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3.2163 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6.0432</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1.6581 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1.4348 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2.9123 </a:t>
                      </a:r>
                      <a:endParaRPr lang="en-US" sz="1200">
                        <a:solidFill>
                          <a:schemeClr val="bg2">
                            <a:lumMod val="10000"/>
                          </a:schemeClr>
                        </a:solidFill>
                      </a:endParaRPr>
                    </a:p>
                  </a:txBody>
                  <a:tcPr/>
                </a:tc>
                <a:extLst>
                  <a:ext uri="{0D108BD9-81ED-4DB2-BD59-A6C34878D82A}">
                    <a16:rowId xmlns:a16="http://schemas.microsoft.com/office/drawing/2014/main" val="1090777832"/>
                  </a:ext>
                </a:extLst>
              </a:tr>
              <a:tr h="370840">
                <a:tc>
                  <a:txBody>
                    <a:bodyPr/>
                    <a:lstStyle/>
                    <a:p>
                      <a:r>
                        <a:rPr lang="en-US" sz="1200" dirty="0">
                          <a:solidFill>
                            <a:schemeClr val="bg2">
                              <a:lumMod val="10000"/>
                            </a:schemeClr>
                          </a:solidFill>
                        </a:rPr>
                        <a:t>50</a:t>
                      </a: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4.7311 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1.6785 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2.4571 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3.0213 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9.0456 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4.0155 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1.0024 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2.8375 </a:t>
                      </a:r>
                      <a:endParaRPr lang="en-US" sz="1200">
                        <a:solidFill>
                          <a:schemeClr val="bg2">
                            <a:lumMod val="10000"/>
                          </a:schemeClr>
                        </a:solidFill>
                      </a:endParaRPr>
                    </a:p>
                  </a:txBody>
                  <a:tcPr/>
                </a:tc>
                <a:extLst>
                  <a:ext uri="{0D108BD9-81ED-4DB2-BD59-A6C34878D82A}">
                    <a16:rowId xmlns:a16="http://schemas.microsoft.com/office/drawing/2014/main" val="666923045"/>
                  </a:ext>
                </a:extLst>
              </a:tr>
              <a:tr h="370840">
                <a:tc>
                  <a:txBody>
                    <a:bodyPr/>
                    <a:lstStyle/>
                    <a:p>
                      <a:r>
                        <a:rPr lang="en-US" sz="1200" dirty="0">
                          <a:solidFill>
                            <a:schemeClr val="bg2">
                              <a:lumMod val="10000"/>
                            </a:schemeClr>
                          </a:solidFill>
                        </a:rPr>
                        <a:t>100</a:t>
                      </a: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4.4999 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1.6997 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2.6428 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2.8228 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5.0779 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2.8464 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1.8330 </a:t>
                      </a:r>
                      <a:r>
                        <a:rPr lang="en-US" sz="1200" b="0" i="0" u="none" strike="noStrike" noProof="0" dirty="0">
                          <a:solidFill>
                            <a:schemeClr val="bg2">
                              <a:lumMod val="10000"/>
                            </a:schemeClr>
                          </a:solidFill>
                          <a:latin typeface="Arial"/>
                        </a:rPr>
                        <a:t> </a:t>
                      </a:r>
                      <a:endParaRPr lang="en-US" sz="1200" dirty="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rPr>
                        <a:t>1.1250 </a:t>
                      </a:r>
                      <a:endParaRPr lang="en-US" sz="1200">
                        <a:solidFill>
                          <a:schemeClr val="bg2">
                            <a:lumMod val="10000"/>
                          </a:schemeClr>
                        </a:solidFill>
                      </a:endParaRPr>
                    </a:p>
                  </a:txBody>
                  <a:tcPr/>
                </a:tc>
                <a:extLst>
                  <a:ext uri="{0D108BD9-81ED-4DB2-BD59-A6C34878D82A}">
                    <a16:rowId xmlns:a16="http://schemas.microsoft.com/office/drawing/2014/main" val="1180091577"/>
                  </a:ext>
                </a:extLst>
              </a:tr>
            </a:tbl>
          </a:graphicData>
        </a:graphic>
      </p:graphicFrame>
      <p:sp>
        <p:nvSpPr>
          <p:cNvPr id="6" name="TextBox 5">
            <a:extLst>
              <a:ext uri="{FF2B5EF4-FFF2-40B4-BE49-F238E27FC236}">
                <a16:creationId xmlns:a16="http://schemas.microsoft.com/office/drawing/2014/main" id="{2F1A9B88-20F0-8273-400B-D219548B8E8F}"/>
              </a:ext>
            </a:extLst>
          </p:cNvPr>
          <p:cNvSpPr txBox="1"/>
          <p:nvPr/>
        </p:nvSpPr>
        <p:spPr>
          <a:xfrm>
            <a:off x="1372494" y="2238673"/>
            <a:ext cx="640437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chemeClr val="tx1"/>
                </a:solidFill>
              </a:rPr>
              <a:t>Table</a:t>
            </a:r>
            <a:r>
              <a:rPr lang="en-US" sz="1200" b="1" dirty="0">
                <a:solidFill>
                  <a:schemeClr val="tx1"/>
                </a:solidFill>
              </a:rPr>
              <a:t> 3: α=5, β=2, γ</a:t>
            </a:r>
            <a:r>
              <a:rPr lang="en-US" sz="1200" b="1" baseline="-25000" dirty="0">
                <a:solidFill>
                  <a:schemeClr val="tx1"/>
                </a:solidFill>
              </a:rPr>
              <a:t>1.</a:t>
            </a:r>
            <a:r>
              <a:rPr lang="en-US" sz="1200" b="1" dirty="0">
                <a:solidFill>
                  <a:schemeClr val="tx1"/>
                </a:solidFill>
              </a:rPr>
              <a:t>= 3 and γ</a:t>
            </a:r>
            <a:r>
              <a:rPr lang="en-US" sz="1200" b="1" baseline="-25000" dirty="0">
                <a:solidFill>
                  <a:schemeClr val="tx1"/>
                </a:solidFill>
              </a:rPr>
              <a:t>2 </a:t>
            </a:r>
            <a:r>
              <a:rPr lang="en-US" sz="1200" b="1" dirty="0">
                <a:solidFill>
                  <a:schemeClr val="tx1"/>
                </a:solidFill>
              </a:rPr>
              <a:t>= 3</a:t>
            </a:r>
          </a:p>
        </p:txBody>
      </p:sp>
      <p:sp>
        <p:nvSpPr>
          <p:cNvPr id="8" name="TextBox 7">
            <a:extLst>
              <a:ext uri="{FF2B5EF4-FFF2-40B4-BE49-F238E27FC236}">
                <a16:creationId xmlns:a16="http://schemas.microsoft.com/office/drawing/2014/main" id="{CF368583-636E-6931-EEA3-DEC44F650DF4}"/>
              </a:ext>
            </a:extLst>
          </p:cNvPr>
          <p:cNvSpPr txBox="1"/>
          <p:nvPr/>
        </p:nvSpPr>
        <p:spPr>
          <a:xfrm>
            <a:off x="2611042" y="4146946"/>
            <a:ext cx="39844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chemeClr val="tx1"/>
                </a:solidFill>
              </a:rPr>
              <a:t>Table</a:t>
            </a:r>
            <a:r>
              <a:rPr lang="en-US" sz="1200" b="1" dirty="0">
                <a:solidFill>
                  <a:schemeClr val="tx1"/>
                </a:solidFill>
              </a:rPr>
              <a:t> 4: α=1.5, </a:t>
            </a:r>
            <a:r>
              <a:rPr lang="en-US" sz="1200" dirty="0">
                <a:solidFill>
                  <a:schemeClr val="tx1"/>
                </a:solidFill>
              </a:rPr>
              <a:t>λ=2.5, θ=1 </a:t>
            </a:r>
            <a:endParaRPr lang="en-US" dirty="0">
              <a:solidFill>
                <a:schemeClr val="tx1"/>
              </a:solidFill>
            </a:endParaRPr>
          </a:p>
          <a:p>
            <a:endParaRPr lang="en-US" sz="1200" b="1" dirty="0">
              <a:solidFill>
                <a:srgbClr val="00060A"/>
              </a:solidFill>
            </a:endParaRPr>
          </a:p>
        </p:txBody>
      </p:sp>
      <p:sp>
        <p:nvSpPr>
          <p:cNvPr id="5" name="TextBox 4">
            <a:extLst>
              <a:ext uri="{FF2B5EF4-FFF2-40B4-BE49-F238E27FC236}">
                <a16:creationId xmlns:a16="http://schemas.microsoft.com/office/drawing/2014/main" id="{FB08EDAC-4359-DFA8-F2A3-2FFE7F224845}"/>
              </a:ext>
            </a:extLst>
          </p:cNvPr>
          <p:cNvSpPr txBox="1"/>
          <p:nvPr/>
        </p:nvSpPr>
        <p:spPr>
          <a:xfrm>
            <a:off x="589358" y="2828925"/>
            <a:ext cx="2111871" cy="4321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6283A41D-2457-E4F5-5BB2-1EB8E16B7BFB}"/>
              </a:ext>
            </a:extLst>
          </p:cNvPr>
          <p:cNvSpPr txBox="1"/>
          <p:nvPr/>
        </p:nvSpPr>
        <p:spPr>
          <a:xfrm>
            <a:off x="142875" y="2603897"/>
            <a:ext cx="715357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tx1"/>
                </a:solidFill>
              </a:rPr>
              <a:t>Estimation using Bayesian analysis for Gamma-Gompertz Distribution:-</a:t>
            </a:r>
          </a:p>
          <a:p>
            <a:pPr marL="285750" indent="-285750">
              <a:buChar char="•"/>
            </a:pPr>
            <a:r>
              <a:rPr lang="en-US" sz="1600" b="1" dirty="0">
                <a:solidFill>
                  <a:schemeClr val="tx1"/>
                </a:solidFill>
              </a:rPr>
              <a:t>Gamma Prior (shape=1, scale=1):-</a:t>
            </a:r>
          </a:p>
          <a:p>
            <a:endParaRPr lang="en-US" sz="1600" b="1" dirty="0">
              <a:solidFill>
                <a:schemeClr val="tx1"/>
              </a:solidFill>
            </a:endParaRPr>
          </a:p>
          <a:p>
            <a:endParaRPr lang="en-US" sz="1600" b="1" dirty="0">
              <a:solidFill>
                <a:schemeClr val="tx1"/>
              </a:solidFill>
            </a:endParaRPr>
          </a:p>
          <a:p>
            <a:endParaRPr lang="en-US" sz="1600" b="1" dirty="0">
              <a:solidFill>
                <a:schemeClr val="tx1"/>
              </a:solidFill>
            </a:endParaRPr>
          </a:p>
        </p:txBody>
      </p:sp>
      <p:graphicFrame>
        <p:nvGraphicFramePr>
          <p:cNvPr id="10" name="Table 10">
            <a:extLst>
              <a:ext uri="{FF2B5EF4-FFF2-40B4-BE49-F238E27FC236}">
                <a16:creationId xmlns:a16="http://schemas.microsoft.com/office/drawing/2014/main" id="{693DA1C7-4679-AD9D-BAB9-A9132383145E}"/>
              </a:ext>
            </a:extLst>
          </p:cNvPr>
          <p:cNvGraphicFramePr>
            <a:graphicFrameLocks noGrp="1"/>
          </p:cNvGraphicFramePr>
          <p:nvPr>
            <p:extLst>
              <p:ext uri="{D42A27DB-BD31-4B8C-83A1-F6EECF244321}">
                <p14:modId xmlns:p14="http://schemas.microsoft.com/office/powerpoint/2010/main" val="3057057131"/>
              </p:ext>
            </p:extLst>
          </p:nvPr>
        </p:nvGraphicFramePr>
        <p:xfrm>
          <a:off x="232171" y="3170039"/>
          <a:ext cx="8608032" cy="909026"/>
        </p:xfrm>
        <a:graphic>
          <a:graphicData uri="http://schemas.openxmlformats.org/drawingml/2006/table">
            <a:tbl>
              <a:tblPr firstRow="1" bandRow="1">
                <a:tableStyleId>{5C22544A-7EE6-4342-B048-85BDC9FD1C3A}</a:tableStyleId>
              </a:tblPr>
              <a:tblGrid>
                <a:gridCol w="956448">
                  <a:extLst>
                    <a:ext uri="{9D8B030D-6E8A-4147-A177-3AD203B41FA5}">
                      <a16:colId xmlns:a16="http://schemas.microsoft.com/office/drawing/2014/main" val="3507941129"/>
                    </a:ext>
                  </a:extLst>
                </a:gridCol>
                <a:gridCol w="956448">
                  <a:extLst>
                    <a:ext uri="{9D8B030D-6E8A-4147-A177-3AD203B41FA5}">
                      <a16:colId xmlns:a16="http://schemas.microsoft.com/office/drawing/2014/main" val="423035111"/>
                    </a:ext>
                  </a:extLst>
                </a:gridCol>
                <a:gridCol w="956448">
                  <a:extLst>
                    <a:ext uri="{9D8B030D-6E8A-4147-A177-3AD203B41FA5}">
                      <a16:colId xmlns:a16="http://schemas.microsoft.com/office/drawing/2014/main" val="1037640540"/>
                    </a:ext>
                  </a:extLst>
                </a:gridCol>
                <a:gridCol w="956448">
                  <a:extLst>
                    <a:ext uri="{9D8B030D-6E8A-4147-A177-3AD203B41FA5}">
                      <a16:colId xmlns:a16="http://schemas.microsoft.com/office/drawing/2014/main" val="4183128279"/>
                    </a:ext>
                  </a:extLst>
                </a:gridCol>
                <a:gridCol w="956448">
                  <a:extLst>
                    <a:ext uri="{9D8B030D-6E8A-4147-A177-3AD203B41FA5}">
                      <a16:colId xmlns:a16="http://schemas.microsoft.com/office/drawing/2014/main" val="4205640979"/>
                    </a:ext>
                  </a:extLst>
                </a:gridCol>
                <a:gridCol w="956448">
                  <a:extLst>
                    <a:ext uri="{9D8B030D-6E8A-4147-A177-3AD203B41FA5}">
                      <a16:colId xmlns:a16="http://schemas.microsoft.com/office/drawing/2014/main" val="1254116955"/>
                    </a:ext>
                  </a:extLst>
                </a:gridCol>
                <a:gridCol w="956448">
                  <a:extLst>
                    <a:ext uri="{9D8B030D-6E8A-4147-A177-3AD203B41FA5}">
                      <a16:colId xmlns:a16="http://schemas.microsoft.com/office/drawing/2014/main" val="3505543628"/>
                    </a:ext>
                  </a:extLst>
                </a:gridCol>
                <a:gridCol w="956448">
                  <a:extLst>
                    <a:ext uri="{9D8B030D-6E8A-4147-A177-3AD203B41FA5}">
                      <a16:colId xmlns:a16="http://schemas.microsoft.com/office/drawing/2014/main" val="3667204110"/>
                    </a:ext>
                  </a:extLst>
                </a:gridCol>
                <a:gridCol w="956448">
                  <a:extLst>
                    <a:ext uri="{9D8B030D-6E8A-4147-A177-3AD203B41FA5}">
                      <a16:colId xmlns:a16="http://schemas.microsoft.com/office/drawing/2014/main" val="1337257717"/>
                    </a:ext>
                  </a:extLst>
                </a:gridCol>
              </a:tblGrid>
              <a:tr h="451826">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αˆ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λˆ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θˆ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Var(α)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var(λ)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var(θ)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CI</a:t>
                      </a:r>
                      <a:r>
                        <a:rPr lang="en-US" sz="1200" b="0" i="0" u="none" strike="noStrike" baseline="-25000" noProof="0" dirty="0">
                          <a:solidFill>
                            <a:schemeClr val="bg2">
                              <a:lumMod val="10000"/>
                            </a:schemeClr>
                          </a:solidFill>
                          <a:latin typeface="Arial"/>
                        </a:rPr>
                        <a:t>α,95 </a:t>
                      </a:r>
                      <a:endParaRPr lang="en-US" sz="1200" baseline="-250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CI</a:t>
                      </a:r>
                      <a:r>
                        <a:rPr lang="en-US" sz="1200" b="0" i="0" u="none" strike="noStrike" baseline="-25000" noProof="0" dirty="0">
                          <a:solidFill>
                            <a:schemeClr val="bg2">
                              <a:lumMod val="10000"/>
                            </a:schemeClr>
                          </a:solidFill>
                          <a:latin typeface="Arial"/>
                        </a:rPr>
                        <a:t>λ,95 </a:t>
                      </a:r>
                      <a:endParaRPr lang="en-US" sz="1200" baseline="-250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CI</a:t>
                      </a:r>
                      <a:r>
                        <a:rPr lang="en-US" sz="1200" b="0" i="0" u="none" strike="noStrike" baseline="-25000" noProof="0" dirty="0">
                          <a:solidFill>
                            <a:schemeClr val="bg2">
                              <a:lumMod val="10000"/>
                            </a:schemeClr>
                          </a:solidFill>
                          <a:latin typeface="Arial"/>
                        </a:rPr>
                        <a:t>θ,95 </a:t>
                      </a:r>
                      <a:endParaRPr lang="en-US" sz="1200" baseline="-25000">
                        <a:solidFill>
                          <a:schemeClr val="bg2">
                            <a:lumMod val="10000"/>
                          </a:schemeClr>
                        </a:solidFill>
                      </a:endParaRPr>
                    </a:p>
                  </a:txBody>
                  <a:tcPr/>
                </a:tc>
                <a:extLst>
                  <a:ext uri="{0D108BD9-81ED-4DB2-BD59-A6C34878D82A}">
                    <a16:rowId xmlns:a16="http://schemas.microsoft.com/office/drawing/2014/main" val="4139861453"/>
                  </a:ext>
                </a:extLst>
              </a:tr>
              <a:tr h="451826">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1.470 </a:t>
                      </a:r>
                      <a:endParaRPr lang="en-US" sz="1200" dirty="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2.498 </a:t>
                      </a:r>
                      <a:endParaRPr lang="en-US" sz="1200" dirty="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1.006 </a:t>
                      </a:r>
                      <a:endParaRPr lang="en-US" sz="1200" dirty="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0.450 </a:t>
                      </a:r>
                      <a:endParaRPr lang="en-US" sz="1200" dirty="0">
                        <a:solidFill>
                          <a:schemeClr val="bg2">
                            <a:lumMod val="10000"/>
                          </a:schemeClr>
                        </a:solidFill>
                      </a:endParaRPr>
                    </a:p>
                    <a:p>
                      <a:pPr lvl="0">
                        <a:buNone/>
                      </a:pPr>
                      <a:endParaRPr lang="en-US" sz="1200" dirty="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1.165 </a:t>
                      </a:r>
                      <a:endParaRPr lang="en-US" sz="1200" dirty="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0.825 </a:t>
                      </a:r>
                      <a:endParaRPr lang="en-US" sz="1200" dirty="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[1.344,1.608]</a:t>
                      </a:r>
                      <a:endParaRPr lang="en-US" sz="1200" dirty="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[2.353,2.696]</a:t>
                      </a:r>
                      <a:endParaRPr lang="en-US" sz="1200" dirty="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[0.979,1.051]</a:t>
                      </a:r>
                      <a:endParaRPr lang="en-US" sz="1200" dirty="0">
                        <a:solidFill>
                          <a:schemeClr val="bg2">
                            <a:lumMod val="10000"/>
                          </a:schemeClr>
                        </a:solidFill>
                      </a:endParaRPr>
                    </a:p>
                  </a:txBody>
                  <a:tcPr/>
                </a:tc>
                <a:extLst>
                  <a:ext uri="{0D108BD9-81ED-4DB2-BD59-A6C34878D82A}">
                    <a16:rowId xmlns:a16="http://schemas.microsoft.com/office/drawing/2014/main" val="2548050234"/>
                  </a:ext>
                </a:extLst>
              </a:tr>
            </a:tbl>
          </a:graphicData>
        </a:graphic>
      </p:graphicFrame>
      <p:sp>
        <p:nvSpPr>
          <p:cNvPr id="11" name="TextBox 10">
            <a:extLst>
              <a:ext uri="{FF2B5EF4-FFF2-40B4-BE49-F238E27FC236}">
                <a16:creationId xmlns:a16="http://schemas.microsoft.com/office/drawing/2014/main" id="{D4F53C6A-C6C6-23B2-FC16-B1DBDC84FFBB}"/>
              </a:ext>
            </a:extLst>
          </p:cNvPr>
          <p:cNvSpPr txBox="1"/>
          <p:nvPr/>
        </p:nvSpPr>
        <p:spPr>
          <a:xfrm>
            <a:off x="467916" y="4575572"/>
            <a:ext cx="835104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chemeClr val="tx1"/>
                </a:solidFill>
              </a:rPr>
              <a:t>Here, αˆ, λˆ, and θˆ denote the values of the mean of the Posterior distribution, whereas var(αˆ), var(λˆ) and var(θˆ) denote the Variance of these posterior. Also, CIα,95 denote the Confidence interval of 95% for α </a:t>
            </a:r>
            <a:endParaRPr lang="en-US" sz="1000">
              <a:solidFill>
                <a:schemeClr val="tx1"/>
              </a:solidFill>
            </a:endParaRPr>
          </a:p>
        </p:txBody>
      </p:sp>
    </p:spTree>
    <p:extLst>
      <p:ext uri="{BB962C8B-B14F-4D97-AF65-F5344CB8AC3E}">
        <p14:creationId xmlns:p14="http://schemas.microsoft.com/office/powerpoint/2010/main" val="1582546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03E9CE-CEFF-3524-78C0-74F1AE12EFDA}"/>
              </a:ext>
            </a:extLst>
          </p:cNvPr>
          <p:cNvSpPr txBox="1"/>
          <p:nvPr/>
        </p:nvSpPr>
        <p:spPr>
          <a:xfrm>
            <a:off x="3629025" y="75009"/>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solidFill>
                  <a:srgbClr val="FFFFFF"/>
                </a:solidFill>
              </a:rPr>
              <a:t>Results</a:t>
            </a:r>
          </a:p>
        </p:txBody>
      </p:sp>
      <p:sp>
        <p:nvSpPr>
          <p:cNvPr id="3" name="TextBox 2">
            <a:extLst>
              <a:ext uri="{FF2B5EF4-FFF2-40B4-BE49-F238E27FC236}">
                <a16:creationId xmlns:a16="http://schemas.microsoft.com/office/drawing/2014/main" id="{DA43145E-6039-E990-1D77-2C49BB2EB3B7}"/>
              </a:ext>
            </a:extLst>
          </p:cNvPr>
          <p:cNvSpPr txBox="1"/>
          <p:nvPr/>
        </p:nvSpPr>
        <p:spPr>
          <a:xfrm>
            <a:off x="251816" y="632222"/>
            <a:ext cx="870376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chemeClr val="tx1"/>
              </a:solidFill>
            </a:endParaRPr>
          </a:p>
        </p:txBody>
      </p:sp>
      <p:sp>
        <p:nvSpPr>
          <p:cNvPr id="6" name="TextBox 5">
            <a:extLst>
              <a:ext uri="{FF2B5EF4-FFF2-40B4-BE49-F238E27FC236}">
                <a16:creationId xmlns:a16="http://schemas.microsoft.com/office/drawing/2014/main" id="{2F1A9B88-20F0-8273-400B-D219548B8E8F}"/>
              </a:ext>
            </a:extLst>
          </p:cNvPr>
          <p:cNvSpPr txBox="1"/>
          <p:nvPr/>
        </p:nvSpPr>
        <p:spPr>
          <a:xfrm>
            <a:off x="1372494" y="2238673"/>
            <a:ext cx="640437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200" b="1" dirty="0">
              <a:solidFill>
                <a:schemeClr val="tx1"/>
              </a:solidFill>
            </a:endParaRPr>
          </a:p>
        </p:txBody>
      </p:sp>
      <p:sp>
        <p:nvSpPr>
          <p:cNvPr id="8" name="TextBox 7">
            <a:extLst>
              <a:ext uri="{FF2B5EF4-FFF2-40B4-BE49-F238E27FC236}">
                <a16:creationId xmlns:a16="http://schemas.microsoft.com/office/drawing/2014/main" id="{CF368583-636E-6931-EEA3-DEC44F650DF4}"/>
              </a:ext>
            </a:extLst>
          </p:cNvPr>
          <p:cNvSpPr txBox="1"/>
          <p:nvPr/>
        </p:nvSpPr>
        <p:spPr>
          <a:xfrm>
            <a:off x="2486026" y="1959173"/>
            <a:ext cx="39844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chemeClr val="tx1"/>
                </a:solidFill>
              </a:rPr>
              <a:t>Table</a:t>
            </a:r>
            <a:r>
              <a:rPr lang="en-US" sz="1200" b="1" dirty="0">
                <a:solidFill>
                  <a:schemeClr val="tx1"/>
                </a:solidFill>
              </a:rPr>
              <a:t> 5: α=2.5, </a:t>
            </a:r>
            <a:r>
              <a:rPr lang="en-US" sz="1200" dirty="0">
                <a:solidFill>
                  <a:schemeClr val="tx1"/>
                </a:solidFill>
              </a:rPr>
              <a:t>λ=1.5, θ=1 </a:t>
            </a:r>
            <a:endParaRPr lang="en-US" dirty="0">
              <a:solidFill>
                <a:schemeClr val="tx1"/>
              </a:solidFill>
            </a:endParaRPr>
          </a:p>
          <a:p>
            <a:endParaRPr lang="en-US" sz="1200" b="1" dirty="0">
              <a:solidFill>
                <a:srgbClr val="00060A"/>
              </a:solidFill>
            </a:endParaRPr>
          </a:p>
        </p:txBody>
      </p:sp>
      <p:sp>
        <p:nvSpPr>
          <p:cNvPr id="5" name="TextBox 4">
            <a:extLst>
              <a:ext uri="{FF2B5EF4-FFF2-40B4-BE49-F238E27FC236}">
                <a16:creationId xmlns:a16="http://schemas.microsoft.com/office/drawing/2014/main" id="{FB08EDAC-4359-DFA8-F2A3-2FFE7F224845}"/>
              </a:ext>
            </a:extLst>
          </p:cNvPr>
          <p:cNvSpPr txBox="1"/>
          <p:nvPr/>
        </p:nvSpPr>
        <p:spPr>
          <a:xfrm>
            <a:off x="589358" y="2828925"/>
            <a:ext cx="2111871" cy="4321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6283A41D-2457-E4F5-5BB2-1EB8E16B7BFB}"/>
              </a:ext>
            </a:extLst>
          </p:cNvPr>
          <p:cNvSpPr txBox="1"/>
          <p:nvPr/>
        </p:nvSpPr>
        <p:spPr>
          <a:xfrm>
            <a:off x="142875" y="2603897"/>
            <a:ext cx="715357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b="1" dirty="0">
              <a:solidFill>
                <a:schemeClr val="tx1"/>
              </a:solidFill>
            </a:endParaRPr>
          </a:p>
        </p:txBody>
      </p:sp>
      <p:graphicFrame>
        <p:nvGraphicFramePr>
          <p:cNvPr id="10" name="Table 10">
            <a:extLst>
              <a:ext uri="{FF2B5EF4-FFF2-40B4-BE49-F238E27FC236}">
                <a16:creationId xmlns:a16="http://schemas.microsoft.com/office/drawing/2014/main" id="{693DA1C7-4679-AD9D-BAB9-A9132383145E}"/>
              </a:ext>
            </a:extLst>
          </p:cNvPr>
          <p:cNvGraphicFramePr>
            <a:graphicFrameLocks noGrp="1"/>
          </p:cNvGraphicFramePr>
          <p:nvPr>
            <p:extLst>
              <p:ext uri="{D42A27DB-BD31-4B8C-83A1-F6EECF244321}">
                <p14:modId xmlns:p14="http://schemas.microsoft.com/office/powerpoint/2010/main" val="1635425438"/>
              </p:ext>
            </p:extLst>
          </p:nvPr>
        </p:nvGraphicFramePr>
        <p:xfrm>
          <a:off x="241101" y="901898"/>
          <a:ext cx="8608011" cy="909026"/>
        </p:xfrm>
        <a:graphic>
          <a:graphicData uri="http://schemas.openxmlformats.org/drawingml/2006/table">
            <a:tbl>
              <a:tblPr firstRow="1" bandRow="1">
                <a:tableStyleId>{5C22544A-7EE6-4342-B048-85BDC9FD1C3A}</a:tableStyleId>
              </a:tblPr>
              <a:tblGrid>
                <a:gridCol w="956448">
                  <a:extLst>
                    <a:ext uri="{9D8B030D-6E8A-4147-A177-3AD203B41FA5}">
                      <a16:colId xmlns:a16="http://schemas.microsoft.com/office/drawing/2014/main" val="3507941129"/>
                    </a:ext>
                  </a:extLst>
                </a:gridCol>
                <a:gridCol w="956448">
                  <a:extLst>
                    <a:ext uri="{9D8B030D-6E8A-4147-A177-3AD203B41FA5}">
                      <a16:colId xmlns:a16="http://schemas.microsoft.com/office/drawing/2014/main" val="423035111"/>
                    </a:ext>
                  </a:extLst>
                </a:gridCol>
                <a:gridCol w="697407">
                  <a:extLst>
                    <a:ext uri="{9D8B030D-6E8A-4147-A177-3AD203B41FA5}">
                      <a16:colId xmlns:a16="http://schemas.microsoft.com/office/drawing/2014/main" val="1037640540"/>
                    </a:ext>
                  </a:extLst>
                </a:gridCol>
                <a:gridCol w="962619">
                  <a:extLst>
                    <a:ext uri="{9D8B030D-6E8A-4147-A177-3AD203B41FA5}">
                      <a16:colId xmlns:a16="http://schemas.microsoft.com/office/drawing/2014/main" val="4183128279"/>
                    </a:ext>
                  </a:extLst>
                </a:gridCol>
                <a:gridCol w="864392">
                  <a:extLst>
                    <a:ext uri="{9D8B030D-6E8A-4147-A177-3AD203B41FA5}">
                      <a16:colId xmlns:a16="http://schemas.microsoft.com/office/drawing/2014/main" val="4205640979"/>
                    </a:ext>
                  </a:extLst>
                </a:gridCol>
                <a:gridCol w="815278">
                  <a:extLst>
                    <a:ext uri="{9D8B030D-6E8A-4147-A177-3AD203B41FA5}">
                      <a16:colId xmlns:a16="http://schemas.microsoft.com/office/drawing/2014/main" val="1254116955"/>
                    </a:ext>
                  </a:extLst>
                </a:gridCol>
                <a:gridCol w="1129605">
                  <a:extLst>
                    <a:ext uri="{9D8B030D-6E8A-4147-A177-3AD203B41FA5}">
                      <a16:colId xmlns:a16="http://schemas.microsoft.com/office/drawing/2014/main" val="3505543628"/>
                    </a:ext>
                  </a:extLst>
                </a:gridCol>
                <a:gridCol w="1109960">
                  <a:extLst>
                    <a:ext uri="{9D8B030D-6E8A-4147-A177-3AD203B41FA5}">
                      <a16:colId xmlns:a16="http://schemas.microsoft.com/office/drawing/2014/main" val="3667204110"/>
                    </a:ext>
                  </a:extLst>
                </a:gridCol>
                <a:gridCol w="1115854">
                  <a:extLst>
                    <a:ext uri="{9D8B030D-6E8A-4147-A177-3AD203B41FA5}">
                      <a16:colId xmlns:a16="http://schemas.microsoft.com/office/drawing/2014/main" val="1337257717"/>
                    </a:ext>
                  </a:extLst>
                </a:gridCol>
              </a:tblGrid>
              <a:tr h="451826">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αˆ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λˆ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θˆ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Var(α)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var(λ)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var(θ)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CI</a:t>
                      </a:r>
                      <a:r>
                        <a:rPr lang="en-US" sz="1200" b="0" i="0" u="none" strike="noStrike" baseline="-25000" noProof="0" dirty="0">
                          <a:solidFill>
                            <a:schemeClr val="bg2">
                              <a:lumMod val="10000"/>
                            </a:schemeClr>
                          </a:solidFill>
                          <a:latin typeface="Arial"/>
                        </a:rPr>
                        <a:t>α,95 </a:t>
                      </a:r>
                      <a:endParaRPr lang="en-US" sz="1200" baseline="-250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CI</a:t>
                      </a:r>
                      <a:r>
                        <a:rPr lang="en-US" sz="1200" b="0" i="0" u="none" strike="noStrike" baseline="-25000" noProof="0" dirty="0">
                          <a:solidFill>
                            <a:schemeClr val="bg2">
                              <a:lumMod val="10000"/>
                            </a:schemeClr>
                          </a:solidFill>
                          <a:latin typeface="Arial"/>
                        </a:rPr>
                        <a:t>λ,95 </a:t>
                      </a:r>
                      <a:endParaRPr lang="en-US" sz="1200" baseline="-250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CI</a:t>
                      </a:r>
                      <a:r>
                        <a:rPr lang="en-US" sz="1200" b="0" i="0" u="none" strike="noStrike" baseline="-25000" noProof="0" dirty="0">
                          <a:solidFill>
                            <a:schemeClr val="bg2">
                              <a:lumMod val="10000"/>
                            </a:schemeClr>
                          </a:solidFill>
                          <a:latin typeface="Arial"/>
                        </a:rPr>
                        <a:t>θ,95 </a:t>
                      </a:r>
                      <a:endParaRPr lang="en-US" sz="1200" baseline="-25000">
                        <a:solidFill>
                          <a:schemeClr val="bg2">
                            <a:lumMod val="10000"/>
                          </a:schemeClr>
                        </a:solidFill>
                      </a:endParaRPr>
                    </a:p>
                  </a:txBody>
                  <a:tcPr/>
                </a:tc>
                <a:extLst>
                  <a:ext uri="{0D108BD9-81ED-4DB2-BD59-A6C34878D82A}">
                    <a16:rowId xmlns:a16="http://schemas.microsoft.com/office/drawing/2014/main" val="4139861453"/>
                  </a:ext>
                </a:extLst>
              </a:tr>
              <a:tr h="451826">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rPr>
                        <a:t>2.349 </a:t>
                      </a:r>
                      <a:endParaRPr lang="en-US" sz="120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rPr>
                        <a:t>1.613 </a:t>
                      </a:r>
                      <a:r>
                        <a:rPr lang="en-US" sz="1200" b="0" i="0" u="none" strike="noStrike" noProof="0" dirty="0">
                          <a:solidFill>
                            <a:schemeClr val="tx2">
                              <a:lumMod val="10000"/>
                            </a:schemeClr>
                          </a:solidFill>
                          <a:latin typeface="Arial"/>
                        </a:rPr>
                        <a:t> </a:t>
                      </a:r>
                      <a:endParaRPr lang="en-US" sz="1200" dirty="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rPr>
                        <a:t>1.041 </a:t>
                      </a:r>
                      <a:endParaRPr lang="en-US" sz="120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rPr>
                        <a:t>0.811 </a:t>
                      </a:r>
                      <a:r>
                        <a:rPr lang="en-US" sz="1200" b="0" i="0" u="none" strike="noStrike" noProof="0" dirty="0">
                          <a:solidFill>
                            <a:schemeClr val="tx2">
                              <a:lumMod val="10000"/>
                            </a:schemeClr>
                          </a:solidFill>
                          <a:latin typeface="Arial"/>
                        </a:rPr>
                        <a:t> </a:t>
                      </a:r>
                      <a:endParaRPr lang="en-US" sz="1200" dirty="0">
                        <a:solidFill>
                          <a:schemeClr val="tx2">
                            <a:lumMod val="10000"/>
                          </a:schemeClr>
                        </a:solidFill>
                      </a:endParaRPr>
                    </a:p>
                    <a:p>
                      <a:pPr lvl="0">
                        <a:buNone/>
                      </a:pPr>
                      <a:endParaRPr lang="en-US" sz="1200" dirty="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rPr>
                        <a:t>0.320 </a:t>
                      </a:r>
                      <a:endParaRPr lang="en-US" sz="120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rPr>
                        <a:t>0.690 </a:t>
                      </a:r>
                      <a:endParaRPr lang="en-US" sz="120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rPr>
                        <a:t>[2.217,2.512]</a:t>
                      </a:r>
                      <a:endParaRPr lang="en-US" sz="120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rPr>
                        <a:t>[1.490,1.769]</a:t>
                      </a:r>
                      <a:endParaRPr lang="en-US" sz="120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rPr>
                        <a:t>[1.008,1.093]</a:t>
                      </a:r>
                    </a:p>
                  </a:txBody>
                  <a:tcPr/>
                </a:tc>
                <a:extLst>
                  <a:ext uri="{0D108BD9-81ED-4DB2-BD59-A6C34878D82A}">
                    <a16:rowId xmlns:a16="http://schemas.microsoft.com/office/drawing/2014/main" val="2548050234"/>
                  </a:ext>
                </a:extLst>
              </a:tr>
            </a:tbl>
          </a:graphicData>
        </a:graphic>
      </p:graphicFrame>
      <p:sp>
        <p:nvSpPr>
          <p:cNvPr id="7" name="TextBox 6">
            <a:extLst>
              <a:ext uri="{FF2B5EF4-FFF2-40B4-BE49-F238E27FC236}">
                <a16:creationId xmlns:a16="http://schemas.microsoft.com/office/drawing/2014/main" id="{01EABFC9-0C3D-955B-7994-BB3083C16802}"/>
              </a:ext>
            </a:extLst>
          </p:cNvPr>
          <p:cNvSpPr txBox="1"/>
          <p:nvPr/>
        </p:nvSpPr>
        <p:spPr>
          <a:xfrm>
            <a:off x="48221" y="2343150"/>
            <a:ext cx="55292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600" b="1" dirty="0">
                <a:solidFill>
                  <a:srgbClr val="FFFFFF"/>
                </a:solidFill>
              </a:rPr>
              <a:t>Exponential  Prior (Rate=1):-</a:t>
            </a:r>
          </a:p>
          <a:p>
            <a:endParaRPr lang="en-US" sz="1600" b="1" dirty="0">
              <a:solidFill>
                <a:srgbClr val="FFFFFF"/>
              </a:solidFill>
            </a:endParaRPr>
          </a:p>
        </p:txBody>
      </p:sp>
      <p:graphicFrame>
        <p:nvGraphicFramePr>
          <p:cNvPr id="11" name="Table 10">
            <a:extLst>
              <a:ext uri="{FF2B5EF4-FFF2-40B4-BE49-F238E27FC236}">
                <a16:creationId xmlns:a16="http://schemas.microsoft.com/office/drawing/2014/main" id="{DFF40EFB-A26F-1072-880C-9D6D8ADFFF7D}"/>
              </a:ext>
            </a:extLst>
          </p:cNvPr>
          <p:cNvGraphicFramePr>
            <a:graphicFrameLocks noGrp="1"/>
          </p:cNvGraphicFramePr>
          <p:nvPr>
            <p:extLst>
              <p:ext uri="{D42A27DB-BD31-4B8C-83A1-F6EECF244321}">
                <p14:modId xmlns:p14="http://schemas.microsoft.com/office/powerpoint/2010/main" val="1009612437"/>
              </p:ext>
            </p:extLst>
          </p:nvPr>
        </p:nvGraphicFramePr>
        <p:xfrm>
          <a:off x="258960" y="2723553"/>
          <a:ext cx="8608011" cy="909026"/>
        </p:xfrm>
        <a:graphic>
          <a:graphicData uri="http://schemas.openxmlformats.org/drawingml/2006/table">
            <a:tbl>
              <a:tblPr firstRow="1" bandRow="1">
                <a:tableStyleId>{5C22544A-7EE6-4342-B048-85BDC9FD1C3A}</a:tableStyleId>
              </a:tblPr>
              <a:tblGrid>
                <a:gridCol w="956448">
                  <a:extLst>
                    <a:ext uri="{9D8B030D-6E8A-4147-A177-3AD203B41FA5}">
                      <a16:colId xmlns:a16="http://schemas.microsoft.com/office/drawing/2014/main" val="3507941129"/>
                    </a:ext>
                  </a:extLst>
                </a:gridCol>
                <a:gridCol w="956448">
                  <a:extLst>
                    <a:ext uri="{9D8B030D-6E8A-4147-A177-3AD203B41FA5}">
                      <a16:colId xmlns:a16="http://schemas.microsoft.com/office/drawing/2014/main" val="423035111"/>
                    </a:ext>
                  </a:extLst>
                </a:gridCol>
                <a:gridCol w="697407">
                  <a:extLst>
                    <a:ext uri="{9D8B030D-6E8A-4147-A177-3AD203B41FA5}">
                      <a16:colId xmlns:a16="http://schemas.microsoft.com/office/drawing/2014/main" val="1037640540"/>
                    </a:ext>
                  </a:extLst>
                </a:gridCol>
                <a:gridCol w="962619">
                  <a:extLst>
                    <a:ext uri="{9D8B030D-6E8A-4147-A177-3AD203B41FA5}">
                      <a16:colId xmlns:a16="http://schemas.microsoft.com/office/drawing/2014/main" val="4183128279"/>
                    </a:ext>
                  </a:extLst>
                </a:gridCol>
                <a:gridCol w="864392">
                  <a:extLst>
                    <a:ext uri="{9D8B030D-6E8A-4147-A177-3AD203B41FA5}">
                      <a16:colId xmlns:a16="http://schemas.microsoft.com/office/drawing/2014/main" val="4205640979"/>
                    </a:ext>
                  </a:extLst>
                </a:gridCol>
                <a:gridCol w="815278">
                  <a:extLst>
                    <a:ext uri="{9D8B030D-6E8A-4147-A177-3AD203B41FA5}">
                      <a16:colId xmlns:a16="http://schemas.microsoft.com/office/drawing/2014/main" val="1254116955"/>
                    </a:ext>
                  </a:extLst>
                </a:gridCol>
                <a:gridCol w="1129605">
                  <a:extLst>
                    <a:ext uri="{9D8B030D-6E8A-4147-A177-3AD203B41FA5}">
                      <a16:colId xmlns:a16="http://schemas.microsoft.com/office/drawing/2014/main" val="3505543628"/>
                    </a:ext>
                  </a:extLst>
                </a:gridCol>
                <a:gridCol w="1109960">
                  <a:extLst>
                    <a:ext uri="{9D8B030D-6E8A-4147-A177-3AD203B41FA5}">
                      <a16:colId xmlns:a16="http://schemas.microsoft.com/office/drawing/2014/main" val="3667204110"/>
                    </a:ext>
                  </a:extLst>
                </a:gridCol>
                <a:gridCol w="1115854">
                  <a:extLst>
                    <a:ext uri="{9D8B030D-6E8A-4147-A177-3AD203B41FA5}">
                      <a16:colId xmlns:a16="http://schemas.microsoft.com/office/drawing/2014/main" val="1337257717"/>
                    </a:ext>
                  </a:extLst>
                </a:gridCol>
              </a:tblGrid>
              <a:tr h="451826">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αˆ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λˆ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θˆ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Var(α)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var(λ)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var(θ)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CI</a:t>
                      </a:r>
                      <a:r>
                        <a:rPr lang="en-US" sz="1200" b="0" i="0" u="none" strike="noStrike" baseline="-25000" noProof="0" dirty="0">
                          <a:solidFill>
                            <a:schemeClr val="bg2">
                              <a:lumMod val="10000"/>
                            </a:schemeClr>
                          </a:solidFill>
                          <a:latin typeface="Arial"/>
                        </a:rPr>
                        <a:t>α,95 </a:t>
                      </a:r>
                      <a:endParaRPr lang="en-US" sz="1200" baseline="-250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CI</a:t>
                      </a:r>
                      <a:r>
                        <a:rPr lang="en-US" sz="1200" b="0" i="0" u="none" strike="noStrike" baseline="-25000" noProof="0" dirty="0">
                          <a:solidFill>
                            <a:schemeClr val="bg2">
                              <a:lumMod val="10000"/>
                            </a:schemeClr>
                          </a:solidFill>
                          <a:latin typeface="Arial"/>
                        </a:rPr>
                        <a:t>λ,95 </a:t>
                      </a:r>
                      <a:endParaRPr lang="en-US" sz="1200" baseline="-250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CI</a:t>
                      </a:r>
                      <a:r>
                        <a:rPr lang="en-US" sz="1200" b="0" i="0" u="none" strike="noStrike" baseline="-25000" noProof="0" dirty="0">
                          <a:solidFill>
                            <a:schemeClr val="bg2">
                              <a:lumMod val="10000"/>
                            </a:schemeClr>
                          </a:solidFill>
                          <a:latin typeface="Arial"/>
                        </a:rPr>
                        <a:t>θ,95 </a:t>
                      </a:r>
                      <a:endParaRPr lang="en-US" sz="1200" baseline="-25000">
                        <a:solidFill>
                          <a:schemeClr val="bg2">
                            <a:lumMod val="10000"/>
                          </a:schemeClr>
                        </a:solidFill>
                      </a:endParaRPr>
                    </a:p>
                  </a:txBody>
                  <a:tcPr/>
                </a:tc>
                <a:extLst>
                  <a:ext uri="{0D108BD9-81ED-4DB2-BD59-A6C34878D82A}">
                    <a16:rowId xmlns:a16="http://schemas.microsoft.com/office/drawing/2014/main" val="4139861453"/>
                  </a:ext>
                </a:extLst>
              </a:tr>
              <a:tr h="451826">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1.452 </a:t>
                      </a:r>
                      <a:r>
                        <a:rPr lang="en-US" sz="1200" b="0" i="0" u="none" strike="noStrike" noProof="0" dirty="0">
                          <a:solidFill>
                            <a:schemeClr val="tx2">
                              <a:lumMod val="10000"/>
                            </a:schemeClr>
                          </a:solidFill>
                        </a:rPr>
                        <a:t> </a:t>
                      </a:r>
                      <a:endParaRPr lang="en-US" sz="120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rPr>
                        <a:t>2.523 </a:t>
                      </a:r>
                      <a:r>
                        <a:rPr lang="en-US" sz="1200" b="0" i="0" u="none" strike="noStrike" noProof="0" dirty="0">
                          <a:solidFill>
                            <a:schemeClr val="tx2">
                              <a:lumMod val="10000"/>
                            </a:schemeClr>
                          </a:solidFill>
                          <a:latin typeface="Arial"/>
                        </a:rPr>
                        <a:t> </a:t>
                      </a:r>
                      <a:endParaRPr lang="en-US" sz="120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1.009 </a:t>
                      </a:r>
                      <a:endParaRPr lang="en-US" sz="120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0.474 </a:t>
                      </a:r>
                      <a:r>
                        <a:rPr lang="en-US" sz="1200" b="0" i="0" u="none" strike="noStrike" noProof="0" dirty="0">
                          <a:solidFill>
                            <a:schemeClr val="tx2">
                              <a:lumMod val="10000"/>
                            </a:schemeClr>
                          </a:solidFill>
                        </a:rPr>
                        <a:t> </a:t>
                      </a:r>
                      <a:r>
                        <a:rPr lang="en-US" sz="1200" b="0" i="0" u="none" strike="noStrike" noProof="0" dirty="0">
                          <a:solidFill>
                            <a:schemeClr val="tx2">
                              <a:lumMod val="10000"/>
                            </a:schemeClr>
                          </a:solidFill>
                          <a:latin typeface="Arial"/>
                        </a:rPr>
                        <a:t> </a:t>
                      </a:r>
                      <a:endParaRPr lang="en-US" sz="1200" dirty="0">
                        <a:solidFill>
                          <a:schemeClr val="tx2">
                            <a:lumMod val="10000"/>
                          </a:schemeClr>
                        </a:solidFill>
                      </a:endParaRPr>
                    </a:p>
                    <a:p>
                      <a:pPr lvl="0">
                        <a:buNone/>
                      </a:pPr>
                      <a:endParaRPr lang="en-US" sz="1200" dirty="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1.219 </a:t>
                      </a:r>
                      <a:endParaRPr lang="en-US" sz="120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0.839 </a:t>
                      </a:r>
                      <a:endParaRPr lang="en-US" sz="120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[1.311,1.615] </a:t>
                      </a:r>
                      <a:endParaRPr lang="en-US" sz="1200" dirty="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rPr>
                        <a:t>[</a:t>
                      </a:r>
                      <a:r>
                        <a:rPr lang="en-US" sz="1200" b="0" i="0" u="none" strike="noStrike" noProof="0" dirty="0">
                          <a:solidFill>
                            <a:schemeClr val="tx2">
                              <a:lumMod val="10000"/>
                            </a:schemeClr>
                          </a:solidFill>
                          <a:latin typeface="Arial"/>
                        </a:rPr>
                        <a:t>2.333,2.739] </a:t>
                      </a:r>
                      <a:endParaRPr lang="en-US" sz="1200" dirty="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[0.977,1.057] </a:t>
                      </a:r>
                      <a:endParaRPr lang="en-US" sz="1200" dirty="0">
                        <a:solidFill>
                          <a:schemeClr val="tx2">
                            <a:lumMod val="10000"/>
                          </a:schemeClr>
                        </a:solidFill>
                      </a:endParaRPr>
                    </a:p>
                  </a:txBody>
                  <a:tcPr/>
                </a:tc>
                <a:extLst>
                  <a:ext uri="{0D108BD9-81ED-4DB2-BD59-A6C34878D82A}">
                    <a16:rowId xmlns:a16="http://schemas.microsoft.com/office/drawing/2014/main" val="2548050234"/>
                  </a:ext>
                </a:extLst>
              </a:tr>
            </a:tbl>
          </a:graphicData>
        </a:graphic>
      </p:graphicFrame>
      <p:sp>
        <p:nvSpPr>
          <p:cNvPr id="12" name="TextBox 11">
            <a:extLst>
              <a:ext uri="{FF2B5EF4-FFF2-40B4-BE49-F238E27FC236}">
                <a16:creationId xmlns:a16="http://schemas.microsoft.com/office/drawing/2014/main" id="{1CC01DD7-E38F-D684-55BD-E8DE44D774DF}"/>
              </a:ext>
            </a:extLst>
          </p:cNvPr>
          <p:cNvSpPr txBox="1"/>
          <p:nvPr/>
        </p:nvSpPr>
        <p:spPr>
          <a:xfrm>
            <a:off x="3227189" y="3673673"/>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FFFFFF"/>
                </a:solidFill>
                <a:cs typeface="Segoe UI"/>
              </a:rPr>
              <a:t>Table</a:t>
            </a:r>
            <a:r>
              <a:rPr lang="en-US" sz="1200" b="1" dirty="0">
                <a:solidFill>
                  <a:srgbClr val="FFFFFF"/>
                </a:solidFill>
                <a:cs typeface="Segoe UI"/>
              </a:rPr>
              <a:t> 6: α=1.5, </a:t>
            </a:r>
            <a:r>
              <a:rPr lang="en-US" sz="1200" dirty="0">
                <a:solidFill>
                  <a:srgbClr val="FFFFFF"/>
                </a:solidFill>
                <a:cs typeface="Segoe UI"/>
              </a:rPr>
              <a:t>λ=2.5, θ=1 ​</a:t>
            </a:r>
          </a:p>
          <a:p>
            <a:r>
              <a:rPr lang="en-US" sz="1200" dirty="0">
                <a:solidFill>
                  <a:srgbClr val="00060A"/>
                </a:solidFill>
                <a:cs typeface="Segoe UI"/>
              </a:rPr>
              <a:t>​</a:t>
            </a:r>
          </a:p>
        </p:txBody>
      </p:sp>
      <p:sp>
        <p:nvSpPr>
          <p:cNvPr id="13" name="TextBox 12">
            <a:extLst>
              <a:ext uri="{FF2B5EF4-FFF2-40B4-BE49-F238E27FC236}">
                <a16:creationId xmlns:a16="http://schemas.microsoft.com/office/drawing/2014/main" id="{6264F53E-4987-269F-0F64-2BDE2223200F}"/>
              </a:ext>
            </a:extLst>
          </p:cNvPr>
          <p:cNvSpPr txBox="1"/>
          <p:nvPr/>
        </p:nvSpPr>
        <p:spPr>
          <a:xfrm>
            <a:off x="557213" y="4620220"/>
            <a:ext cx="78866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rgbClr val="FFFFFF"/>
                </a:solidFill>
              </a:rPr>
              <a:t>Here, αˆ, λˆ, and θˆ denote the values of the mean of the Posterior distribution, whereas var(αˆ), var(λˆ) and var(θˆ) denote the Variance of these posterior. Also, CIα,95 denote the Confidence interval of 95% for α </a:t>
            </a:r>
            <a:endParaRPr lang="en-US" dirty="0"/>
          </a:p>
        </p:txBody>
      </p:sp>
    </p:spTree>
    <p:extLst>
      <p:ext uri="{BB962C8B-B14F-4D97-AF65-F5344CB8AC3E}">
        <p14:creationId xmlns:p14="http://schemas.microsoft.com/office/powerpoint/2010/main" val="765747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03E9CE-CEFF-3524-78C0-74F1AE12EFDA}"/>
              </a:ext>
            </a:extLst>
          </p:cNvPr>
          <p:cNvSpPr txBox="1"/>
          <p:nvPr/>
        </p:nvSpPr>
        <p:spPr>
          <a:xfrm>
            <a:off x="3629025" y="75009"/>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solidFill>
                  <a:srgbClr val="FFFFFF"/>
                </a:solidFill>
              </a:rPr>
              <a:t>Results</a:t>
            </a:r>
          </a:p>
        </p:txBody>
      </p:sp>
      <p:sp>
        <p:nvSpPr>
          <p:cNvPr id="3" name="TextBox 2">
            <a:extLst>
              <a:ext uri="{FF2B5EF4-FFF2-40B4-BE49-F238E27FC236}">
                <a16:creationId xmlns:a16="http://schemas.microsoft.com/office/drawing/2014/main" id="{DA43145E-6039-E990-1D77-2C49BB2EB3B7}"/>
              </a:ext>
            </a:extLst>
          </p:cNvPr>
          <p:cNvSpPr txBox="1"/>
          <p:nvPr/>
        </p:nvSpPr>
        <p:spPr>
          <a:xfrm>
            <a:off x="251816" y="632222"/>
            <a:ext cx="870376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chemeClr val="tx1"/>
              </a:solidFill>
            </a:endParaRPr>
          </a:p>
        </p:txBody>
      </p:sp>
      <p:sp>
        <p:nvSpPr>
          <p:cNvPr id="6" name="TextBox 5">
            <a:extLst>
              <a:ext uri="{FF2B5EF4-FFF2-40B4-BE49-F238E27FC236}">
                <a16:creationId xmlns:a16="http://schemas.microsoft.com/office/drawing/2014/main" id="{2F1A9B88-20F0-8273-400B-D219548B8E8F}"/>
              </a:ext>
            </a:extLst>
          </p:cNvPr>
          <p:cNvSpPr txBox="1"/>
          <p:nvPr/>
        </p:nvSpPr>
        <p:spPr>
          <a:xfrm>
            <a:off x="1372494" y="2238673"/>
            <a:ext cx="640437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200" b="1" dirty="0">
              <a:solidFill>
                <a:schemeClr val="tx1"/>
              </a:solidFill>
            </a:endParaRPr>
          </a:p>
        </p:txBody>
      </p:sp>
      <p:sp>
        <p:nvSpPr>
          <p:cNvPr id="8" name="TextBox 7">
            <a:extLst>
              <a:ext uri="{FF2B5EF4-FFF2-40B4-BE49-F238E27FC236}">
                <a16:creationId xmlns:a16="http://schemas.microsoft.com/office/drawing/2014/main" id="{CF368583-636E-6931-EEA3-DEC44F650DF4}"/>
              </a:ext>
            </a:extLst>
          </p:cNvPr>
          <p:cNvSpPr txBox="1"/>
          <p:nvPr/>
        </p:nvSpPr>
        <p:spPr>
          <a:xfrm>
            <a:off x="2486026" y="1959173"/>
            <a:ext cx="39844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chemeClr val="tx1"/>
                </a:solidFill>
              </a:rPr>
              <a:t>Table</a:t>
            </a:r>
            <a:r>
              <a:rPr lang="en-US" sz="1200" b="1" dirty="0">
                <a:solidFill>
                  <a:schemeClr val="tx1"/>
                </a:solidFill>
              </a:rPr>
              <a:t> 7: α=2.5, </a:t>
            </a:r>
            <a:r>
              <a:rPr lang="en-US" sz="1200" dirty="0">
                <a:solidFill>
                  <a:schemeClr val="tx1"/>
                </a:solidFill>
              </a:rPr>
              <a:t>λ=1.5, θ=1 </a:t>
            </a:r>
            <a:endParaRPr lang="en-US" dirty="0">
              <a:solidFill>
                <a:schemeClr val="tx1"/>
              </a:solidFill>
            </a:endParaRPr>
          </a:p>
          <a:p>
            <a:endParaRPr lang="en-US" sz="1200" b="1" dirty="0">
              <a:solidFill>
                <a:srgbClr val="00060A"/>
              </a:solidFill>
            </a:endParaRPr>
          </a:p>
        </p:txBody>
      </p:sp>
      <p:sp>
        <p:nvSpPr>
          <p:cNvPr id="5" name="TextBox 4">
            <a:extLst>
              <a:ext uri="{FF2B5EF4-FFF2-40B4-BE49-F238E27FC236}">
                <a16:creationId xmlns:a16="http://schemas.microsoft.com/office/drawing/2014/main" id="{FB08EDAC-4359-DFA8-F2A3-2FFE7F224845}"/>
              </a:ext>
            </a:extLst>
          </p:cNvPr>
          <p:cNvSpPr txBox="1"/>
          <p:nvPr/>
        </p:nvSpPr>
        <p:spPr>
          <a:xfrm>
            <a:off x="589358" y="2828925"/>
            <a:ext cx="2111871" cy="4321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6283A41D-2457-E4F5-5BB2-1EB8E16B7BFB}"/>
              </a:ext>
            </a:extLst>
          </p:cNvPr>
          <p:cNvSpPr txBox="1"/>
          <p:nvPr/>
        </p:nvSpPr>
        <p:spPr>
          <a:xfrm>
            <a:off x="142875" y="2603897"/>
            <a:ext cx="715357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b="1" dirty="0">
              <a:solidFill>
                <a:schemeClr val="tx1"/>
              </a:solidFill>
            </a:endParaRPr>
          </a:p>
        </p:txBody>
      </p:sp>
      <p:graphicFrame>
        <p:nvGraphicFramePr>
          <p:cNvPr id="10" name="Table 10">
            <a:extLst>
              <a:ext uri="{FF2B5EF4-FFF2-40B4-BE49-F238E27FC236}">
                <a16:creationId xmlns:a16="http://schemas.microsoft.com/office/drawing/2014/main" id="{693DA1C7-4679-AD9D-BAB9-A9132383145E}"/>
              </a:ext>
            </a:extLst>
          </p:cNvPr>
          <p:cNvGraphicFramePr>
            <a:graphicFrameLocks noGrp="1"/>
          </p:cNvGraphicFramePr>
          <p:nvPr>
            <p:extLst>
              <p:ext uri="{D42A27DB-BD31-4B8C-83A1-F6EECF244321}">
                <p14:modId xmlns:p14="http://schemas.microsoft.com/office/powerpoint/2010/main" val="133890195"/>
              </p:ext>
            </p:extLst>
          </p:nvPr>
        </p:nvGraphicFramePr>
        <p:xfrm>
          <a:off x="241101" y="901898"/>
          <a:ext cx="8608011" cy="909026"/>
        </p:xfrm>
        <a:graphic>
          <a:graphicData uri="http://schemas.openxmlformats.org/drawingml/2006/table">
            <a:tbl>
              <a:tblPr firstRow="1" bandRow="1">
                <a:tableStyleId>{5C22544A-7EE6-4342-B048-85BDC9FD1C3A}</a:tableStyleId>
              </a:tblPr>
              <a:tblGrid>
                <a:gridCol w="956448">
                  <a:extLst>
                    <a:ext uri="{9D8B030D-6E8A-4147-A177-3AD203B41FA5}">
                      <a16:colId xmlns:a16="http://schemas.microsoft.com/office/drawing/2014/main" val="3507941129"/>
                    </a:ext>
                  </a:extLst>
                </a:gridCol>
                <a:gridCol w="956448">
                  <a:extLst>
                    <a:ext uri="{9D8B030D-6E8A-4147-A177-3AD203B41FA5}">
                      <a16:colId xmlns:a16="http://schemas.microsoft.com/office/drawing/2014/main" val="423035111"/>
                    </a:ext>
                  </a:extLst>
                </a:gridCol>
                <a:gridCol w="697407">
                  <a:extLst>
                    <a:ext uri="{9D8B030D-6E8A-4147-A177-3AD203B41FA5}">
                      <a16:colId xmlns:a16="http://schemas.microsoft.com/office/drawing/2014/main" val="1037640540"/>
                    </a:ext>
                  </a:extLst>
                </a:gridCol>
                <a:gridCol w="962619">
                  <a:extLst>
                    <a:ext uri="{9D8B030D-6E8A-4147-A177-3AD203B41FA5}">
                      <a16:colId xmlns:a16="http://schemas.microsoft.com/office/drawing/2014/main" val="4183128279"/>
                    </a:ext>
                  </a:extLst>
                </a:gridCol>
                <a:gridCol w="864392">
                  <a:extLst>
                    <a:ext uri="{9D8B030D-6E8A-4147-A177-3AD203B41FA5}">
                      <a16:colId xmlns:a16="http://schemas.microsoft.com/office/drawing/2014/main" val="4205640979"/>
                    </a:ext>
                  </a:extLst>
                </a:gridCol>
                <a:gridCol w="815278">
                  <a:extLst>
                    <a:ext uri="{9D8B030D-6E8A-4147-A177-3AD203B41FA5}">
                      <a16:colId xmlns:a16="http://schemas.microsoft.com/office/drawing/2014/main" val="1254116955"/>
                    </a:ext>
                  </a:extLst>
                </a:gridCol>
                <a:gridCol w="1129605">
                  <a:extLst>
                    <a:ext uri="{9D8B030D-6E8A-4147-A177-3AD203B41FA5}">
                      <a16:colId xmlns:a16="http://schemas.microsoft.com/office/drawing/2014/main" val="3505543628"/>
                    </a:ext>
                  </a:extLst>
                </a:gridCol>
                <a:gridCol w="1109960">
                  <a:extLst>
                    <a:ext uri="{9D8B030D-6E8A-4147-A177-3AD203B41FA5}">
                      <a16:colId xmlns:a16="http://schemas.microsoft.com/office/drawing/2014/main" val="3667204110"/>
                    </a:ext>
                  </a:extLst>
                </a:gridCol>
                <a:gridCol w="1115854">
                  <a:extLst>
                    <a:ext uri="{9D8B030D-6E8A-4147-A177-3AD203B41FA5}">
                      <a16:colId xmlns:a16="http://schemas.microsoft.com/office/drawing/2014/main" val="1337257717"/>
                    </a:ext>
                  </a:extLst>
                </a:gridCol>
              </a:tblGrid>
              <a:tr h="451826">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αˆ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λˆ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θˆ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Var(α)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var(λ)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var(θ)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CI</a:t>
                      </a:r>
                      <a:r>
                        <a:rPr lang="en-US" sz="1200" b="0" i="0" u="none" strike="noStrike" baseline="-25000" noProof="0" dirty="0">
                          <a:solidFill>
                            <a:schemeClr val="bg2">
                              <a:lumMod val="10000"/>
                            </a:schemeClr>
                          </a:solidFill>
                          <a:latin typeface="Arial"/>
                        </a:rPr>
                        <a:t>α,95 </a:t>
                      </a:r>
                      <a:endParaRPr lang="en-US" sz="1200" baseline="-250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CI</a:t>
                      </a:r>
                      <a:r>
                        <a:rPr lang="en-US" sz="1200" b="0" i="0" u="none" strike="noStrike" baseline="-25000" noProof="0" dirty="0">
                          <a:solidFill>
                            <a:schemeClr val="bg2">
                              <a:lumMod val="10000"/>
                            </a:schemeClr>
                          </a:solidFill>
                          <a:latin typeface="Arial"/>
                        </a:rPr>
                        <a:t>λ,95 </a:t>
                      </a:r>
                      <a:endParaRPr lang="en-US" sz="1200" baseline="-250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CI</a:t>
                      </a:r>
                      <a:r>
                        <a:rPr lang="en-US" sz="1200" b="0" i="0" u="none" strike="noStrike" baseline="-25000" noProof="0" dirty="0">
                          <a:solidFill>
                            <a:schemeClr val="bg2">
                              <a:lumMod val="10000"/>
                            </a:schemeClr>
                          </a:solidFill>
                          <a:latin typeface="Arial"/>
                        </a:rPr>
                        <a:t>θ,95 </a:t>
                      </a:r>
                      <a:endParaRPr lang="en-US" sz="1200" baseline="-25000">
                        <a:solidFill>
                          <a:schemeClr val="bg2">
                            <a:lumMod val="10000"/>
                          </a:schemeClr>
                        </a:solidFill>
                      </a:endParaRPr>
                    </a:p>
                  </a:txBody>
                  <a:tcPr/>
                </a:tc>
                <a:extLst>
                  <a:ext uri="{0D108BD9-81ED-4DB2-BD59-A6C34878D82A}">
                    <a16:rowId xmlns:a16="http://schemas.microsoft.com/office/drawing/2014/main" val="4139861453"/>
                  </a:ext>
                </a:extLst>
              </a:tr>
              <a:tr h="451826">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2.345 </a:t>
                      </a: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rPr>
                        <a:t>1.616 </a:t>
                      </a: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1.042 </a:t>
                      </a: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rPr>
                        <a:t>0.8046 </a:t>
                      </a:r>
                    </a:p>
                    <a:p>
                      <a:pPr lvl="0">
                        <a:buNone/>
                      </a:pPr>
                      <a:endParaRPr lang="en-US" sz="1200" dirty="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0.3186 </a:t>
                      </a: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0.6875 </a:t>
                      </a: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[2.2164, 2.520] </a:t>
                      </a: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1.4763, 1.772] </a:t>
                      </a: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[1.005, 1.094] </a:t>
                      </a:r>
                    </a:p>
                  </a:txBody>
                  <a:tcPr/>
                </a:tc>
                <a:extLst>
                  <a:ext uri="{0D108BD9-81ED-4DB2-BD59-A6C34878D82A}">
                    <a16:rowId xmlns:a16="http://schemas.microsoft.com/office/drawing/2014/main" val="2548050234"/>
                  </a:ext>
                </a:extLst>
              </a:tr>
            </a:tbl>
          </a:graphicData>
        </a:graphic>
      </p:graphicFrame>
      <p:sp>
        <p:nvSpPr>
          <p:cNvPr id="7" name="TextBox 6">
            <a:extLst>
              <a:ext uri="{FF2B5EF4-FFF2-40B4-BE49-F238E27FC236}">
                <a16:creationId xmlns:a16="http://schemas.microsoft.com/office/drawing/2014/main" id="{01EABFC9-0C3D-955B-7994-BB3083C16802}"/>
              </a:ext>
            </a:extLst>
          </p:cNvPr>
          <p:cNvSpPr txBox="1"/>
          <p:nvPr/>
        </p:nvSpPr>
        <p:spPr>
          <a:xfrm>
            <a:off x="48221" y="2343150"/>
            <a:ext cx="55292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600" b="1" dirty="0">
                <a:solidFill>
                  <a:srgbClr val="FFFFFF"/>
                </a:solidFill>
              </a:rPr>
              <a:t>Uniform ([0,10]):-</a:t>
            </a:r>
          </a:p>
          <a:p>
            <a:endParaRPr lang="en-US" sz="1600" b="1" dirty="0">
              <a:solidFill>
                <a:srgbClr val="FFFFFF"/>
              </a:solidFill>
            </a:endParaRPr>
          </a:p>
        </p:txBody>
      </p:sp>
      <p:graphicFrame>
        <p:nvGraphicFramePr>
          <p:cNvPr id="11" name="Table 10">
            <a:extLst>
              <a:ext uri="{FF2B5EF4-FFF2-40B4-BE49-F238E27FC236}">
                <a16:creationId xmlns:a16="http://schemas.microsoft.com/office/drawing/2014/main" id="{DFF40EFB-A26F-1072-880C-9D6D8ADFFF7D}"/>
              </a:ext>
            </a:extLst>
          </p:cNvPr>
          <p:cNvGraphicFramePr>
            <a:graphicFrameLocks noGrp="1"/>
          </p:cNvGraphicFramePr>
          <p:nvPr>
            <p:extLst>
              <p:ext uri="{D42A27DB-BD31-4B8C-83A1-F6EECF244321}">
                <p14:modId xmlns:p14="http://schemas.microsoft.com/office/powerpoint/2010/main" val="2016494160"/>
              </p:ext>
            </p:extLst>
          </p:nvPr>
        </p:nvGraphicFramePr>
        <p:xfrm>
          <a:off x="258960" y="2723553"/>
          <a:ext cx="8608007" cy="909026"/>
        </p:xfrm>
        <a:graphic>
          <a:graphicData uri="http://schemas.openxmlformats.org/drawingml/2006/table">
            <a:tbl>
              <a:tblPr firstRow="1" bandRow="1">
                <a:tableStyleId>{5C22544A-7EE6-4342-B048-85BDC9FD1C3A}</a:tableStyleId>
              </a:tblPr>
              <a:tblGrid>
                <a:gridCol w="956448">
                  <a:extLst>
                    <a:ext uri="{9D8B030D-6E8A-4147-A177-3AD203B41FA5}">
                      <a16:colId xmlns:a16="http://schemas.microsoft.com/office/drawing/2014/main" val="3507941129"/>
                    </a:ext>
                  </a:extLst>
                </a:gridCol>
                <a:gridCol w="956448">
                  <a:extLst>
                    <a:ext uri="{9D8B030D-6E8A-4147-A177-3AD203B41FA5}">
                      <a16:colId xmlns:a16="http://schemas.microsoft.com/office/drawing/2014/main" val="423035111"/>
                    </a:ext>
                  </a:extLst>
                </a:gridCol>
                <a:gridCol w="697407">
                  <a:extLst>
                    <a:ext uri="{9D8B030D-6E8A-4147-A177-3AD203B41FA5}">
                      <a16:colId xmlns:a16="http://schemas.microsoft.com/office/drawing/2014/main" val="1037640540"/>
                    </a:ext>
                  </a:extLst>
                </a:gridCol>
                <a:gridCol w="962619">
                  <a:extLst>
                    <a:ext uri="{9D8B030D-6E8A-4147-A177-3AD203B41FA5}">
                      <a16:colId xmlns:a16="http://schemas.microsoft.com/office/drawing/2014/main" val="4183128279"/>
                    </a:ext>
                  </a:extLst>
                </a:gridCol>
                <a:gridCol w="864392">
                  <a:extLst>
                    <a:ext uri="{9D8B030D-6E8A-4147-A177-3AD203B41FA5}">
                      <a16:colId xmlns:a16="http://schemas.microsoft.com/office/drawing/2014/main" val="4205640979"/>
                    </a:ext>
                  </a:extLst>
                </a:gridCol>
                <a:gridCol w="815278">
                  <a:extLst>
                    <a:ext uri="{9D8B030D-6E8A-4147-A177-3AD203B41FA5}">
                      <a16:colId xmlns:a16="http://schemas.microsoft.com/office/drawing/2014/main" val="1254116955"/>
                    </a:ext>
                  </a:extLst>
                </a:gridCol>
                <a:gridCol w="1070668">
                  <a:extLst>
                    <a:ext uri="{9D8B030D-6E8A-4147-A177-3AD203B41FA5}">
                      <a16:colId xmlns:a16="http://schemas.microsoft.com/office/drawing/2014/main" val="3505543628"/>
                    </a:ext>
                  </a:extLst>
                </a:gridCol>
                <a:gridCol w="1080492">
                  <a:extLst>
                    <a:ext uri="{9D8B030D-6E8A-4147-A177-3AD203B41FA5}">
                      <a16:colId xmlns:a16="http://schemas.microsoft.com/office/drawing/2014/main" val="3667204110"/>
                    </a:ext>
                  </a:extLst>
                </a:gridCol>
                <a:gridCol w="1204255">
                  <a:extLst>
                    <a:ext uri="{9D8B030D-6E8A-4147-A177-3AD203B41FA5}">
                      <a16:colId xmlns:a16="http://schemas.microsoft.com/office/drawing/2014/main" val="1337257717"/>
                    </a:ext>
                  </a:extLst>
                </a:gridCol>
              </a:tblGrid>
              <a:tr h="451826">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αˆ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λˆ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θˆ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Var(α)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var(λ)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var(θ)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CI</a:t>
                      </a:r>
                      <a:r>
                        <a:rPr lang="en-US" sz="1200" b="0" i="0" u="none" strike="noStrike" baseline="-25000" noProof="0" dirty="0">
                          <a:solidFill>
                            <a:schemeClr val="bg2">
                              <a:lumMod val="10000"/>
                            </a:schemeClr>
                          </a:solidFill>
                          <a:latin typeface="Arial"/>
                        </a:rPr>
                        <a:t>α,95 </a:t>
                      </a:r>
                      <a:endParaRPr lang="en-US" sz="1200" baseline="-250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CI</a:t>
                      </a:r>
                      <a:r>
                        <a:rPr lang="en-US" sz="1200" b="0" i="0" u="none" strike="noStrike" baseline="-25000" noProof="0" dirty="0">
                          <a:solidFill>
                            <a:schemeClr val="bg2">
                              <a:lumMod val="10000"/>
                            </a:schemeClr>
                          </a:solidFill>
                          <a:latin typeface="Arial"/>
                        </a:rPr>
                        <a:t>λ,95 </a:t>
                      </a:r>
                      <a:endParaRPr lang="en-US" sz="1200" baseline="-250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CI</a:t>
                      </a:r>
                      <a:r>
                        <a:rPr lang="en-US" sz="1200" b="0" i="0" u="none" strike="noStrike" baseline="-25000" noProof="0" dirty="0">
                          <a:solidFill>
                            <a:schemeClr val="bg2">
                              <a:lumMod val="10000"/>
                            </a:schemeClr>
                          </a:solidFill>
                          <a:latin typeface="Arial"/>
                        </a:rPr>
                        <a:t>θ,95 </a:t>
                      </a:r>
                      <a:endParaRPr lang="en-US" sz="1200" baseline="-25000">
                        <a:solidFill>
                          <a:schemeClr val="bg2">
                            <a:lumMod val="10000"/>
                          </a:schemeClr>
                        </a:solidFill>
                      </a:endParaRPr>
                    </a:p>
                  </a:txBody>
                  <a:tcPr/>
                </a:tc>
                <a:extLst>
                  <a:ext uri="{0D108BD9-81ED-4DB2-BD59-A6C34878D82A}">
                    <a16:rowId xmlns:a16="http://schemas.microsoft.com/office/drawing/2014/main" val="4139861453"/>
                  </a:ext>
                </a:extLst>
              </a:tr>
              <a:tr h="451826">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1.452 </a:t>
                      </a:r>
                      <a:r>
                        <a:rPr lang="en-US" sz="1200" b="0" i="0" u="none" strike="noStrike" noProof="0" dirty="0">
                          <a:solidFill>
                            <a:schemeClr val="tx2">
                              <a:lumMod val="10000"/>
                            </a:schemeClr>
                          </a:solidFill>
                        </a:rPr>
                        <a:t> </a:t>
                      </a:r>
                      <a:endParaRPr lang="en-US" sz="120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rPr>
                        <a:t>2.524 </a:t>
                      </a:r>
                      <a:r>
                        <a:rPr lang="en-US" sz="1200" b="0" i="0" u="none" strike="noStrike" noProof="0" dirty="0">
                          <a:solidFill>
                            <a:schemeClr val="tx2">
                              <a:lumMod val="10000"/>
                            </a:schemeClr>
                          </a:solidFill>
                          <a:latin typeface="Arial"/>
                        </a:rPr>
                        <a:t> </a:t>
                      </a:r>
                      <a:endParaRPr lang="en-US" sz="120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1.010</a:t>
                      </a:r>
                      <a:endParaRPr lang="en-US" sz="1200" dirty="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0.475 </a:t>
                      </a:r>
                      <a:r>
                        <a:rPr lang="en-US" sz="1200" b="0" i="0" u="none" strike="noStrike" noProof="0" dirty="0">
                          <a:solidFill>
                            <a:schemeClr val="tx2">
                              <a:lumMod val="10000"/>
                            </a:schemeClr>
                          </a:solidFill>
                        </a:rPr>
                        <a:t> </a:t>
                      </a:r>
                      <a:r>
                        <a:rPr lang="en-US" sz="1200" b="0" i="0" u="none" strike="noStrike" noProof="0" dirty="0">
                          <a:solidFill>
                            <a:schemeClr val="tx2">
                              <a:lumMod val="10000"/>
                            </a:schemeClr>
                          </a:solidFill>
                          <a:latin typeface="Arial"/>
                        </a:rPr>
                        <a:t> </a:t>
                      </a:r>
                      <a:endParaRPr lang="en-US" sz="1200" dirty="0">
                        <a:solidFill>
                          <a:schemeClr val="tx2">
                            <a:lumMod val="10000"/>
                          </a:schemeClr>
                        </a:solidFill>
                      </a:endParaRPr>
                    </a:p>
                    <a:p>
                      <a:pPr lvl="0">
                        <a:buNone/>
                      </a:pPr>
                      <a:endParaRPr lang="en-US" sz="1200" dirty="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1.222</a:t>
                      </a:r>
                      <a:endParaRPr lang="en-US" sz="1200" dirty="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0.840 </a:t>
                      </a:r>
                      <a:endParaRPr lang="en-US" sz="1200" dirty="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[1.315,1.611] </a:t>
                      </a:r>
                      <a:endParaRPr lang="en-US" sz="1200" dirty="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rPr>
                        <a:t>[</a:t>
                      </a:r>
                      <a:r>
                        <a:rPr lang="en-US" sz="1200" b="0" i="0" u="none" strike="noStrike" noProof="0" dirty="0">
                          <a:solidFill>
                            <a:schemeClr val="tx2">
                              <a:lumMod val="10000"/>
                            </a:schemeClr>
                          </a:solidFill>
                          <a:latin typeface="Arial"/>
                        </a:rPr>
                        <a:t>2.329,2.738] </a:t>
                      </a:r>
                      <a:endParaRPr lang="en-US" sz="1200" dirty="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[0.976,1.0587] </a:t>
                      </a:r>
                      <a:endParaRPr lang="en-US" sz="1200" dirty="0">
                        <a:solidFill>
                          <a:schemeClr val="tx2">
                            <a:lumMod val="10000"/>
                          </a:schemeClr>
                        </a:solidFill>
                      </a:endParaRPr>
                    </a:p>
                  </a:txBody>
                  <a:tcPr/>
                </a:tc>
                <a:extLst>
                  <a:ext uri="{0D108BD9-81ED-4DB2-BD59-A6C34878D82A}">
                    <a16:rowId xmlns:a16="http://schemas.microsoft.com/office/drawing/2014/main" val="2548050234"/>
                  </a:ext>
                </a:extLst>
              </a:tr>
            </a:tbl>
          </a:graphicData>
        </a:graphic>
      </p:graphicFrame>
      <p:sp>
        <p:nvSpPr>
          <p:cNvPr id="12" name="TextBox 11">
            <a:extLst>
              <a:ext uri="{FF2B5EF4-FFF2-40B4-BE49-F238E27FC236}">
                <a16:creationId xmlns:a16="http://schemas.microsoft.com/office/drawing/2014/main" id="{1CC01DD7-E38F-D684-55BD-E8DE44D774DF}"/>
              </a:ext>
            </a:extLst>
          </p:cNvPr>
          <p:cNvSpPr txBox="1"/>
          <p:nvPr/>
        </p:nvSpPr>
        <p:spPr>
          <a:xfrm>
            <a:off x="3227189" y="3673673"/>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rgbClr val="FFFFFF"/>
                </a:solidFill>
                <a:cs typeface="Segoe UI"/>
              </a:rPr>
              <a:t>Table</a:t>
            </a:r>
            <a:r>
              <a:rPr lang="en-US" sz="1200" b="1" dirty="0">
                <a:solidFill>
                  <a:srgbClr val="FFFFFF"/>
                </a:solidFill>
                <a:cs typeface="Segoe UI"/>
              </a:rPr>
              <a:t> 8: α=1.5, </a:t>
            </a:r>
            <a:r>
              <a:rPr lang="en-US" sz="1200" dirty="0">
                <a:solidFill>
                  <a:srgbClr val="FFFFFF"/>
                </a:solidFill>
                <a:cs typeface="Segoe UI"/>
              </a:rPr>
              <a:t>λ=2.5, θ=1 ​</a:t>
            </a:r>
          </a:p>
          <a:p>
            <a:r>
              <a:rPr lang="en-US" sz="1200" dirty="0">
                <a:solidFill>
                  <a:srgbClr val="00060A"/>
                </a:solidFill>
                <a:cs typeface="Segoe UI"/>
              </a:rPr>
              <a:t>​</a:t>
            </a:r>
          </a:p>
        </p:txBody>
      </p:sp>
      <p:sp>
        <p:nvSpPr>
          <p:cNvPr id="4" name="TextBox 3">
            <a:extLst>
              <a:ext uri="{FF2B5EF4-FFF2-40B4-BE49-F238E27FC236}">
                <a16:creationId xmlns:a16="http://schemas.microsoft.com/office/drawing/2014/main" id="{0F7F6FE5-ED6F-AB98-77B4-CDC52F6A14AF}"/>
              </a:ext>
            </a:extLst>
          </p:cNvPr>
          <p:cNvSpPr txBox="1"/>
          <p:nvPr/>
        </p:nvSpPr>
        <p:spPr>
          <a:xfrm>
            <a:off x="592932" y="4611290"/>
            <a:ext cx="803850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rgbClr val="FFFFFF"/>
                </a:solidFill>
              </a:rPr>
              <a:t>Here, αˆ, λˆ, and θˆ denote the values of the mean of the Posterior distribution, whereas var(αˆ), var(λˆ) and var(θˆ) denote the Variance of these posterior. Also, CI</a:t>
            </a:r>
            <a:r>
              <a:rPr lang="en-US" sz="1000" baseline="-25000" dirty="0">
                <a:solidFill>
                  <a:srgbClr val="FFFFFF"/>
                </a:solidFill>
              </a:rPr>
              <a:t>α,95</a:t>
            </a:r>
            <a:r>
              <a:rPr lang="en-US" sz="1000" dirty="0">
                <a:solidFill>
                  <a:srgbClr val="FFFFFF"/>
                </a:solidFill>
              </a:rPr>
              <a:t> denote the Confidence interval of 95% for α </a:t>
            </a:r>
            <a:endParaRPr lang="en-US" dirty="0"/>
          </a:p>
        </p:txBody>
      </p:sp>
    </p:spTree>
    <p:extLst>
      <p:ext uri="{BB962C8B-B14F-4D97-AF65-F5344CB8AC3E}">
        <p14:creationId xmlns:p14="http://schemas.microsoft.com/office/powerpoint/2010/main" val="2272695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03E9CE-CEFF-3524-78C0-74F1AE12EFDA}"/>
              </a:ext>
            </a:extLst>
          </p:cNvPr>
          <p:cNvSpPr txBox="1"/>
          <p:nvPr/>
        </p:nvSpPr>
        <p:spPr>
          <a:xfrm>
            <a:off x="3629025" y="75009"/>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solidFill>
                  <a:srgbClr val="FFFFFF"/>
                </a:solidFill>
              </a:rPr>
              <a:t>Results</a:t>
            </a:r>
          </a:p>
        </p:txBody>
      </p:sp>
      <p:sp>
        <p:nvSpPr>
          <p:cNvPr id="3" name="TextBox 2">
            <a:extLst>
              <a:ext uri="{FF2B5EF4-FFF2-40B4-BE49-F238E27FC236}">
                <a16:creationId xmlns:a16="http://schemas.microsoft.com/office/drawing/2014/main" id="{DA43145E-6039-E990-1D77-2C49BB2EB3B7}"/>
              </a:ext>
            </a:extLst>
          </p:cNvPr>
          <p:cNvSpPr txBox="1"/>
          <p:nvPr/>
        </p:nvSpPr>
        <p:spPr>
          <a:xfrm>
            <a:off x="251816" y="632222"/>
            <a:ext cx="870376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chemeClr val="tx1"/>
              </a:solidFill>
            </a:endParaRPr>
          </a:p>
        </p:txBody>
      </p:sp>
      <p:sp>
        <p:nvSpPr>
          <p:cNvPr id="6" name="TextBox 5">
            <a:extLst>
              <a:ext uri="{FF2B5EF4-FFF2-40B4-BE49-F238E27FC236}">
                <a16:creationId xmlns:a16="http://schemas.microsoft.com/office/drawing/2014/main" id="{2F1A9B88-20F0-8273-400B-D219548B8E8F}"/>
              </a:ext>
            </a:extLst>
          </p:cNvPr>
          <p:cNvSpPr txBox="1"/>
          <p:nvPr/>
        </p:nvSpPr>
        <p:spPr>
          <a:xfrm>
            <a:off x="1372494" y="2238673"/>
            <a:ext cx="640437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200" b="1" dirty="0">
              <a:solidFill>
                <a:schemeClr val="tx1"/>
              </a:solidFill>
            </a:endParaRPr>
          </a:p>
        </p:txBody>
      </p:sp>
      <p:sp>
        <p:nvSpPr>
          <p:cNvPr id="8" name="TextBox 7">
            <a:extLst>
              <a:ext uri="{FF2B5EF4-FFF2-40B4-BE49-F238E27FC236}">
                <a16:creationId xmlns:a16="http://schemas.microsoft.com/office/drawing/2014/main" id="{CF368583-636E-6931-EEA3-DEC44F650DF4}"/>
              </a:ext>
            </a:extLst>
          </p:cNvPr>
          <p:cNvSpPr txBox="1"/>
          <p:nvPr/>
        </p:nvSpPr>
        <p:spPr>
          <a:xfrm>
            <a:off x="2512815" y="1628775"/>
            <a:ext cx="39844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solidFill>
                  <a:schemeClr val="tx1"/>
                </a:solidFill>
              </a:rPr>
              <a:t>Table</a:t>
            </a:r>
            <a:r>
              <a:rPr lang="en-US" sz="1200" b="1" dirty="0">
                <a:solidFill>
                  <a:schemeClr val="tx1"/>
                </a:solidFill>
              </a:rPr>
              <a:t> 9: α=2.5, </a:t>
            </a:r>
            <a:r>
              <a:rPr lang="en-US" sz="1200" dirty="0">
                <a:solidFill>
                  <a:schemeClr val="tx1"/>
                </a:solidFill>
              </a:rPr>
              <a:t>λ=1.5, θ=1 </a:t>
            </a:r>
            <a:endParaRPr lang="en-US" dirty="0">
              <a:solidFill>
                <a:schemeClr val="tx1"/>
              </a:solidFill>
            </a:endParaRPr>
          </a:p>
          <a:p>
            <a:endParaRPr lang="en-US" sz="1200" b="1" dirty="0">
              <a:solidFill>
                <a:srgbClr val="00060A"/>
              </a:solidFill>
            </a:endParaRPr>
          </a:p>
        </p:txBody>
      </p:sp>
      <p:sp>
        <p:nvSpPr>
          <p:cNvPr id="5" name="TextBox 4">
            <a:extLst>
              <a:ext uri="{FF2B5EF4-FFF2-40B4-BE49-F238E27FC236}">
                <a16:creationId xmlns:a16="http://schemas.microsoft.com/office/drawing/2014/main" id="{FB08EDAC-4359-DFA8-F2A3-2FFE7F224845}"/>
              </a:ext>
            </a:extLst>
          </p:cNvPr>
          <p:cNvSpPr txBox="1"/>
          <p:nvPr/>
        </p:nvSpPr>
        <p:spPr>
          <a:xfrm>
            <a:off x="589358" y="2828925"/>
            <a:ext cx="2111871" cy="4321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6283A41D-2457-E4F5-5BB2-1EB8E16B7BFB}"/>
              </a:ext>
            </a:extLst>
          </p:cNvPr>
          <p:cNvSpPr txBox="1"/>
          <p:nvPr/>
        </p:nvSpPr>
        <p:spPr>
          <a:xfrm>
            <a:off x="142875" y="2603897"/>
            <a:ext cx="715357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b="1" dirty="0">
              <a:solidFill>
                <a:schemeClr val="tx1"/>
              </a:solidFill>
            </a:endParaRPr>
          </a:p>
        </p:txBody>
      </p:sp>
      <p:graphicFrame>
        <p:nvGraphicFramePr>
          <p:cNvPr id="10" name="Table 10">
            <a:extLst>
              <a:ext uri="{FF2B5EF4-FFF2-40B4-BE49-F238E27FC236}">
                <a16:creationId xmlns:a16="http://schemas.microsoft.com/office/drawing/2014/main" id="{693DA1C7-4679-AD9D-BAB9-A9132383145E}"/>
              </a:ext>
            </a:extLst>
          </p:cNvPr>
          <p:cNvGraphicFramePr>
            <a:graphicFrameLocks noGrp="1"/>
          </p:cNvGraphicFramePr>
          <p:nvPr>
            <p:extLst>
              <p:ext uri="{D42A27DB-BD31-4B8C-83A1-F6EECF244321}">
                <p14:modId xmlns:p14="http://schemas.microsoft.com/office/powerpoint/2010/main" val="3624500352"/>
              </p:ext>
            </p:extLst>
          </p:nvPr>
        </p:nvGraphicFramePr>
        <p:xfrm>
          <a:off x="223242" y="669726"/>
          <a:ext cx="8607997" cy="909026"/>
        </p:xfrm>
        <a:graphic>
          <a:graphicData uri="http://schemas.openxmlformats.org/drawingml/2006/table">
            <a:tbl>
              <a:tblPr firstRow="1" bandRow="1">
                <a:tableStyleId>{5C22544A-7EE6-4342-B048-85BDC9FD1C3A}</a:tableStyleId>
              </a:tblPr>
              <a:tblGrid>
                <a:gridCol w="956448">
                  <a:extLst>
                    <a:ext uri="{9D8B030D-6E8A-4147-A177-3AD203B41FA5}">
                      <a16:colId xmlns:a16="http://schemas.microsoft.com/office/drawing/2014/main" val="3507941129"/>
                    </a:ext>
                  </a:extLst>
                </a:gridCol>
                <a:gridCol w="956448">
                  <a:extLst>
                    <a:ext uri="{9D8B030D-6E8A-4147-A177-3AD203B41FA5}">
                      <a16:colId xmlns:a16="http://schemas.microsoft.com/office/drawing/2014/main" val="423035111"/>
                    </a:ext>
                  </a:extLst>
                </a:gridCol>
                <a:gridCol w="697407">
                  <a:extLst>
                    <a:ext uri="{9D8B030D-6E8A-4147-A177-3AD203B41FA5}">
                      <a16:colId xmlns:a16="http://schemas.microsoft.com/office/drawing/2014/main" val="1037640540"/>
                    </a:ext>
                  </a:extLst>
                </a:gridCol>
                <a:gridCol w="687585">
                  <a:extLst>
                    <a:ext uri="{9D8B030D-6E8A-4147-A177-3AD203B41FA5}">
                      <a16:colId xmlns:a16="http://schemas.microsoft.com/office/drawing/2014/main" val="4183128279"/>
                    </a:ext>
                  </a:extLst>
                </a:gridCol>
                <a:gridCol w="766167">
                  <a:extLst>
                    <a:ext uri="{9D8B030D-6E8A-4147-A177-3AD203B41FA5}">
                      <a16:colId xmlns:a16="http://schemas.microsoft.com/office/drawing/2014/main" val="4205640979"/>
                    </a:ext>
                  </a:extLst>
                </a:gridCol>
                <a:gridCol w="766167">
                  <a:extLst>
                    <a:ext uri="{9D8B030D-6E8A-4147-A177-3AD203B41FA5}">
                      <a16:colId xmlns:a16="http://schemas.microsoft.com/office/drawing/2014/main" val="1254116955"/>
                    </a:ext>
                  </a:extLst>
                </a:gridCol>
                <a:gridCol w="1306412">
                  <a:extLst>
                    <a:ext uri="{9D8B030D-6E8A-4147-A177-3AD203B41FA5}">
                      <a16:colId xmlns:a16="http://schemas.microsoft.com/office/drawing/2014/main" val="3505543628"/>
                    </a:ext>
                  </a:extLst>
                </a:gridCol>
                <a:gridCol w="1208186">
                  <a:extLst>
                    <a:ext uri="{9D8B030D-6E8A-4147-A177-3AD203B41FA5}">
                      <a16:colId xmlns:a16="http://schemas.microsoft.com/office/drawing/2014/main" val="3667204110"/>
                    </a:ext>
                  </a:extLst>
                </a:gridCol>
                <a:gridCol w="1263177">
                  <a:extLst>
                    <a:ext uri="{9D8B030D-6E8A-4147-A177-3AD203B41FA5}">
                      <a16:colId xmlns:a16="http://schemas.microsoft.com/office/drawing/2014/main" val="1337257717"/>
                    </a:ext>
                  </a:extLst>
                </a:gridCol>
              </a:tblGrid>
              <a:tr h="451826">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αˆ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λˆ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θˆ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Var(α)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var(λ)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var(θ) </a:t>
                      </a:r>
                      <a:endParaRPr lang="en-US" sz="12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CI</a:t>
                      </a:r>
                      <a:r>
                        <a:rPr lang="en-US" sz="1200" b="0" i="0" u="none" strike="noStrike" baseline="-25000" noProof="0" dirty="0">
                          <a:solidFill>
                            <a:schemeClr val="bg2">
                              <a:lumMod val="10000"/>
                            </a:schemeClr>
                          </a:solidFill>
                          <a:latin typeface="Arial"/>
                        </a:rPr>
                        <a:t>α,95 </a:t>
                      </a:r>
                      <a:endParaRPr lang="en-US" sz="1200" baseline="-250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CI</a:t>
                      </a:r>
                      <a:r>
                        <a:rPr lang="en-US" sz="1200" b="0" i="0" u="none" strike="noStrike" baseline="-25000" noProof="0" dirty="0">
                          <a:solidFill>
                            <a:schemeClr val="bg2">
                              <a:lumMod val="10000"/>
                            </a:schemeClr>
                          </a:solidFill>
                          <a:latin typeface="Arial"/>
                        </a:rPr>
                        <a:t>λ,95 </a:t>
                      </a:r>
                      <a:endParaRPr lang="en-US" sz="1200" baseline="-25000">
                        <a:solidFill>
                          <a:schemeClr val="bg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bg2">
                              <a:lumMod val="10000"/>
                            </a:schemeClr>
                          </a:solidFill>
                          <a:latin typeface="Arial"/>
                        </a:rPr>
                        <a:t>CI</a:t>
                      </a:r>
                      <a:r>
                        <a:rPr lang="en-US" sz="1200" b="0" i="0" u="none" strike="noStrike" baseline="-25000" noProof="0" dirty="0">
                          <a:solidFill>
                            <a:schemeClr val="bg2">
                              <a:lumMod val="10000"/>
                            </a:schemeClr>
                          </a:solidFill>
                          <a:latin typeface="Arial"/>
                        </a:rPr>
                        <a:t>θ,95 </a:t>
                      </a:r>
                      <a:endParaRPr lang="en-US" sz="1200" baseline="-25000">
                        <a:solidFill>
                          <a:schemeClr val="bg2">
                            <a:lumMod val="10000"/>
                          </a:schemeClr>
                        </a:solidFill>
                      </a:endParaRPr>
                    </a:p>
                  </a:txBody>
                  <a:tcPr/>
                </a:tc>
                <a:extLst>
                  <a:ext uri="{0D108BD9-81ED-4DB2-BD59-A6C34878D82A}">
                    <a16:rowId xmlns:a16="http://schemas.microsoft.com/office/drawing/2014/main" val="4139861453"/>
                  </a:ext>
                </a:extLst>
              </a:tr>
              <a:tr h="451826">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2.355 </a:t>
                      </a:r>
                      <a:endParaRPr lang="en-US" dirty="0"/>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rPr>
                        <a:t>1.672</a:t>
                      </a: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1.064 </a:t>
                      </a: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rPr>
                        <a:t>0.822</a:t>
                      </a:r>
                    </a:p>
                    <a:p>
                      <a:pPr lvl="0">
                        <a:buNone/>
                      </a:pPr>
                      <a:endParaRPr lang="en-US" sz="1200" dirty="0">
                        <a:solidFill>
                          <a:schemeClr val="tx2">
                            <a:lumMod val="10000"/>
                          </a:schemeClr>
                        </a:solidFill>
                      </a:endParaRP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0.358 </a:t>
                      </a: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0.695 </a:t>
                      </a: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[1.910, 2.845] </a:t>
                      </a:r>
                      <a:endParaRPr lang="en-US" dirty="0"/>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1.255, 2.148] </a:t>
                      </a:r>
                    </a:p>
                  </a:txBody>
                  <a:tcPr/>
                </a:tc>
                <a:tc>
                  <a:txBody>
                    <a:bodyPr/>
                    <a:lstStyle/>
                    <a:p>
                      <a:pPr lvl="0" algn="l">
                        <a:lnSpc>
                          <a:spcPct val="100000"/>
                        </a:lnSpc>
                        <a:spcBef>
                          <a:spcPts val="0"/>
                        </a:spcBef>
                        <a:spcAft>
                          <a:spcPts val="0"/>
                        </a:spcAft>
                        <a:buNone/>
                      </a:pPr>
                      <a:r>
                        <a:rPr lang="en-US" sz="1200" b="0" i="0" u="none" strike="noStrike" noProof="0" dirty="0">
                          <a:solidFill>
                            <a:schemeClr val="tx2">
                              <a:lumMod val="10000"/>
                            </a:schemeClr>
                          </a:solidFill>
                          <a:latin typeface="Arial"/>
                        </a:rPr>
                        <a:t>[0.936, 1.216] </a:t>
                      </a:r>
                    </a:p>
                  </a:txBody>
                  <a:tcPr/>
                </a:tc>
                <a:extLst>
                  <a:ext uri="{0D108BD9-81ED-4DB2-BD59-A6C34878D82A}">
                    <a16:rowId xmlns:a16="http://schemas.microsoft.com/office/drawing/2014/main" val="2548050234"/>
                  </a:ext>
                </a:extLst>
              </a:tr>
            </a:tbl>
          </a:graphicData>
        </a:graphic>
      </p:graphicFrame>
      <p:sp>
        <p:nvSpPr>
          <p:cNvPr id="7" name="TextBox 6">
            <a:extLst>
              <a:ext uri="{FF2B5EF4-FFF2-40B4-BE49-F238E27FC236}">
                <a16:creationId xmlns:a16="http://schemas.microsoft.com/office/drawing/2014/main" id="{01EABFC9-0C3D-955B-7994-BB3083C16802}"/>
              </a:ext>
            </a:extLst>
          </p:cNvPr>
          <p:cNvSpPr txBox="1"/>
          <p:nvPr/>
        </p:nvSpPr>
        <p:spPr>
          <a:xfrm>
            <a:off x="48221" y="2343150"/>
            <a:ext cx="552926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endParaRPr lang="en-US" sz="1600" b="1" dirty="0">
              <a:solidFill>
                <a:srgbClr val="FFFFFF"/>
              </a:solidFill>
            </a:endParaRPr>
          </a:p>
        </p:txBody>
      </p:sp>
      <p:sp>
        <p:nvSpPr>
          <p:cNvPr id="4" name="TextBox 3">
            <a:extLst>
              <a:ext uri="{FF2B5EF4-FFF2-40B4-BE49-F238E27FC236}">
                <a16:creationId xmlns:a16="http://schemas.microsoft.com/office/drawing/2014/main" id="{584CF8E2-AD3D-78EC-B802-7132541A1503}"/>
              </a:ext>
            </a:extLst>
          </p:cNvPr>
          <p:cNvSpPr txBox="1"/>
          <p:nvPr/>
        </p:nvSpPr>
        <p:spPr>
          <a:xfrm>
            <a:off x="175915" y="2089546"/>
            <a:ext cx="882788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solidFill>
                  <a:schemeClr val="tx1"/>
                </a:solidFill>
              </a:rPr>
              <a:t>Further scope of work:-</a:t>
            </a:r>
          </a:p>
          <a:p>
            <a:endParaRPr lang="en-US" b="1" dirty="0">
              <a:solidFill>
                <a:schemeClr val="tx1"/>
              </a:solidFill>
            </a:endParaRPr>
          </a:p>
          <a:p>
            <a:pPr marL="285750" indent="-285750">
              <a:buChar char="•"/>
            </a:pPr>
            <a:r>
              <a:rPr lang="en-US" b="1" u="sng" dirty="0">
                <a:solidFill>
                  <a:schemeClr val="tx1"/>
                </a:solidFill>
              </a:rPr>
              <a:t>Kumaraswamy Exponential Distribution</a:t>
            </a:r>
            <a:r>
              <a:rPr lang="en-US" b="1" dirty="0">
                <a:solidFill>
                  <a:schemeClr val="tx1"/>
                </a:solidFill>
              </a:rPr>
              <a:t>:- </a:t>
            </a:r>
            <a:r>
              <a:rPr lang="en-US" dirty="0">
                <a:solidFill>
                  <a:schemeClr val="tx1"/>
                </a:solidFill>
              </a:rPr>
              <a:t>As the results for the MLE equations for Kumaraswamy are not very promising, we can use some other numerical methods to better find the estimators or can use some meta-heuristic methods to maximize the likelihood function. Also, we can then remove the condition on α and β to find the parameter for a 6-parameter distribution, with a more complex likelihood function. Further, we can shift from MLE to Bayesian analysis for the same. </a:t>
            </a:r>
          </a:p>
          <a:p>
            <a:endParaRPr lang="en-US" u="sng" dirty="0">
              <a:solidFill>
                <a:schemeClr val="tx1"/>
              </a:solidFill>
            </a:endParaRPr>
          </a:p>
          <a:p>
            <a:pPr marL="285750" indent="-285750">
              <a:buChar char="•"/>
            </a:pPr>
            <a:r>
              <a:rPr lang="en-US" u="sng" dirty="0">
                <a:solidFill>
                  <a:schemeClr val="tx1"/>
                </a:solidFill>
              </a:rPr>
              <a:t>Gamma-Gompertz Distribution</a:t>
            </a:r>
            <a:r>
              <a:rPr lang="en-US" dirty="0">
                <a:solidFill>
                  <a:schemeClr val="tx1"/>
                </a:solidFill>
              </a:rPr>
              <a:t>:- For Gamma-Gompertz, we can shift from complete data to censored data with type-I or type-II censoring, and then use different methods to find the parameters. </a:t>
            </a:r>
          </a:p>
          <a:p>
            <a:pPr marL="285750" indent="-285750">
              <a:buChar char="•"/>
            </a:pPr>
            <a:endParaRPr lang="en-US" sz="1300" dirty="0">
              <a:solidFill>
                <a:schemeClr val="tx1"/>
              </a:solidFill>
            </a:endParaRPr>
          </a:p>
          <a:p>
            <a:pPr marL="285750" indent="-285750">
              <a:buChar char="•"/>
            </a:pPr>
            <a:endParaRPr lang="en-US" sz="1300" dirty="0">
              <a:solidFill>
                <a:schemeClr val="tx1"/>
              </a:solidFill>
            </a:endParaRPr>
          </a:p>
          <a:p>
            <a:pPr marL="285750" indent="-285750">
              <a:buChar char="•"/>
            </a:pPr>
            <a:endParaRPr lang="en-US" b="1" dirty="0">
              <a:solidFill>
                <a:schemeClr val="tx1"/>
              </a:solidFill>
            </a:endParaRPr>
          </a:p>
        </p:txBody>
      </p:sp>
    </p:spTree>
    <p:extLst>
      <p:ext uri="{BB962C8B-B14F-4D97-AF65-F5344CB8AC3E}">
        <p14:creationId xmlns:p14="http://schemas.microsoft.com/office/powerpoint/2010/main" val="1821345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References</a:t>
            </a:r>
            <a:endParaRPr/>
          </a:p>
        </p:txBody>
      </p:sp>
      <p:sp>
        <p:nvSpPr>
          <p:cNvPr id="134" name="Google Shape;134;p23"/>
          <p:cNvSpPr txBox="1"/>
          <p:nvPr/>
        </p:nvSpPr>
        <p:spPr>
          <a:xfrm>
            <a:off x="4572000" y="0"/>
            <a:ext cx="4572000" cy="53874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Clr>
                <a:schemeClr val="dk1"/>
              </a:buClr>
              <a:buSzPts val="1000"/>
              <a:buAutoNum type="arabicPeriod"/>
            </a:pPr>
            <a:r>
              <a:rPr lang="en" sz="1000">
                <a:solidFill>
                  <a:schemeClr val="dk1"/>
                </a:solidFill>
              </a:rPr>
              <a:t>Kumaraswamy, P. (1980). A generalized probability density function for double- bounded random processes. Journal of Hydrology, 46, 79-88 </a:t>
            </a:r>
            <a:r>
              <a:rPr lang="en" sz="1100"/>
              <a:t>			</a:t>
            </a:r>
            <a:endParaRPr sz="1100"/>
          </a:p>
          <a:p>
            <a:pPr marL="457200" lvl="0" indent="-292100" algn="l" rtl="0">
              <a:spcBef>
                <a:spcPts val="0"/>
              </a:spcBef>
              <a:spcAft>
                <a:spcPts val="0"/>
              </a:spcAft>
              <a:buClr>
                <a:schemeClr val="dk1"/>
              </a:buClr>
              <a:buSzPts val="1000"/>
              <a:buAutoNum type="arabicPeriod"/>
            </a:pPr>
            <a:r>
              <a:rPr lang="en" sz="1000">
                <a:solidFill>
                  <a:schemeClr val="dk1"/>
                </a:solidFill>
              </a:rPr>
              <a:t>Jones, M. C. (2009). Kumaraswamy’s distribution: A beta-type distribution with some tractability advantages. Statistical Methodology, 6, 70-81 </a:t>
            </a:r>
            <a:r>
              <a:rPr lang="en" sz="1100"/>
              <a:t>		</a:t>
            </a:r>
            <a:endParaRPr sz="1100"/>
          </a:p>
          <a:p>
            <a:pPr marL="457200" lvl="0" indent="-292100" algn="l" rtl="0">
              <a:spcBef>
                <a:spcPts val="0"/>
              </a:spcBef>
              <a:spcAft>
                <a:spcPts val="0"/>
              </a:spcAft>
              <a:buClr>
                <a:schemeClr val="dk1"/>
              </a:buClr>
              <a:buSzPts val="1000"/>
              <a:buAutoNum type="arabicPeriod"/>
            </a:pPr>
            <a:r>
              <a:rPr lang="en" sz="1000">
                <a:solidFill>
                  <a:schemeClr val="dk1"/>
                </a:solidFill>
              </a:rPr>
              <a:t>Cordeiro, G. M. and de Castro M. (2011). A new family of generalized distributions. Journal of Statistical Computation and Simulation, 81, 883- 898</a:t>
            </a:r>
            <a:r>
              <a:rPr lang="en" sz="1100"/>
              <a:t>			</a:t>
            </a:r>
            <a:endParaRPr sz="1100"/>
          </a:p>
          <a:p>
            <a:pPr marL="457200" lvl="0" indent="-292100" algn="l" rtl="0">
              <a:spcBef>
                <a:spcPts val="0"/>
              </a:spcBef>
              <a:spcAft>
                <a:spcPts val="0"/>
              </a:spcAft>
              <a:buClr>
                <a:schemeClr val="dk1"/>
              </a:buClr>
              <a:buSzPts val="1000"/>
              <a:buAutoNum type="arabicPeriod"/>
            </a:pPr>
            <a:r>
              <a:rPr lang="en" sz="1000">
                <a:solidFill>
                  <a:schemeClr val="dk1"/>
                </a:solidFill>
              </a:rPr>
              <a:t>De Santana, T.V.F., Ortega, E.M., Cordeiro, G.M. and Silva, G.O., 2012. The Kumaraswamy-log-logistic distribution. Journal of Statistical Theory and Applications, 11(3), pp.265-291 </a:t>
            </a:r>
            <a:endParaRPr sz="1100"/>
          </a:p>
          <a:p>
            <a:pPr marL="457200" lvl="0" indent="-292100" algn="l" rtl="0">
              <a:spcBef>
                <a:spcPts val="0"/>
              </a:spcBef>
              <a:spcAft>
                <a:spcPts val="0"/>
              </a:spcAft>
              <a:buClr>
                <a:schemeClr val="dk1"/>
              </a:buClr>
              <a:buSzPts val="1000"/>
              <a:buAutoNum type="arabicPeriod"/>
            </a:pPr>
            <a:r>
              <a:rPr lang="en" sz="1000">
                <a:solidFill>
                  <a:schemeClr val="dk1"/>
                </a:solidFill>
              </a:rPr>
              <a:t>Artur J. Lemonte, Wagner Barreto-Souza, Gauss M. Cordeiro. ”The exponentiated Kumaraswamy distribution and its log-transform.” Brazilian Journal of Probability and Statistics, 27(1) 31-53 February 2013</a:t>
            </a:r>
            <a:r>
              <a:rPr lang="en" sz="1100"/>
              <a:t>	</a:t>
            </a:r>
            <a:endParaRPr sz="1100"/>
          </a:p>
          <a:p>
            <a:pPr marL="457200" lvl="0" indent="-292100" algn="l" rtl="0">
              <a:spcBef>
                <a:spcPts val="0"/>
              </a:spcBef>
              <a:spcAft>
                <a:spcPts val="0"/>
              </a:spcAft>
              <a:buClr>
                <a:schemeClr val="dk1"/>
              </a:buClr>
              <a:buSzPts val="1000"/>
              <a:buAutoNum type="arabicPeriod"/>
            </a:pPr>
            <a:r>
              <a:rPr lang="en" sz="1000">
                <a:solidFill>
                  <a:schemeClr val="dk1"/>
                </a:solidFill>
              </a:rPr>
              <a:t>Shama, M.S., Dey, S., Altun, E. and Afify, A.Z., 2022. The gamma–Gompertz distribution: Theory and applications. Mathematics and Computers in Simulation, 193, pp.689-712</a:t>
            </a:r>
            <a:r>
              <a:rPr lang="en" sz="1100"/>
              <a:t>		</a:t>
            </a:r>
            <a:endParaRPr sz="1100"/>
          </a:p>
          <a:p>
            <a:pPr marL="457200" lvl="0" indent="-292100" algn="l" rtl="0">
              <a:spcBef>
                <a:spcPts val="0"/>
              </a:spcBef>
              <a:spcAft>
                <a:spcPts val="0"/>
              </a:spcAft>
              <a:buClr>
                <a:schemeClr val="dk1"/>
              </a:buClr>
              <a:buSzPts val="1000"/>
              <a:buAutoNum type="arabicPeriod"/>
            </a:pPr>
            <a:r>
              <a:rPr lang="en" sz="1000">
                <a:solidFill>
                  <a:schemeClr val="dk1"/>
                </a:solidFill>
              </a:rPr>
              <a:t>Artur J. Lemonte, Wagner Barreto-Souza, Gauss M. Cordeiro. ”The exponentiated Kumaraswamy distribution and its log-transform.” Brazilian Journal of Probability and Statistics, 27(1) 31-53 February 2013 </a:t>
            </a:r>
            <a:r>
              <a:rPr lang="en" sz="1100">
                <a:solidFill>
                  <a:schemeClr val="dk1"/>
                </a:solidFill>
              </a:rPr>
              <a:t>	</a:t>
            </a:r>
            <a:r>
              <a:rPr lang="en" sz="1100"/>
              <a:t>		</a:t>
            </a:r>
            <a:endParaRPr sz="1100"/>
          </a:p>
          <a:p>
            <a:pPr marL="457200" lvl="0" indent="-292100" algn="l" rtl="0">
              <a:spcBef>
                <a:spcPts val="0"/>
              </a:spcBef>
              <a:spcAft>
                <a:spcPts val="0"/>
              </a:spcAft>
              <a:buClr>
                <a:schemeClr val="dk1"/>
              </a:buClr>
              <a:buSzPts val="1000"/>
              <a:buAutoNum type="arabicPeriod"/>
            </a:pPr>
            <a:r>
              <a:rPr lang="en" sz="1000">
                <a:solidFill>
                  <a:schemeClr val="dk1"/>
                </a:solidFill>
              </a:rPr>
              <a:t>Fayomi, Aisha Adham, Samia. (2018). BAYESIAN ESTIMATION OF THE EXPONENTIATED KUMARASWAMY-EXPONENTIAL DISTRIBUTION </a:t>
            </a:r>
            <a:endParaRPr sz="1000">
              <a:solidFill>
                <a:schemeClr val="dk1"/>
              </a:solidFill>
            </a:endParaRPr>
          </a:p>
          <a:p>
            <a:pPr marL="457200" lvl="0" indent="-292100" algn="l" rtl="0">
              <a:spcBef>
                <a:spcPts val="0"/>
              </a:spcBef>
              <a:spcAft>
                <a:spcPts val="0"/>
              </a:spcAft>
              <a:buClr>
                <a:schemeClr val="dk1"/>
              </a:buClr>
              <a:buSzPts val="1000"/>
              <a:buAutoNum type="arabicPeriod"/>
            </a:pPr>
            <a:r>
              <a:rPr lang="en" sz="1000">
                <a:solidFill>
                  <a:schemeClr val="dk1"/>
                </a:solidFill>
              </a:rPr>
              <a:t>C. Park, ”Parameter estimation of incomplete data in competing risks using the EM algorithm,” in IEEE Transactions on Reliability, vol. 54, no. 2, pp. 282-290, June 2005,doi:10.1109/TR.2005.84636 </a:t>
            </a:r>
            <a:br>
              <a:rPr lang="en" sz="1000"/>
            </a:br>
            <a:r>
              <a:rPr lang="en" sz="1000"/>
              <a:t> 				</a:t>
            </a:r>
            <a:r>
              <a:rPr lang="en" sz="1100"/>
              <a:t>	</a:t>
            </a:r>
            <a:br>
              <a:rPr lang="en" sz="1000"/>
            </a:br>
            <a:br>
              <a:rPr lang="en" sz="1000">
                <a:solidFill>
                  <a:schemeClr val="dk1"/>
                </a:solidFill>
              </a:rPr>
            </a:br>
            <a:r>
              <a:rPr lang="en" sz="1000">
                <a:solidFill>
                  <a:schemeClr val="dk1"/>
                </a:solidFill>
              </a:rPr>
              <a:t> 			</a:t>
            </a:r>
            <a:r>
              <a:rPr lang="en" sz="1000"/>
              <a:t>			</a:t>
            </a:r>
            <a:endParaRPr sz="1000"/>
          </a:p>
          <a:p>
            <a:pPr marL="0" lvl="0" indent="0" algn="l" rtl="0">
              <a:lnSpc>
                <a:spcPct val="115000"/>
              </a:lnSpc>
              <a:spcBef>
                <a:spcPts val="0"/>
              </a:spcBef>
              <a:spcAft>
                <a:spcPts val="0"/>
              </a:spcAft>
              <a:buNone/>
            </a:pPr>
            <a:r>
              <a:rPr lang="en" sz="1100"/>
              <a:t>					 			</a:t>
            </a:r>
            <a:endParaRPr>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265500" y="1818600"/>
            <a:ext cx="4045200" cy="15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Content</a:t>
            </a:r>
            <a:endParaRPr/>
          </a:p>
        </p:txBody>
      </p:sp>
      <p:sp>
        <p:nvSpPr>
          <p:cNvPr id="70" name="Google Shape;70;p14"/>
          <p:cNvSpPr txBox="1">
            <a:spLocks noGrp="1"/>
          </p:cNvSpPr>
          <p:nvPr>
            <p:ph type="body" idx="2"/>
          </p:nvPr>
        </p:nvSpPr>
        <p:spPr>
          <a:xfrm>
            <a:off x="4876525" y="902625"/>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dirty="0"/>
              <a:t>What is Reliability Theory and Competing Risk Model</a:t>
            </a:r>
            <a:endParaRPr dirty="0"/>
          </a:p>
          <a:p>
            <a:pPr marL="457200" lvl="0" indent="-342900" algn="l" rtl="0">
              <a:spcBef>
                <a:spcPts val="0"/>
              </a:spcBef>
              <a:spcAft>
                <a:spcPts val="0"/>
              </a:spcAft>
              <a:buSzPts val="1800"/>
              <a:buChar char="●"/>
            </a:pPr>
            <a:r>
              <a:rPr lang="en" dirty="0"/>
              <a:t>KUM-G Distributions</a:t>
            </a:r>
            <a:endParaRPr dirty="0"/>
          </a:p>
          <a:p>
            <a:pPr marL="457200" lvl="0" indent="-342900" algn="l" rtl="0">
              <a:spcBef>
                <a:spcPts val="0"/>
              </a:spcBef>
              <a:spcAft>
                <a:spcPts val="0"/>
              </a:spcAft>
              <a:buSzPts val="1800"/>
              <a:buChar char="●"/>
            </a:pPr>
            <a:r>
              <a:rPr lang="en" dirty="0"/>
              <a:t>Gamma-Gompertz Distribution</a:t>
            </a:r>
            <a:endParaRPr dirty="0"/>
          </a:p>
          <a:p>
            <a:pPr marL="457200" lvl="0" indent="-342900" algn="l" rtl="0">
              <a:spcBef>
                <a:spcPts val="0"/>
              </a:spcBef>
              <a:spcAft>
                <a:spcPts val="0"/>
              </a:spcAft>
              <a:buSzPts val="1800"/>
              <a:buChar char="●"/>
            </a:pPr>
            <a:r>
              <a:rPr lang="en" dirty="0"/>
              <a:t>Proposed Models</a:t>
            </a:r>
            <a:endParaRPr dirty="0"/>
          </a:p>
          <a:p>
            <a:pPr marL="457200" lvl="0" indent="-342900" algn="l" rtl="0">
              <a:spcBef>
                <a:spcPts val="0"/>
              </a:spcBef>
              <a:spcAft>
                <a:spcPts val="0"/>
              </a:spcAft>
              <a:buSzPts val="1800"/>
              <a:buChar char="●"/>
            </a:pPr>
            <a:r>
              <a:rPr lang="en" dirty="0"/>
              <a:t>Results</a:t>
            </a:r>
            <a:endParaRPr dirty="0"/>
          </a:p>
          <a:p>
            <a:pPr marL="457200" lvl="0" indent="-342900" algn="l" rtl="0">
              <a:spcBef>
                <a:spcPts val="0"/>
              </a:spcBef>
              <a:spcAft>
                <a:spcPts val="0"/>
              </a:spcAft>
              <a:buSzPts val="1800"/>
              <a:buChar char="●"/>
            </a:pPr>
            <a:r>
              <a:rPr lang="en" dirty="0"/>
              <a:t>Further Scope</a:t>
            </a:r>
            <a:endParaRPr dirty="0"/>
          </a:p>
          <a:p>
            <a:pPr marL="457200" lvl="0" indent="-342900" algn="l" rtl="0">
              <a:spcBef>
                <a:spcPts val="0"/>
              </a:spcBef>
              <a:spcAft>
                <a:spcPts val="0"/>
              </a:spcAft>
              <a:buSzPts val="1800"/>
              <a:buChar char="●"/>
            </a:pPr>
            <a:r>
              <a:rPr lang="en" dirty="0"/>
              <a:t>References</a:t>
            </a:r>
            <a:endParaRPr dirty="0"/>
          </a:p>
          <a:p>
            <a:pPr marL="45720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0" y="1723425"/>
            <a:ext cx="45720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What is Reliability Theory </a:t>
            </a:r>
            <a:endParaRPr/>
          </a:p>
        </p:txBody>
      </p:sp>
      <p:sp>
        <p:nvSpPr>
          <p:cNvPr id="76" name="Google Shape;76;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50" b="1">
                <a:latin typeface="Arial"/>
                <a:ea typeface="Arial"/>
                <a:cs typeface="Arial"/>
                <a:sym typeface="Arial"/>
              </a:rPr>
              <a:t>Reliability Theory or Survival analysis</a:t>
            </a:r>
            <a:r>
              <a:rPr lang="en" sz="1450">
                <a:latin typeface="Arial"/>
                <a:ea typeface="Arial"/>
                <a:cs typeface="Arial"/>
                <a:sym typeface="Arial"/>
              </a:rPr>
              <a:t> is a branch of </a:t>
            </a:r>
            <a:r>
              <a:rPr lang="en" sz="1450">
                <a:uFill>
                  <a:noFill/>
                </a:uFill>
                <a:latin typeface="Arial"/>
                <a:ea typeface="Arial"/>
                <a:cs typeface="Arial"/>
                <a:sym typeface="Arial"/>
                <a:hlinkClick r:id="rId3"/>
              </a:rPr>
              <a:t>statistics</a:t>
            </a:r>
            <a:r>
              <a:rPr lang="en" sz="1450">
                <a:latin typeface="Arial"/>
                <a:ea typeface="Arial"/>
                <a:cs typeface="Arial"/>
                <a:sym typeface="Arial"/>
              </a:rPr>
              <a:t> for analyzing the expected duration of time until one event occurs, such as death in biological organisms and failure in mechanical systems. </a:t>
            </a:r>
            <a:endParaRPr sz="1450">
              <a:latin typeface="Arial"/>
              <a:ea typeface="Arial"/>
              <a:cs typeface="Arial"/>
              <a:sym typeface="Arial"/>
            </a:endParaRPr>
          </a:p>
          <a:p>
            <a:pPr marL="0" lvl="0" indent="0" algn="l" rtl="0">
              <a:spcBef>
                <a:spcPts val="1600"/>
              </a:spcBef>
              <a:spcAft>
                <a:spcPts val="1600"/>
              </a:spcAft>
              <a:buNone/>
            </a:pPr>
            <a:r>
              <a:rPr lang="en" sz="1450">
                <a:latin typeface="Arial"/>
                <a:ea typeface="Arial"/>
                <a:cs typeface="Arial"/>
                <a:sym typeface="Arial"/>
              </a:rPr>
              <a:t>Parametric survival analysis involves modeling the data based on a known distribution like Weibull, Lognormal, etc and finding the different parameters associated with the distribution.</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0" y="1670975"/>
            <a:ext cx="45720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a:t>Competing Risk Setup</a:t>
            </a:r>
            <a:endParaRPr sz="3400"/>
          </a:p>
        </p:txBody>
      </p:sp>
      <p:sp>
        <p:nvSpPr>
          <p:cNvPr id="82" name="Google Shape;82;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457200" lvl="0" indent="0" algn="l" rtl="0">
              <a:spcBef>
                <a:spcPts val="1600"/>
              </a:spcBef>
              <a:spcAft>
                <a:spcPts val="0"/>
              </a:spcAft>
              <a:buNone/>
            </a:pPr>
            <a:r>
              <a:rPr lang="en" sz="1450">
                <a:latin typeface="Roboto Slab"/>
                <a:ea typeface="Roboto Slab"/>
                <a:cs typeface="Roboto Slab"/>
                <a:sym typeface="Roboto Slab"/>
              </a:rPr>
              <a:t>A competing-risk model refers to a situation where a system (or organism) is exposed to two or more causes of failure (or death) but its eventual failure (or death) can be attributed to exactly one of the causes of failure. </a:t>
            </a:r>
            <a:endParaRPr sz="1450">
              <a:latin typeface="Roboto Slab"/>
              <a:ea typeface="Roboto Slab"/>
              <a:cs typeface="Roboto Slab"/>
              <a:sym typeface="Roboto Slab"/>
            </a:endParaRPr>
          </a:p>
          <a:p>
            <a:pPr marL="457200" lvl="0" indent="0" algn="l" rtl="0">
              <a:spcBef>
                <a:spcPts val="1600"/>
              </a:spcBef>
              <a:spcAft>
                <a:spcPts val="0"/>
              </a:spcAft>
              <a:buNone/>
            </a:pPr>
            <a:r>
              <a:rPr lang="en" sz="1450">
                <a:latin typeface="Roboto Slab"/>
                <a:ea typeface="Roboto Slab"/>
                <a:cs typeface="Roboto Slab"/>
                <a:sym typeface="Roboto Slab"/>
              </a:rPr>
              <a:t>The causes can follow similar or different distribution and our main task is to determine the combined distribution or survival function of the system(organism).</a:t>
            </a:r>
            <a:endParaRPr sz="1450">
              <a:latin typeface="Roboto Slab"/>
              <a:ea typeface="Roboto Slab"/>
              <a:cs typeface="Roboto Slab"/>
              <a:sym typeface="Roboto Slab"/>
            </a:endParaRPr>
          </a:p>
          <a:p>
            <a:pPr marL="457200" lvl="0" indent="-330200" algn="l" rtl="0">
              <a:spcBef>
                <a:spcPts val="1600"/>
              </a:spcBef>
              <a:spcAft>
                <a:spcPts val="0"/>
              </a:spcAft>
              <a:buClr>
                <a:schemeClr val="dk2"/>
              </a:buClr>
              <a:buSzPts val="1600"/>
              <a:buChar char="●"/>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457200" lvl="0" indent="-330200" algn="l" rtl="0">
              <a:spcBef>
                <a:spcPts val="0"/>
              </a:spcBef>
              <a:spcAft>
                <a:spcPts val="0"/>
              </a:spcAft>
              <a:buClr>
                <a:schemeClr val="dk2"/>
              </a:buClr>
              <a:buSzPts val="1600"/>
              <a:buChar char="●"/>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457200" lvl="0" indent="-330200" algn="l" rtl="0">
              <a:spcBef>
                <a:spcPts val="0"/>
              </a:spcBef>
              <a:spcAft>
                <a:spcPts val="0"/>
              </a:spcAft>
              <a:buClr>
                <a:schemeClr val="dk2"/>
              </a:buClr>
              <a:buSzPts val="1600"/>
              <a:buChar char="●"/>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457200" lvl="0" indent="-330200" algn="l" rtl="0">
              <a:spcBef>
                <a:spcPts val="0"/>
              </a:spcBef>
              <a:spcAft>
                <a:spcPts val="0"/>
              </a:spcAft>
              <a:buClr>
                <a:schemeClr val="dk2"/>
              </a:buClr>
              <a:buSzPts val="1600"/>
              <a:buChar char="●"/>
            </a:pPr>
            <a:r>
              <a:rPr lang="en" sz="1600">
                <a:solidFill>
                  <a:schemeClr val="dk2"/>
                </a:solidFill>
              </a:rPr>
              <a:t>ailure time of all the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p:nvPr/>
        </p:nvSpPr>
        <p:spPr>
          <a:xfrm>
            <a:off x="871250" y="83975"/>
            <a:ext cx="6885900" cy="661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100" u="sng">
                <a:solidFill>
                  <a:schemeClr val="dk1"/>
                </a:solidFill>
                <a:latin typeface="Roboto"/>
                <a:ea typeface="Roboto"/>
                <a:cs typeface="Roboto"/>
                <a:sym typeface="Roboto"/>
              </a:rPr>
              <a:t>Kumaraswamy Distribution:-</a:t>
            </a:r>
            <a:endParaRPr sz="3100" u="sng">
              <a:solidFill>
                <a:schemeClr val="dk1"/>
              </a:solidFill>
              <a:latin typeface="Roboto"/>
              <a:ea typeface="Roboto"/>
              <a:cs typeface="Roboto"/>
              <a:sym typeface="Roboto"/>
            </a:endParaRPr>
          </a:p>
        </p:txBody>
      </p:sp>
      <p:sp>
        <p:nvSpPr>
          <p:cNvPr id="88" name="Google Shape;88;p17"/>
          <p:cNvSpPr txBox="1"/>
          <p:nvPr/>
        </p:nvSpPr>
        <p:spPr>
          <a:xfrm>
            <a:off x="47250" y="818775"/>
            <a:ext cx="9049500" cy="4048001"/>
          </a:xfrm>
          <a:prstGeom prst="rect">
            <a:avLst/>
          </a:prstGeom>
          <a:noFill/>
          <a:ln>
            <a:noFill/>
          </a:ln>
        </p:spPr>
        <p:txBody>
          <a:bodyPr spcFirstLastPara="1" wrap="square" lIns="91425" tIns="91425" rIns="91425" bIns="91425" anchor="t" anchorCtr="0">
            <a:spAutoFit/>
          </a:bodyPr>
          <a:lstStyle/>
          <a:p>
            <a:r>
              <a:rPr lang="en" sz="1200" dirty="0">
                <a:solidFill>
                  <a:schemeClr val="dk1"/>
                </a:solidFill>
              </a:rPr>
              <a:t>The Kumaraswamy distribution is a two-variable family of distributions that is bounded at one and zero. Its CDF and PDF respectively are:- </a:t>
            </a:r>
            <a:endParaRPr lang="en-US" sz="1200" dirty="0">
              <a:solidFill>
                <a:schemeClr val="dk1"/>
              </a:solidFill>
              <a:ea typeface="Roboto Slab"/>
              <a:sym typeface="Roboto Slab"/>
            </a:endParaRPr>
          </a:p>
          <a:p>
            <a:pPr algn="ctr"/>
            <a:r>
              <a:rPr lang="en" b="1" dirty="0">
                <a:solidFill>
                  <a:schemeClr val="dk1"/>
                </a:solidFill>
                <a:ea typeface="Roboto Slab"/>
                <a:cs typeface="Roboto Slab"/>
                <a:sym typeface="Roboto Slab"/>
              </a:rPr>
              <a:t>F(x) = 1 − (1 − X</a:t>
            </a:r>
            <a:r>
              <a:rPr lang="en" b="1" baseline="30000" dirty="0">
                <a:solidFill>
                  <a:schemeClr val="dk1"/>
                </a:solidFill>
                <a:ea typeface="Roboto Slab"/>
                <a:cs typeface="Roboto Slab"/>
                <a:sym typeface="Roboto Slab"/>
              </a:rPr>
              <a:t>a</a:t>
            </a:r>
            <a:r>
              <a:rPr lang="en" b="1" dirty="0">
                <a:solidFill>
                  <a:schemeClr val="dk1"/>
                </a:solidFill>
                <a:ea typeface="Roboto Slab"/>
                <a:cs typeface="Roboto Slab"/>
                <a:sym typeface="Roboto Slab"/>
              </a:rPr>
              <a:t>)</a:t>
            </a:r>
            <a:r>
              <a:rPr lang="en" b="1" baseline="30000" dirty="0">
                <a:solidFill>
                  <a:schemeClr val="dk1"/>
                </a:solidFill>
                <a:ea typeface="Roboto Slab"/>
                <a:cs typeface="Roboto Slab"/>
                <a:sym typeface="Roboto Slab"/>
              </a:rPr>
              <a:t>b</a:t>
            </a:r>
            <a:r>
              <a:rPr lang="en" b="1" dirty="0">
                <a:solidFill>
                  <a:schemeClr val="dk1"/>
                </a:solidFill>
                <a:ea typeface="Roboto Slab"/>
                <a:cs typeface="Roboto Slab"/>
                <a:sym typeface="Roboto Slab"/>
              </a:rPr>
              <a:t> </a:t>
            </a:r>
            <a:endParaRPr lang="en-US" b="1">
              <a:solidFill>
                <a:schemeClr val="dk1"/>
              </a:solidFill>
              <a:ea typeface="Roboto Slab"/>
              <a:cs typeface="Roboto Slab"/>
            </a:endParaRPr>
          </a:p>
          <a:p>
            <a:pPr algn="r"/>
            <a:r>
              <a:rPr lang="en" b="1" dirty="0"/>
              <a:t>        </a:t>
            </a:r>
            <a:r>
              <a:rPr lang="en" b="1" dirty="0">
                <a:solidFill>
                  <a:schemeClr val="dk1"/>
                </a:solidFill>
              </a:rPr>
              <a:t>f(x) = abx</a:t>
            </a:r>
            <a:r>
              <a:rPr lang="en" b="1" baseline="30000" dirty="0">
                <a:solidFill>
                  <a:schemeClr val="dk1"/>
                </a:solidFill>
              </a:rPr>
              <a:t>a−1</a:t>
            </a:r>
            <a:r>
              <a:rPr lang="en" b="1" dirty="0">
                <a:solidFill>
                  <a:schemeClr val="dk1"/>
                </a:solidFill>
              </a:rPr>
              <a:t>(1 − x</a:t>
            </a:r>
            <a:r>
              <a:rPr lang="en" b="1" baseline="30000" dirty="0">
                <a:solidFill>
                  <a:schemeClr val="dk1"/>
                </a:solidFill>
              </a:rPr>
              <a:t>a</a:t>
            </a:r>
            <a:r>
              <a:rPr lang="en" b="1" dirty="0">
                <a:solidFill>
                  <a:schemeClr val="dk1"/>
                </a:solidFill>
              </a:rPr>
              <a:t>)</a:t>
            </a:r>
            <a:r>
              <a:rPr lang="en" b="1" baseline="30000" dirty="0">
                <a:solidFill>
                  <a:schemeClr val="dk1"/>
                </a:solidFill>
              </a:rPr>
              <a:t>b−1.        </a:t>
            </a:r>
            <a:r>
              <a:rPr lang="en" b="1" dirty="0">
                <a:solidFill>
                  <a:schemeClr val="dk1"/>
                </a:solidFill>
              </a:rPr>
              <a:t>(</a:t>
            </a:r>
            <a:r>
              <a:rPr lang="en" sz="1100" b="1" dirty="0">
                <a:solidFill>
                  <a:schemeClr val="dk1"/>
                </a:solidFill>
              </a:rPr>
              <a:t>a and b are non negative shape parameters) </a:t>
            </a:r>
            <a:r>
              <a:rPr lang="en" b="1" dirty="0">
                <a:solidFill>
                  <a:schemeClr val="dk1"/>
                </a:solidFill>
              </a:rPr>
              <a:t>    </a:t>
            </a:r>
            <a:endParaRPr b="1">
              <a:solidFill>
                <a:schemeClr val="dk1"/>
              </a:solidFill>
            </a:endParaRPr>
          </a:p>
          <a:p>
            <a:pPr marL="0" lvl="0" indent="0" algn="l" rtl="0">
              <a:lnSpc>
                <a:spcPct val="115000"/>
              </a:lnSpc>
              <a:spcBef>
                <a:spcPts val="0"/>
              </a:spcBef>
              <a:spcAft>
                <a:spcPts val="0"/>
              </a:spcAft>
              <a:buNone/>
            </a:pPr>
            <a:r>
              <a:rPr lang="en" sz="1200" dirty="0"/>
              <a:t>				</a:t>
            </a:r>
            <a:endParaRPr sz="1200" dirty="0"/>
          </a:p>
          <a:p>
            <a:r>
              <a:rPr lang="en" sz="1200" dirty="0">
                <a:solidFill>
                  <a:schemeClr val="dk1"/>
                </a:solidFill>
              </a:rPr>
              <a:t>The Kumaraswamy distribution is very similar to the </a:t>
            </a:r>
            <a:r>
              <a:rPr lang="en" sz="1200" b="1" dirty="0">
                <a:solidFill>
                  <a:schemeClr val="dk1"/>
                </a:solidFill>
              </a:rPr>
              <a:t>beta</a:t>
            </a:r>
            <a:r>
              <a:rPr lang="en" sz="1200" dirty="0">
                <a:solidFill>
                  <a:schemeClr val="dk1"/>
                </a:solidFill>
              </a:rPr>
              <a:t> distribution and has the same basic shape. So similar in fact, it’s often referred to as a “Beta- like” distribution. However, the Kumaraswamy distribution is simpler to use and in some situations more tractable. It is often preferred over the Beta in part because the CDF has the closed form. </a:t>
            </a:r>
            <a:endParaRPr sz="1200">
              <a:solidFill>
                <a:schemeClr val="dk1"/>
              </a:solidFill>
            </a:endParaRPr>
          </a:p>
          <a:p>
            <a:pPr marL="0" lvl="0" indent="0" algn="l" rtl="0">
              <a:lnSpc>
                <a:spcPct val="115000"/>
              </a:lnSpc>
              <a:spcBef>
                <a:spcPts val="0"/>
              </a:spcBef>
              <a:spcAft>
                <a:spcPts val="0"/>
              </a:spcAft>
              <a:buNone/>
            </a:pPr>
            <a:r>
              <a:rPr lang="en" sz="1100" dirty="0"/>
              <a:t>				</a:t>
            </a:r>
            <a:endParaRPr sz="1100" dirty="0"/>
          </a:p>
          <a:p>
            <a:pPr marL="0" lvl="0" indent="0" algn="l" rtl="0">
              <a:lnSpc>
                <a:spcPct val="115000"/>
              </a:lnSpc>
              <a:spcBef>
                <a:spcPts val="0"/>
              </a:spcBef>
              <a:spcAft>
                <a:spcPts val="0"/>
              </a:spcAft>
              <a:buNone/>
            </a:pPr>
            <a:r>
              <a:rPr lang="en" sz="1100" dirty="0"/>
              <a:t>			</a:t>
            </a:r>
            <a:endParaRPr sz="1100" dirty="0"/>
          </a:p>
          <a:p>
            <a:pPr marL="0" lvl="0" indent="0" algn="l" rtl="0">
              <a:lnSpc>
                <a:spcPct val="115000"/>
              </a:lnSpc>
              <a:spcBef>
                <a:spcPts val="0"/>
              </a:spcBef>
              <a:spcAft>
                <a:spcPts val="0"/>
              </a:spcAft>
              <a:buNone/>
            </a:pPr>
            <a:r>
              <a:rPr lang="en" sz="1100" dirty="0"/>
              <a:t>		</a:t>
            </a:r>
            <a:endParaRPr sz="1100" dirty="0"/>
          </a:p>
          <a:p>
            <a:pPr marL="0" lvl="0" indent="0" algn="l" rtl="0">
              <a:lnSpc>
                <a:spcPct val="115000"/>
              </a:lnSpc>
              <a:spcBef>
                <a:spcPts val="0"/>
              </a:spcBef>
              <a:spcAft>
                <a:spcPts val="0"/>
              </a:spcAft>
              <a:buNone/>
            </a:pPr>
            <a:r>
              <a:rPr lang="en" sz="1100" dirty="0"/>
              <a:t>		</a:t>
            </a:r>
            <a:endParaRPr sz="1100" dirty="0"/>
          </a:p>
          <a:p>
            <a:pPr marL="0" lvl="0" indent="0" algn="l" rtl="0">
              <a:spcBef>
                <a:spcPts val="0"/>
              </a:spcBef>
              <a:spcAft>
                <a:spcPts val="0"/>
              </a:spcAft>
              <a:buNone/>
            </a:pPr>
            <a:r>
              <a:rPr lang="en" sz="1100" dirty="0"/>
              <a:t>			</a:t>
            </a:r>
            <a:endParaRPr sz="1100" dirty="0"/>
          </a:p>
          <a:p>
            <a:pPr marL="0" lvl="0" indent="0" algn="l" rtl="0">
              <a:spcBef>
                <a:spcPts val="0"/>
              </a:spcBef>
              <a:spcAft>
                <a:spcPts val="0"/>
              </a:spcAft>
              <a:buNone/>
            </a:pPr>
            <a:r>
              <a:rPr lang="en" sz="1100" dirty="0"/>
              <a:t>		</a:t>
            </a:r>
            <a:endParaRPr sz="1100" dirty="0"/>
          </a:p>
          <a:p>
            <a:pPr marL="0" lvl="0" indent="0" algn="l" rtl="0">
              <a:spcBef>
                <a:spcPts val="0"/>
              </a:spcBef>
              <a:spcAft>
                <a:spcPts val="0"/>
              </a:spcAft>
              <a:buNone/>
            </a:pPr>
            <a:endParaRPr sz="1450">
              <a:solidFill>
                <a:schemeClr val="dk1"/>
              </a:solidFill>
            </a:endParaRPr>
          </a:p>
          <a:p>
            <a:pPr marL="0" lvl="0" indent="0" algn="ctr" rtl="0">
              <a:spcBef>
                <a:spcPts val="0"/>
              </a:spcBef>
              <a:spcAft>
                <a:spcPts val="0"/>
              </a:spcAft>
              <a:buNone/>
            </a:pPr>
            <a:endParaRPr sz="1850">
              <a:solidFill>
                <a:srgbClr val="575760"/>
              </a:solidFill>
              <a:highlight>
                <a:srgbClr val="FFFFFF"/>
              </a:highlight>
            </a:endParaRPr>
          </a:p>
          <a:p>
            <a:pPr marL="0" lvl="0" indent="0" algn="ctr" rtl="0">
              <a:spcBef>
                <a:spcPts val="0"/>
              </a:spcBef>
              <a:spcAft>
                <a:spcPts val="0"/>
              </a:spcAft>
              <a:buNone/>
            </a:pPr>
            <a:endParaRPr sz="1850">
              <a:solidFill>
                <a:srgbClr val="575760"/>
              </a:solidFill>
              <a:highlight>
                <a:srgbClr val="FFFFFF"/>
              </a:highlight>
            </a:endParaRPr>
          </a:p>
          <a:p>
            <a:pPr marL="0" lvl="0" indent="0" algn="l" rtl="0">
              <a:lnSpc>
                <a:spcPct val="115000"/>
              </a:lnSpc>
              <a:spcBef>
                <a:spcPts val="0"/>
              </a:spcBef>
              <a:spcAft>
                <a:spcPts val="0"/>
              </a:spcAft>
              <a:buNone/>
            </a:pPr>
            <a:endParaRPr sz="1100"/>
          </a:p>
          <a:p>
            <a:pPr marL="0" lvl="0" indent="0" algn="l" rtl="0">
              <a:spcBef>
                <a:spcPts val="0"/>
              </a:spcBef>
              <a:spcAft>
                <a:spcPts val="0"/>
              </a:spcAft>
              <a:buNone/>
            </a:pPr>
            <a:endParaRPr sz="1250">
              <a:solidFill>
                <a:schemeClr val="dk1"/>
              </a:solidFill>
            </a:endParaRPr>
          </a:p>
        </p:txBody>
      </p:sp>
      <p:pic>
        <p:nvPicPr>
          <p:cNvPr id="89" name="Google Shape;89;p17"/>
          <p:cNvPicPr preferRelativeResize="0"/>
          <p:nvPr/>
        </p:nvPicPr>
        <p:blipFill rotWithShape="1">
          <a:blip r:embed="rId3">
            <a:alphaModFix/>
          </a:blip>
          <a:srcRect l="6242" t="32406" r="30313" b="23249"/>
          <a:stretch/>
        </p:blipFill>
        <p:spPr>
          <a:xfrm>
            <a:off x="2081900" y="2498074"/>
            <a:ext cx="5351400" cy="2337784"/>
          </a:xfrm>
          <a:prstGeom prst="rect">
            <a:avLst/>
          </a:prstGeom>
          <a:noFill/>
          <a:ln>
            <a:noFill/>
          </a:ln>
        </p:spPr>
      </p:pic>
      <p:sp>
        <p:nvSpPr>
          <p:cNvPr id="90" name="Google Shape;90;p17"/>
          <p:cNvSpPr txBox="1"/>
          <p:nvPr/>
        </p:nvSpPr>
        <p:spPr>
          <a:xfrm>
            <a:off x="1983950" y="4784650"/>
            <a:ext cx="535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2" name="TextBox 1">
            <a:extLst>
              <a:ext uri="{FF2B5EF4-FFF2-40B4-BE49-F238E27FC236}">
                <a16:creationId xmlns:a16="http://schemas.microsoft.com/office/drawing/2014/main" id="{D99E5808-549F-11D8-63D3-C7904F014605}"/>
              </a:ext>
            </a:extLst>
          </p:cNvPr>
          <p:cNvSpPr txBox="1"/>
          <p:nvPr/>
        </p:nvSpPr>
        <p:spPr>
          <a:xfrm>
            <a:off x="1957387" y="4857749"/>
            <a:ext cx="565784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rgbClr val="FFFFFF"/>
                </a:solidFill>
              </a:rPr>
              <a:t>Comparing the shape of beta and Kumaraswamy distribution for different values of parameters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871250" y="83975"/>
            <a:ext cx="6885900" cy="661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100" u="sng" dirty="0">
                <a:solidFill>
                  <a:schemeClr val="dk1"/>
                </a:solidFill>
                <a:latin typeface="Roboto"/>
                <a:ea typeface="Roboto"/>
                <a:cs typeface="Roboto"/>
                <a:sym typeface="Roboto"/>
              </a:rPr>
              <a:t>Kumaraswamy-G Function :-</a:t>
            </a:r>
            <a:endParaRPr sz="3100" u="sng" dirty="0">
              <a:solidFill>
                <a:schemeClr val="dk1"/>
              </a:solidFill>
              <a:latin typeface="Roboto"/>
              <a:ea typeface="Roboto"/>
              <a:cs typeface="Roboto"/>
              <a:sym typeface="Roboto"/>
            </a:endParaRPr>
          </a:p>
        </p:txBody>
      </p:sp>
      <p:sp>
        <p:nvSpPr>
          <p:cNvPr id="96" name="Google Shape;96;p18"/>
          <p:cNvSpPr txBox="1"/>
          <p:nvPr/>
        </p:nvSpPr>
        <p:spPr>
          <a:xfrm>
            <a:off x="47250" y="708150"/>
            <a:ext cx="9208981" cy="849037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50" dirty="0">
                <a:solidFill>
                  <a:schemeClr val="dk1"/>
                </a:solidFill>
              </a:rPr>
              <a:t>Jones (2009) highlighted several advantages of the Kumaraswamy distribution over the beta distribution: the normalizing constant is very simple, simple explicit formulae for the distribution and quantile functions which do not involve any special functions and a simple formula for random variate generation. If G denotes the </a:t>
            </a:r>
            <a:r>
              <a:rPr lang="en" sz="1450" dirty="0" err="1">
                <a:solidFill>
                  <a:schemeClr val="dk1"/>
                </a:solidFill>
              </a:rPr>
              <a:t>cdf</a:t>
            </a:r>
            <a:r>
              <a:rPr lang="en" sz="1450" dirty="0">
                <a:solidFill>
                  <a:schemeClr val="dk1"/>
                </a:solidFill>
              </a:rPr>
              <a:t> of a random variable, Cordeiro and de Castro (2011) defined the Kum-G distribution by:-</a:t>
            </a:r>
            <a:endParaRPr sz="1450" dirty="0">
              <a:solidFill>
                <a:schemeClr val="dk1"/>
              </a:solidFill>
            </a:endParaRPr>
          </a:p>
          <a:p>
            <a:pPr marL="0" lvl="0" indent="0" algn="l" rtl="0">
              <a:spcBef>
                <a:spcPts val="0"/>
              </a:spcBef>
              <a:spcAft>
                <a:spcPts val="0"/>
              </a:spcAft>
              <a:buNone/>
            </a:pPr>
            <a:endParaRPr sz="1450">
              <a:solidFill>
                <a:schemeClr val="dk1"/>
              </a:solidFill>
            </a:endParaRPr>
          </a:p>
          <a:p>
            <a:pPr>
              <a:lnSpc>
                <a:spcPct val="115000"/>
              </a:lnSpc>
            </a:pPr>
            <a:r>
              <a:rPr lang="en" sz="1450" dirty="0">
                <a:solidFill>
                  <a:schemeClr val="dk1"/>
                </a:solidFill>
              </a:rPr>
              <a:t>Cdf:- </a:t>
            </a:r>
            <a:r>
              <a:rPr lang="en" sz="1000" dirty="0"/>
              <a:t>                                                                         </a:t>
            </a:r>
            <a:r>
              <a:rPr lang="en" sz="1450" dirty="0">
                <a:solidFill>
                  <a:schemeClr val="dk1"/>
                </a:solidFill>
              </a:rPr>
              <a:t>F (t) = 1 − [1 − G</a:t>
            </a:r>
            <a:r>
              <a:rPr lang="en" sz="1450" baseline="30000" dirty="0">
                <a:solidFill>
                  <a:schemeClr val="dk1"/>
                </a:solidFill>
              </a:rPr>
              <a:t>a</a:t>
            </a:r>
            <a:r>
              <a:rPr lang="en" sz="1450" dirty="0">
                <a:solidFill>
                  <a:schemeClr val="dk1"/>
                </a:solidFill>
              </a:rPr>
              <a:t>(t)]</a:t>
            </a:r>
            <a:r>
              <a:rPr lang="en" sz="1450" baseline="30000" dirty="0">
                <a:solidFill>
                  <a:schemeClr val="dk1"/>
                </a:solidFill>
              </a:rPr>
              <a:t>b</a:t>
            </a:r>
            <a:r>
              <a:rPr lang="en" sz="1450" dirty="0">
                <a:solidFill>
                  <a:schemeClr val="dk1"/>
                </a:solidFill>
              </a:rPr>
              <a:t> , t &gt; 0</a:t>
            </a:r>
            <a:r>
              <a:rPr lang="en" sz="1000" dirty="0"/>
              <a:t>    </a:t>
            </a:r>
            <a:r>
              <a:rPr lang="en" dirty="0">
                <a:solidFill>
                  <a:schemeClr val="tx1"/>
                </a:solidFill>
              </a:rPr>
              <a:t>(a and b are non negative shape parameters)</a:t>
            </a:r>
          </a:p>
          <a:p>
            <a:pPr marL="0" lvl="0" indent="0" algn="l" rtl="0">
              <a:lnSpc>
                <a:spcPct val="115000"/>
              </a:lnSpc>
              <a:spcBef>
                <a:spcPts val="0"/>
              </a:spcBef>
              <a:spcAft>
                <a:spcPts val="0"/>
              </a:spcAft>
              <a:buNone/>
            </a:pPr>
            <a:r>
              <a:rPr lang="en" sz="1100" dirty="0"/>
              <a:t>			</a:t>
            </a:r>
            <a:endParaRPr sz="1100" dirty="0"/>
          </a:p>
          <a:p>
            <a:pPr marL="0" lvl="0" indent="0" algn="l" rtl="0">
              <a:lnSpc>
                <a:spcPct val="115000"/>
              </a:lnSpc>
              <a:spcBef>
                <a:spcPts val="0"/>
              </a:spcBef>
              <a:spcAft>
                <a:spcPts val="0"/>
              </a:spcAft>
              <a:buNone/>
            </a:pPr>
            <a:r>
              <a:rPr lang="en" sz="1450" dirty="0">
                <a:solidFill>
                  <a:schemeClr val="dk1"/>
                </a:solidFill>
              </a:rPr>
              <a:t>The probability density function (pdf) is:-</a:t>
            </a:r>
            <a:endParaRPr sz="1450" dirty="0">
              <a:solidFill>
                <a:schemeClr val="dk1"/>
              </a:solidFill>
            </a:endParaRPr>
          </a:p>
          <a:p>
            <a:pPr>
              <a:lnSpc>
                <a:spcPct val="115000"/>
              </a:lnSpc>
            </a:pPr>
            <a:r>
              <a:rPr lang="en" sz="1450" b="1" dirty="0">
                <a:solidFill>
                  <a:schemeClr val="dk1"/>
                </a:solidFill>
              </a:rPr>
              <a:t>                                                              </a:t>
            </a:r>
            <a:r>
              <a:rPr lang="en" sz="1450" b="1" dirty="0">
                <a:solidFill>
                  <a:schemeClr val="dk1"/>
                </a:solidFill>
                <a:ea typeface="Roboto Slab"/>
                <a:cs typeface="Roboto Slab"/>
                <a:sym typeface="Roboto Slab"/>
              </a:rPr>
              <a:t>f</a:t>
            </a:r>
            <a:r>
              <a:rPr lang="en" sz="1450" dirty="0">
                <a:solidFill>
                  <a:schemeClr val="dk1"/>
                </a:solidFill>
                <a:ea typeface="Roboto Slab"/>
                <a:cs typeface="Roboto Slab"/>
                <a:sym typeface="Roboto Slab"/>
              </a:rPr>
              <a:t>(t) = abg(t)G</a:t>
            </a:r>
            <a:r>
              <a:rPr lang="en" sz="1450" baseline="30000" dirty="0">
                <a:solidFill>
                  <a:schemeClr val="dk1"/>
                </a:solidFill>
                <a:ea typeface="Roboto Slab"/>
                <a:cs typeface="Roboto Slab"/>
                <a:sym typeface="Roboto Slab"/>
              </a:rPr>
              <a:t>a−1</a:t>
            </a:r>
            <a:r>
              <a:rPr lang="en" sz="1450" dirty="0">
                <a:solidFill>
                  <a:schemeClr val="dk1"/>
                </a:solidFill>
                <a:ea typeface="Roboto Slab"/>
                <a:cs typeface="Roboto Slab"/>
                <a:sym typeface="Roboto Slab"/>
              </a:rPr>
              <a:t>(t)[1 − G</a:t>
            </a:r>
            <a:r>
              <a:rPr lang="en" sz="1450" baseline="30000" dirty="0">
                <a:solidFill>
                  <a:schemeClr val="dk1"/>
                </a:solidFill>
                <a:ea typeface="Roboto Slab"/>
                <a:cs typeface="Roboto Slab"/>
                <a:sym typeface="Roboto Slab"/>
              </a:rPr>
              <a:t>a</a:t>
            </a:r>
            <a:r>
              <a:rPr lang="en" sz="1450" dirty="0">
                <a:solidFill>
                  <a:schemeClr val="dk1"/>
                </a:solidFill>
                <a:ea typeface="Roboto Slab"/>
                <a:cs typeface="Roboto Slab"/>
                <a:sym typeface="Roboto Slab"/>
              </a:rPr>
              <a:t>(t)]</a:t>
            </a:r>
            <a:r>
              <a:rPr lang="en" sz="1450" baseline="30000" dirty="0">
                <a:solidFill>
                  <a:schemeClr val="dk1"/>
                </a:solidFill>
                <a:ea typeface="Roboto Slab"/>
                <a:cs typeface="Roboto Slab"/>
                <a:sym typeface="Roboto Slab"/>
              </a:rPr>
              <a:t>b−1</a:t>
            </a:r>
            <a:r>
              <a:rPr lang="en" sz="700" baseline="30000" dirty="0">
                <a:solidFill>
                  <a:schemeClr val="dk1"/>
                </a:solidFill>
              </a:rPr>
              <a:t>                                                                           </a:t>
            </a:r>
            <a:r>
              <a:rPr lang="en" sz="1450" dirty="0">
                <a:solidFill>
                  <a:schemeClr val="dk1"/>
                </a:solidFill>
              </a:rPr>
              <a:t>(where g(t) = </a:t>
            </a:r>
            <a:r>
              <a:rPr lang="en" sz="1450" err="1">
                <a:solidFill>
                  <a:schemeClr val="dk1"/>
                </a:solidFill>
              </a:rPr>
              <a:t>dG</a:t>
            </a:r>
            <a:r>
              <a:rPr lang="en" sz="1450" dirty="0">
                <a:solidFill>
                  <a:schemeClr val="dk1"/>
                </a:solidFill>
              </a:rPr>
              <a:t>(t)/dt )	</a:t>
            </a:r>
            <a:endParaRPr sz="1450" dirty="0">
              <a:solidFill>
                <a:schemeClr val="dk1"/>
              </a:solidFill>
            </a:endParaRPr>
          </a:p>
          <a:p>
            <a:pPr>
              <a:lnSpc>
                <a:spcPct val="114999"/>
              </a:lnSpc>
            </a:pPr>
            <a:endParaRPr lang="en" sz="1450" b="1" dirty="0">
              <a:solidFill>
                <a:schemeClr val="dk1"/>
              </a:solidFill>
            </a:endParaRPr>
          </a:p>
          <a:p>
            <a:pPr>
              <a:lnSpc>
                <a:spcPct val="114999"/>
              </a:lnSpc>
            </a:pPr>
            <a:r>
              <a:rPr lang="en" sz="1450" b="1" dirty="0">
                <a:solidFill>
                  <a:schemeClr val="dk1"/>
                </a:solidFill>
              </a:rPr>
              <a:t>Kumaraswamy Exponential Distribution:- </a:t>
            </a:r>
            <a:r>
              <a:rPr lang="en" sz="1450" dirty="0">
                <a:solidFill>
                  <a:schemeClr val="dk1"/>
                </a:solidFill>
              </a:rPr>
              <a:t>The cdf of the Kumaraswamy exponential distribution are:- </a:t>
            </a:r>
            <a:endParaRPr sz="1450">
              <a:solidFill>
                <a:schemeClr val="dk1"/>
              </a:solidFill>
            </a:endParaRPr>
          </a:p>
          <a:p>
            <a:pPr algn="ctr">
              <a:lnSpc>
                <a:spcPct val="115000"/>
              </a:lnSpc>
            </a:pPr>
            <a:r>
              <a:rPr lang="en" sz="1450" dirty="0">
                <a:solidFill>
                  <a:schemeClr val="dk1"/>
                </a:solidFill>
              </a:rPr>
              <a:t>                                                         </a:t>
            </a:r>
          </a:p>
          <a:p>
            <a:pPr algn="ctr">
              <a:lnSpc>
                <a:spcPct val="114999"/>
              </a:lnSpc>
            </a:pPr>
            <a:r>
              <a:rPr lang="en" sz="1450" dirty="0">
                <a:solidFill>
                  <a:schemeClr val="dk1"/>
                </a:solidFill>
              </a:rPr>
              <a:t>                                                      F</a:t>
            </a:r>
            <a:r>
              <a:rPr lang="en" sz="1450" baseline="-25000" dirty="0">
                <a:solidFill>
                  <a:schemeClr val="dk1"/>
                </a:solidFill>
              </a:rPr>
              <a:t>EK </a:t>
            </a:r>
            <a:r>
              <a:rPr lang="en" sz="1450" dirty="0">
                <a:solidFill>
                  <a:schemeClr val="dk1"/>
                </a:solidFill>
              </a:rPr>
              <a:t>(X;α,β,γ) = [1−(1−X</a:t>
            </a:r>
            <a:r>
              <a:rPr lang="en" sz="1450" baseline="30000" dirty="0">
                <a:solidFill>
                  <a:schemeClr val="dk1"/>
                </a:solidFill>
              </a:rPr>
              <a:t>α</a:t>
            </a:r>
            <a:r>
              <a:rPr lang="en" sz="1450" dirty="0">
                <a:solidFill>
                  <a:schemeClr val="dk1"/>
                </a:solidFill>
              </a:rPr>
              <a:t>)</a:t>
            </a:r>
            <a:r>
              <a:rPr lang="en" sz="1450" baseline="30000" dirty="0">
                <a:solidFill>
                  <a:schemeClr val="dk1"/>
                </a:solidFill>
              </a:rPr>
              <a:t>β</a:t>
            </a:r>
            <a:r>
              <a:rPr lang="en" sz="1450" dirty="0">
                <a:solidFill>
                  <a:schemeClr val="dk1"/>
                </a:solidFill>
              </a:rPr>
              <a:t>]</a:t>
            </a:r>
            <a:r>
              <a:rPr lang="en" sz="1450" baseline="30000" dirty="0">
                <a:solidFill>
                  <a:schemeClr val="dk1"/>
                </a:solidFill>
              </a:rPr>
              <a:t>γ</a:t>
            </a:r>
            <a:r>
              <a:rPr lang="en" sz="1450" dirty="0">
                <a:solidFill>
                  <a:schemeClr val="dk1"/>
                </a:solidFill>
              </a:rPr>
              <a:t>,                                                 x ∈ (0,1) </a:t>
            </a:r>
            <a:endParaRPr lang="en-US" sz="1450" dirty="0">
              <a:solidFill>
                <a:schemeClr val="dk1"/>
              </a:solidFill>
            </a:endParaRPr>
          </a:p>
          <a:p>
            <a:pPr marL="0" lvl="0" indent="0" algn="l" rtl="0">
              <a:lnSpc>
                <a:spcPct val="115000"/>
              </a:lnSpc>
              <a:spcBef>
                <a:spcPts val="0"/>
              </a:spcBef>
              <a:spcAft>
                <a:spcPts val="0"/>
              </a:spcAft>
              <a:buNone/>
            </a:pPr>
            <a:r>
              <a:rPr lang="en-US" sz="1100" dirty="0"/>
              <a:t>				</a:t>
            </a:r>
          </a:p>
          <a:p>
            <a:pPr>
              <a:lnSpc>
                <a:spcPct val="115000"/>
              </a:lnSpc>
            </a:pPr>
            <a:r>
              <a:rPr lang="en" sz="1450" dirty="0">
                <a:solidFill>
                  <a:schemeClr val="dk1"/>
                </a:solidFill>
              </a:rPr>
              <a:t>where α is scale parameter and β, γ are positive shape parameters </a:t>
            </a:r>
            <a:endParaRPr sz="1450" dirty="0">
              <a:solidFill>
                <a:schemeClr val="dk1"/>
              </a:solidFill>
            </a:endParaRPr>
          </a:p>
          <a:p>
            <a:pPr marL="0" lvl="0" indent="0" algn="l" rtl="0">
              <a:lnSpc>
                <a:spcPct val="115000"/>
              </a:lnSpc>
              <a:spcBef>
                <a:spcPts val="0"/>
              </a:spcBef>
              <a:spcAft>
                <a:spcPts val="0"/>
              </a:spcAft>
              <a:buNone/>
            </a:pPr>
            <a:r>
              <a:rPr lang="en" sz="1100" dirty="0"/>
              <a:t>				</a:t>
            </a:r>
            <a:endParaRPr sz="1100" dirty="0"/>
          </a:p>
          <a:p>
            <a:pPr marL="0" lvl="0" indent="0" algn="l" rtl="0">
              <a:lnSpc>
                <a:spcPct val="115000"/>
              </a:lnSpc>
              <a:spcBef>
                <a:spcPts val="0"/>
              </a:spcBef>
              <a:spcAft>
                <a:spcPts val="0"/>
              </a:spcAft>
              <a:buNone/>
            </a:pPr>
            <a:r>
              <a:rPr lang="en" sz="1100" dirty="0"/>
              <a:t>		</a:t>
            </a:r>
            <a:endParaRPr sz="1100" dirty="0"/>
          </a:p>
          <a:p>
            <a:pPr marL="0" lvl="0" indent="0" algn="l" rtl="0">
              <a:lnSpc>
                <a:spcPct val="115000"/>
              </a:lnSpc>
              <a:spcBef>
                <a:spcPts val="0"/>
              </a:spcBef>
              <a:spcAft>
                <a:spcPts val="0"/>
              </a:spcAft>
              <a:buNone/>
            </a:pPr>
            <a:endParaRPr sz="1450">
              <a:solidFill>
                <a:schemeClr val="dk1"/>
              </a:solidFill>
            </a:endParaRPr>
          </a:p>
          <a:p>
            <a:pPr marL="0" lvl="0" indent="0" algn="l" rtl="0">
              <a:lnSpc>
                <a:spcPct val="115000"/>
              </a:lnSpc>
              <a:spcBef>
                <a:spcPts val="0"/>
              </a:spcBef>
              <a:spcAft>
                <a:spcPts val="0"/>
              </a:spcAft>
              <a:buNone/>
            </a:pPr>
            <a:endParaRPr sz="1450">
              <a:solidFill>
                <a:schemeClr val="dk1"/>
              </a:solidFill>
            </a:endParaRPr>
          </a:p>
          <a:p>
            <a:pPr marL="0" lvl="0" indent="0" algn="l" rtl="0">
              <a:lnSpc>
                <a:spcPct val="115000"/>
              </a:lnSpc>
              <a:spcBef>
                <a:spcPts val="0"/>
              </a:spcBef>
              <a:spcAft>
                <a:spcPts val="0"/>
              </a:spcAft>
              <a:buNone/>
            </a:pPr>
            <a:r>
              <a:rPr lang="en" sz="1450" dirty="0">
                <a:solidFill>
                  <a:schemeClr val="dk1"/>
                </a:solidFill>
              </a:rPr>
              <a:t>				</a:t>
            </a:r>
            <a:endParaRPr sz="1450" dirty="0">
              <a:solidFill>
                <a:schemeClr val="dk1"/>
              </a:solidFill>
            </a:endParaRPr>
          </a:p>
          <a:p>
            <a:pPr marL="0" lvl="0" indent="0" algn="l" rtl="0">
              <a:lnSpc>
                <a:spcPct val="115000"/>
              </a:lnSpc>
              <a:spcBef>
                <a:spcPts val="0"/>
              </a:spcBef>
              <a:spcAft>
                <a:spcPts val="0"/>
              </a:spcAft>
              <a:buNone/>
            </a:pPr>
            <a:r>
              <a:rPr lang="en" sz="1450" dirty="0">
                <a:solidFill>
                  <a:schemeClr val="dk1"/>
                </a:solidFill>
              </a:rPr>
              <a:t>					</a:t>
            </a:r>
            <a:endParaRPr sz="1450" dirty="0">
              <a:solidFill>
                <a:schemeClr val="dk1"/>
              </a:solidFill>
            </a:endParaRPr>
          </a:p>
          <a:p>
            <a:pPr marL="0" lvl="0" indent="0" algn="l" rtl="0">
              <a:lnSpc>
                <a:spcPct val="115000"/>
              </a:lnSpc>
              <a:spcBef>
                <a:spcPts val="0"/>
              </a:spcBef>
              <a:spcAft>
                <a:spcPts val="0"/>
              </a:spcAft>
              <a:buNone/>
            </a:pPr>
            <a:endParaRPr sz="1450">
              <a:solidFill>
                <a:schemeClr val="dk1"/>
              </a:solidFill>
            </a:endParaRPr>
          </a:p>
          <a:p>
            <a:pPr marL="0" lvl="0" indent="0" algn="l" rtl="0">
              <a:lnSpc>
                <a:spcPct val="115000"/>
              </a:lnSpc>
              <a:spcBef>
                <a:spcPts val="0"/>
              </a:spcBef>
              <a:spcAft>
                <a:spcPts val="0"/>
              </a:spcAft>
              <a:buNone/>
            </a:pPr>
            <a:r>
              <a:rPr lang="en" sz="1450" dirty="0">
                <a:solidFill>
                  <a:schemeClr val="dk1"/>
                </a:solidFill>
              </a:rPr>
              <a:t>				</a:t>
            </a:r>
            <a:endParaRPr sz="1450" dirty="0">
              <a:solidFill>
                <a:schemeClr val="dk1"/>
              </a:solidFill>
            </a:endParaRPr>
          </a:p>
          <a:p>
            <a:pPr marL="0" lvl="0" indent="0" algn="l" rtl="0">
              <a:lnSpc>
                <a:spcPct val="115000"/>
              </a:lnSpc>
              <a:spcBef>
                <a:spcPts val="0"/>
              </a:spcBef>
              <a:spcAft>
                <a:spcPts val="0"/>
              </a:spcAft>
              <a:buNone/>
            </a:pPr>
            <a:r>
              <a:rPr lang="en" sz="1450" dirty="0">
                <a:solidFill>
                  <a:schemeClr val="dk1"/>
                </a:solidFill>
              </a:rPr>
              <a:t>			</a:t>
            </a:r>
            <a:endParaRPr sz="1450" dirty="0">
              <a:solidFill>
                <a:schemeClr val="dk1"/>
              </a:solidFill>
            </a:endParaRPr>
          </a:p>
          <a:p>
            <a:pPr marL="0" lvl="0" indent="0" algn="l" rtl="0">
              <a:lnSpc>
                <a:spcPct val="115000"/>
              </a:lnSpc>
              <a:spcBef>
                <a:spcPts val="0"/>
              </a:spcBef>
              <a:spcAft>
                <a:spcPts val="0"/>
              </a:spcAft>
              <a:buNone/>
            </a:pPr>
            <a:r>
              <a:rPr lang="en" sz="1450" dirty="0">
                <a:solidFill>
                  <a:schemeClr val="dk1"/>
                </a:solidFill>
              </a:rPr>
              <a:t>		</a:t>
            </a:r>
            <a:endParaRPr sz="1450" dirty="0">
              <a:solidFill>
                <a:schemeClr val="dk1"/>
              </a:solidFill>
            </a:endParaRPr>
          </a:p>
          <a:p>
            <a:pPr marL="0" lvl="0" indent="0" algn="l" rtl="0">
              <a:lnSpc>
                <a:spcPct val="115000"/>
              </a:lnSpc>
              <a:spcBef>
                <a:spcPts val="0"/>
              </a:spcBef>
              <a:spcAft>
                <a:spcPts val="0"/>
              </a:spcAft>
              <a:buNone/>
            </a:pPr>
            <a:endParaRPr sz="1450">
              <a:solidFill>
                <a:schemeClr val="dk1"/>
              </a:solidFill>
            </a:endParaRPr>
          </a:p>
          <a:p>
            <a:pPr marL="0" lvl="0" indent="0" algn="l" rtl="0">
              <a:lnSpc>
                <a:spcPct val="115000"/>
              </a:lnSpc>
              <a:spcBef>
                <a:spcPts val="0"/>
              </a:spcBef>
              <a:spcAft>
                <a:spcPts val="0"/>
              </a:spcAft>
              <a:buNone/>
            </a:pPr>
            <a:r>
              <a:rPr lang="en" sz="1450" dirty="0">
                <a:solidFill>
                  <a:schemeClr val="dk1"/>
                </a:solidFill>
              </a:rPr>
              <a:t>				</a:t>
            </a:r>
            <a:endParaRPr sz="1450" dirty="0">
              <a:solidFill>
                <a:schemeClr val="dk1"/>
              </a:solidFill>
            </a:endParaRPr>
          </a:p>
          <a:p>
            <a:pPr marL="0" lvl="0" indent="0" algn="ctr" rtl="0">
              <a:spcBef>
                <a:spcPts val="0"/>
              </a:spcBef>
              <a:spcAft>
                <a:spcPts val="0"/>
              </a:spcAft>
              <a:buNone/>
            </a:pPr>
            <a:r>
              <a:rPr lang="en" sz="1450" dirty="0">
                <a:solidFill>
                  <a:schemeClr val="dk1"/>
                </a:solidFill>
              </a:rPr>
              <a:t>			</a:t>
            </a:r>
            <a:endParaRPr sz="1450" dirty="0">
              <a:solidFill>
                <a:schemeClr val="dk1"/>
              </a:solidFill>
            </a:endParaRPr>
          </a:p>
          <a:p>
            <a:pPr marL="0" lvl="0" indent="0" algn="ctr" rtl="0">
              <a:spcBef>
                <a:spcPts val="0"/>
              </a:spcBef>
              <a:spcAft>
                <a:spcPts val="0"/>
              </a:spcAft>
              <a:buNone/>
            </a:pPr>
            <a:r>
              <a:rPr lang="en" sz="1450" dirty="0">
                <a:solidFill>
                  <a:schemeClr val="dk1"/>
                </a:solidFill>
              </a:rPr>
              <a:t>		</a:t>
            </a:r>
            <a:endParaRPr sz="1450" dirty="0">
              <a:solidFill>
                <a:schemeClr val="dk1"/>
              </a:solidFill>
            </a:endParaRPr>
          </a:p>
          <a:p>
            <a:pPr marL="0" lvl="0" indent="0" algn="ctr" rtl="0">
              <a:spcBef>
                <a:spcPts val="0"/>
              </a:spcBef>
              <a:spcAft>
                <a:spcPts val="0"/>
              </a:spcAft>
              <a:buNone/>
            </a:pPr>
            <a:endParaRPr sz="1450">
              <a:solidFill>
                <a:schemeClr val="dk1"/>
              </a:solidFill>
            </a:endParaRPr>
          </a:p>
          <a:p>
            <a:pPr marL="0" lvl="0" indent="0" algn="ctr" rtl="0">
              <a:spcBef>
                <a:spcPts val="0"/>
              </a:spcBef>
              <a:spcAft>
                <a:spcPts val="0"/>
              </a:spcAft>
              <a:buNone/>
            </a:pPr>
            <a:endParaRPr sz="1850">
              <a:solidFill>
                <a:srgbClr val="575760"/>
              </a:solidFill>
              <a:highlight>
                <a:srgbClr val="FFFFFF"/>
              </a:highlight>
            </a:endParaRPr>
          </a:p>
          <a:p>
            <a:pPr marL="0" lvl="0" indent="0" algn="l" rtl="0">
              <a:lnSpc>
                <a:spcPct val="115000"/>
              </a:lnSpc>
              <a:spcBef>
                <a:spcPts val="0"/>
              </a:spcBef>
              <a:spcAft>
                <a:spcPts val="0"/>
              </a:spcAft>
              <a:buNone/>
            </a:pPr>
            <a:endParaRPr sz="1100"/>
          </a:p>
          <a:p>
            <a:pPr marL="0" lvl="0" indent="0" algn="l" rtl="0">
              <a:spcBef>
                <a:spcPts val="0"/>
              </a:spcBef>
              <a:spcAft>
                <a:spcPts val="0"/>
              </a:spcAft>
              <a:buNone/>
            </a:pPr>
            <a:endParaRPr sz="125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p:nvPr/>
        </p:nvSpPr>
        <p:spPr>
          <a:xfrm>
            <a:off x="714375" y="-120316"/>
            <a:ext cx="7419900" cy="661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100" u="sng">
                <a:solidFill>
                  <a:schemeClr val="dk1"/>
                </a:solidFill>
                <a:latin typeface="Roboto"/>
                <a:ea typeface="Roboto"/>
                <a:cs typeface="Roboto"/>
                <a:sym typeface="Roboto"/>
              </a:rPr>
              <a:t>Kum-G Function :-</a:t>
            </a:r>
            <a:endParaRPr sz="3100" u="sng">
              <a:solidFill>
                <a:schemeClr val="dk1"/>
              </a:solidFill>
              <a:latin typeface="Roboto"/>
              <a:ea typeface="Roboto"/>
              <a:cs typeface="Roboto"/>
              <a:sym typeface="Roboto"/>
            </a:endParaRPr>
          </a:p>
        </p:txBody>
      </p:sp>
      <p:pic>
        <p:nvPicPr>
          <p:cNvPr id="102" name="Google Shape;102;p19"/>
          <p:cNvPicPr preferRelativeResize="0"/>
          <p:nvPr/>
        </p:nvPicPr>
        <p:blipFill rotWithShape="1">
          <a:blip r:embed="rId3">
            <a:alphaModFix/>
          </a:blip>
          <a:srcRect l="4023" t="240" r="1293" b="-66"/>
          <a:stretch/>
        </p:blipFill>
        <p:spPr>
          <a:xfrm>
            <a:off x="1338012" y="481327"/>
            <a:ext cx="6610453" cy="4169510"/>
          </a:xfrm>
          <a:prstGeom prst="rect">
            <a:avLst/>
          </a:prstGeom>
          <a:noFill/>
          <a:ln>
            <a:noFill/>
          </a:ln>
        </p:spPr>
      </p:pic>
      <p:sp>
        <p:nvSpPr>
          <p:cNvPr id="103" name="Google Shape;103;p19"/>
          <p:cNvSpPr txBox="1"/>
          <p:nvPr/>
        </p:nvSpPr>
        <p:spPr>
          <a:xfrm>
            <a:off x="1402180" y="4695387"/>
            <a:ext cx="6962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Roboto"/>
                <a:ea typeface="Roboto"/>
                <a:cs typeface="Roboto"/>
                <a:sym typeface="Roboto"/>
              </a:rPr>
              <a:t>CDF of Kumaraswamy Exponential Distribution for different values of parameters</a:t>
            </a:r>
            <a:endParaRPr>
              <a:solidFill>
                <a:schemeClr val="dk1"/>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0" y="0"/>
            <a:ext cx="8995800" cy="615600"/>
          </a:xfrm>
          <a:prstGeom prst="rect">
            <a:avLst/>
          </a:prstGeom>
          <a:noFill/>
          <a:ln>
            <a:noFill/>
          </a:ln>
        </p:spPr>
        <p:txBody>
          <a:bodyPr spcFirstLastPara="1" wrap="square" lIns="91425" tIns="91425" rIns="91425" bIns="91425" anchor="t" anchorCtr="0">
            <a:spAutoFit/>
          </a:bodyPr>
          <a:lstStyle/>
          <a:p>
            <a:pPr algn="ctr"/>
            <a:r>
              <a:rPr lang="en" sz="2800" u="sng" dirty="0">
                <a:solidFill>
                  <a:schemeClr val="dk1"/>
                </a:solidFill>
                <a:latin typeface="Roboto"/>
                <a:ea typeface="Roboto"/>
                <a:cs typeface="Roboto"/>
                <a:sym typeface="Roboto"/>
              </a:rPr>
              <a:t>The Gamma-Gompertz Distribution  :-</a:t>
            </a:r>
            <a:endParaRPr sz="2800" u="sng" dirty="0">
              <a:solidFill>
                <a:schemeClr val="dk1"/>
              </a:solidFill>
              <a:latin typeface="Roboto"/>
              <a:ea typeface="Roboto"/>
              <a:cs typeface="Roboto"/>
              <a:sym typeface="Roboto"/>
            </a:endParaRPr>
          </a:p>
        </p:txBody>
      </p:sp>
      <p:sp>
        <p:nvSpPr>
          <p:cNvPr id="109" name="Google Shape;109;p20"/>
          <p:cNvSpPr txBox="1"/>
          <p:nvPr/>
        </p:nvSpPr>
        <p:spPr>
          <a:xfrm>
            <a:off x="-845000" y="745775"/>
            <a:ext cx="9049500" cy="3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50">
              <a:solidFill>
                <a:schemeClr val="dk1"/>
              </a:solidFill>
            </a:endParaRPr>
          </a:p>
        </p:txBody>
      </p:sp>
      <p:sp>
        <p:nvSpPr>
          <p:cNvPr id="110" name="Google Shape;110;p20"/>
          <p:cNvSpPr txBox="1"/>
          <p:nvPr/>
        </p:nvSpPr>
        <p:spPr>
          <a:xfrm>
            <a:off x="335825" y="3493000"/>
            <a:ext cx="6497700" cy="400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solidFill>
                <a:schemeClr val="dk1"/>
              </a:solidFill>
              <a:latin typeface="Roboto"/>
              <a:ea typeface="Roboto"/>
              <a:cs typeface="Roboto"/>
              <a:sym typeface="Roboto"/>
            </a:endParaRPr>
          </a:p>
        </p:txBody>
      </p:sp>
      <p:sp>
        <p:nvSpPr>
          <p:cNvPr id="111" name="Google Shape;111;p20"/>
          <p:cNvSpPr txBox="1"/>
          <p:nvPr/>
        </p:nvSpPr>
        <p:spPr>
          <a:xfrm>
            <a:off x="150450" y="789850"/>
            <a:ext cx="8995800" cy="677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err="1">
                <a:solidFill>
                  <a:schemeClr val="dk1"/>
                </a:solidFill>
              </a:rPr>
              <a:t>Gompertz</a:t>
            </a:r>
            <a:r>
              <a:rPr lang="en" sz="1300" b="1" dirty="0">
                <a:solidFill>
                  <a:schemeClr val="dk1"/>
                </a:solidFill>
              </a:rPr>
              <a:t> Distribution:-</a:t>
            </a:r>
            <a:r>
              <a:rPr lang="en" sz="1300" dirty="0"/>
              <a:t> </a:t>
            </a:r>
            <a:r>
              <a:rPr lang="en" sz="1300" dirty="0">
                <a:solidFill>
                  <a:schemeClr val="dk1"/>
                </a:solidFill>
              </a:rPr>
              <a:t>The Gompertz distribution is a probability distribution commonly used in survival analysis. Its probability density function (PDF) of the Gompertz distribution is given by:-</a:t>
            </a:r>
            <a:endParaRPr sz="1300" dirty="0">
              <a:solidFill>
                <a:schemeClr val="dk1"/>
              </a:solidFill>
            </a:endParaRPr>
          </a:p>
          <a:p>
            <a:pPr marL="0" lvl="0" indent="0" algn="ctr" rtl="0">
              <a:spcBef>
                <a:spcPts val="0"/>
              </a:spcBef>
              <a:spcAft>
                <a:spcPts val="0"/>
              </a:spcAft>
              <a:buNone/>
            </a:pPr>
            <a:endParaRPr sz="1500">
              <a:solidFill>
                <a:schemeClr val="dk1"/>
              </a:solidFill>
            </a:endParaRPr>
          </a:p>
          <a:p>
            <a:pPr lvl="1" algn="r"/>
            <a:r>
              <a:rPr lang="en" sz="1500" dirty="0">
                <a:solidFill>
                  <a:schemeClr val="dk1"/>
                </a:solidFill>
              </a:rPr>
              <a:t>                                 F(x) = αβe</a:t>
            </a:r>
            <a:r>
              <a:rPr lang="en" sz="1500" baseline="30000" dirty="0">
                <a:solidFill>
                  <a:schemeClr val="dk1"/>
                </a:solidFill>
              </a:rPr>
              <a:t>αx</a:t>
            </a:r>
            <a:r>
              <a:rPr lang="en" sz="1500" dirty="0">
                <a:solidFill>
                  <a:schemeClr val="dk1"/>
                </a:solidFill>
              </a:rPr>
              <a:t>e</a:t>
            </a:r>
            <a:r>
              <a:rPr lang="en" sz="1500" baseline="30000" dirty="0">
                <a:solidFill>
                  <a:schemeClr val="dk1"/>
                </a:solidFill>
              </a:rPr>
              <a:t>−βk   </a:t>
            </a:r>
            <a:r>
              <a:rPr lang="en" sz="1500" dirty="0">
                <a:solidFill>
                  <a:schemeClr val="dk1"/>
                </a:solidFill>
              </a:rPr>
              <a:t>where k is e</a:t>
            </a:r>
            <a:r>
              <a:rPr lang="en" sz="1500" baseline="30000" dirty="0">
                <a:solidFill>
                  <a:schemeClr val="dk1"/>
                </a:solidFill>
              </a:rPr>
              <a:t>αx </a:t>
            </a:r>
            <a:r>
              <a:rPr lang="en" sz="1500" dirty="0">
                <a:solidFill>
                  <a:schemeClr val="dk1"/>
                </a:solidFill>
              </a:rPr>
              <a:t>-1       </a:t>
            </a:r>
            <a:r>
              <a:rPr lang="en" sz="1200" dirty="0">
                <a:solidFill>
                  <a:schemeClr val="dk1"/>
                </a:solidFill>
              </a:rPr>
              <a:t>( where α&gt;0 is shape parameter and β&gt;0 is scale)</a:t>
            </a:r>
            <a:endParaRPr sz="1200" dirty="0">
              <a:solidFill>
                <a:schemeClr val="dk1"/>
              </a:solidFill>
            </a:endParaRPr>
          </a:p>
          <a:p>
            <a:pPr marL="0" lvl="0" indent="0" algn="l" rtl="0">
              <a:lnSpc>
                <a:spcPct val="115000"/>
              </a:lnSpc>
              <a:spcBef>
                <a:spcPts val="0"/>
              </a:spcBef>
              <a:spcAft>
                <a:spcPts val="0"/>
              </a:spcAft>
              <a:buNone/>
            </a:pPr>
            <a:endParaRPr sz="1500">
              <a:solidFill>
                <a:schemeClr val="dk1"/>
              </a:solidFill>
            </a:endParaRPr>
          </a:p>
          <a:p>
            <a:pPr>
              <a:lnSpc>
                <a:spcPct val="115000"/>
              </a:lnSpc>
            </a:pPr>
            <a:r>
              <a:rPr lang="en" sz="1200" dirty="0">
                <a:solidFill>
                  <a:schemeClr val="dk1"/>
                </a:solidFill>
              </a:rPr>
              <a:t>Gompertz distribution (abbreviated as Go) plays an important role in many real life applications, especially for right and left skewed data. This is one of the most well-known distribution based on mortality laws. The Go has only monotone hazard function, but in applied sciences non-monotonic hazard function may be taken into account such as bathtub shaped hazard function. For this reason, several generalization of Go have been constructed. We introduce the </a:t>
            </a:r>
            <a:r>
              <a:rPr lang="en" sz="1200" err="1">
                <a:solidFill>
                  <a:schemeClr val="dk1"/>
                </a:solidFill>
              </a:rPr>
              <a:t>GGo</a:t>
            </a:r>
            <a:r>
              <a:rPr lang="en" sz="1200" dirty="0">
                <a:solidFill>
                  <a:schemeClr val="dk1"/>
                </a:solidFill>
              </a:rPr>
              <a:t> distribution as one such </a:t>
            </a:r>
            <a:r>
              <a:rPr lang="en" sz="1200" err="1">
                <a:solidFill>
                  <a:schemeClr val="dk1"/>
                </a:solidFill>
              </a:rPr>
              <a:t>generalisation</a:t>
            </a:r>
            <a:r>
              <a:rPr lang="en" sz="1200" dirty="0">
                <a:solidFill>
                  <a:schemeClr val="dk1"/>
                </a:solidFill>
              </a:rPr>
              <a:t>:- </a:t>
            </a: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a:lnSpc>
                <a:spcPct val="115000"/>
              </a:lnSpc>
            </a:pPr>
            <a:r>
              <a:rPr lang="en" sz="1200" b="1" dirty="0">
                <a:solidFill>
                  <a:schemeClr val="dk1"/>
                </a:solidFill>
              </a:rPr>
              <a:t>Gamma-Gompertz Distribution (GGo) :- </a:t>
            </a:r>
            <a:r>
              <a:rPr lang="en" sz="1200" dirty="0">
                <a:solidFill>
                  <a:schemeClr val="dk1"/>
                </a:solidFill>
              </a:rPr>
              <a:t>A random variable X follows </a:t>
            </a:r>
            <a:r>
              <a:rPr lang="en" sz="1200" err="1">
                <a:solidFill>
                  <a:schemeClr val="dk1"/>
                </a:solidFill>
              </a:rPr>
              <a:t>GGo</a:t>
            </a:r>
            <a:r>
              <a:rPr lang="en" sz="1200" dirty="0">
                <a:solidFill>
                  <a:schemeClr val="dk1"/>
                </a:solidFill>
              </a:rPr>
              <a:t> distribution if the </a:t>
            </a:r>
            <a:r>
              <a:rPr lang="en" sz="1200" err="1">
                <a:solidFill>
                  <a:schemeClr val="dk1"/>
                </a:solidFill>
              </a:rPr>
              <a:t>cdf</a:t>
            </a:r>
            <a:r>
              <a:rPr lang="en" sz="1200" dirty="0">
                <a:solidFill>
                  <a:schemeClr val="dk1"/>
                </a:solidFill>
              </a:rPr>
              <a:t> and pdf are defined as:- </a:t>
            </a:r>
            <a:endParaRPr sz="1200">
              <a:solidFill>
                <a:schemeClr val="dk1"/>
              </a:solidFill>
            </a:endParaRPr>
          </a:p>
          <a:p>
            <a:pPr marL="0" lvl="0" indent="0" algn="l" rtl="0">
              <a:lnSpc>
                <a:spcPct val="115000"/>
              </a:lnSpc>
              <a:spcBef>
                <a:spcPts val="0"/>
              </a:spcBef>
              <a:spcAft>
                <a:spcPts val="0"/>
              </a:spcAft>
              <a:buNone/>
            </a:pPr>
            <a:r>
              <a:rPr lang="en" sz="1100" dirty="0"/>
              <a:t>				</a:t>
            </a:r>
            <a:endParaRPr sz="1100" dirty="0"/>
          </a:p>
          <a:p>
            <a:pPr marL="0" lvl="0" indent="0" algn="l" rtl="0">
              <a:lnSpc>
                <a:spcPct val="115000"/>
              </a:lnSpc>
              <a:spcBef>
                <a:spcPts val="0"/>
              </a:spcBef>
              <a:spcAft>
                <a:spcPts val="0"/>
              </a:spcAft>
              <a:buNone/>
            </a:pPr>
            <a:r>
              <a:rPr lang="en" sz="1100" dirty="0"/>
              <a:t>			</a:t>
            </a:r>
            <a:endParaRPr sz="1100" dirty="0"/>
          </a:p>
          <a:p>
            <a:pPr marL="0" lvl="0" indent="0" algn="l" rtl="0">
              <a:lnSpc>
                <a:spcPct val="115000"/>
              </a:lnSpc>
              <a:spcBef>
                <a:spcPts val="0"/>
              </a:spcBef>
              <a:spcAft>
                <a:spcPts val="0"/>
              </a:spcAft>
              <a:buNone/>
            </a:pPr>
            <a:r>
              <a:rPr lang="en" sz="1100" dirty="0"/>
              <a:t>		</a:t>
            </a:r>
            <a:endParaRPr sz="1100" dirty="0"/>
          </a:p>
          <a:p>
            <a:pPr>
              <a:lnSpc>
                <a:spcPct val="115000"/>
              </a:lnSpc>
            </a:pPr>
            <a:r>
              <a:rPr lang="en" sz="1200" dirty="0">
                <a:solidFill>
                  <a:schemeClr val="dk1"/>
                </a:solidFill>
              </a:rPr>
              <a:t>Where γ is the lower incomplete gamma function and Γ is the gamma function</a:t>
            </a:r>
            <a:r>
              <a:rPr lang="en" sz="1500" dirty="0">
                <a:solidFill>
                  <a:schemeClr val="dk1"/>
                </a:solidFill>
              </a:rPr>
              <a:t> </a:t>
            </a:r>
            <a:r>
              <a:rPr lang="en" sz="1200" dirty="0">
                <a:solidFill>
                  <a:schemeClr val="dk1"/>
                </a:solidFill>
              </a:rPr>
              <a:t> </a:t>
            </a:r>
            <a:r>
              <a:rPr lang="en" sz="1200" b="1" dirty="0">
                <a:solidFill>
                  <a:schemeClr val="dk1"/>
                </a:solidFill>
              </a:rPr>
              <a:t> </a:t>
            </a:r>
            <a:endParaRPr sz="1300">
              <a:solidFill>
                <a:schemeClr val="dk1"/>
              </a:solidFill>
            </a:endParaRPr>
          </a:p>
          <a:p>
            <a:pPr marL="0" lvl="0" indent="0" algn="l" rtl="0">
              <a:lnSpc>
                <a:spcPct val="115000"/>
              </a:lnSpc>
              <a:spcBef>
                <a:spcPts val="0"/>
              </a:spcBef>
              <a:spcAft>
                <a:spcPts val="0"/>
              </a:spcAft>
              <a:buNone/>
            </a:pPr>
            <a:r>
              <a:rPr lang="en" sz="1100" dirty="0"/>
              <a:t>				</a:t>
            </a:r>
            <a:endParaRPr sz="1100" dirty="0"/>
          </a:p>
          <a:p>
            <a:pPr marL="0" lvl="0" indent="0" algn="l" rtl="0">
              <a:lnSpc>
                <a:spcPct val="115000"/>
              </a:lnSpc>
              <a:spcBef>
                <a:spcPts val="0"/>
              </a:spcBef>
              <a:spcAft>
                <a:spcPts val="0"/>
              </a:spcAft>
              <a:buNone/>
            </a:pPr>
            <a:r>
              <a:rPr lang="en" sz="1100" dirty="0"/>
              <a:t>			</a:t>
            </a:r>
            <a:endParaRPr sz="1100" dirty="0"/>
          </a:p>
          <a:p>
            <a:pPr marL="0" lvl="0" indent="0" algn="l" rtl="0">
              <a:lnSpc>
                <a:spcPct val="115000"/>
              </a:lnSpc>
              <a:spcBef>
                <a:spcPts val="0"/>
              </a:spcBef>
              <a:spcAft>
                <a:spcPts val="0"/>
              </a:spcAft>
              <a:buNone/>
            </a:pPr>
            <a:r>
              <a:rPr lang="en" sz="1100" dirty="0"/>
              <a:t>		</a:t>
            </a:r>
            <a:endParaRPr sz="1100" dirty="0"/>
          </a:p>
          <a:p>
            <a:pPr marL="0" lvl="0" indent="0" algn="l" rtl="0">
              <a:lnSpc>
                <a:spcPct val="115000"/>
              </a:lnSpc>
              <a:spcBef>
                <a:spcPts val="0"/>
              </a:spcBef>
              <a:spcAft>
                <a:spcPts val="0"/>
              </a:spcAft>
              <a:buNone/>
            </a:pPr>
            <a:r>
              <a:rPr lang="en" sz="1100" dirty="0"/>
              <a:t>		</a:t>
            </a:r>
            <a:endParaRPr sz="1100" dirty="0"/>
          </a:p>
          <a:p>
            <a:pPr marL="0" lvl="0" indent="0" algn="l" rtl="0">
              <a:spcBef>
                <a:spcPts val="0"/>
              </a:spcBef>
              <a:spcAft>
                <a:spcPts val="0"/>
              </a:spcAft>
              <a:buNone/>
            </a:pPr>
            <a:r>
              <a:rPr lang="en" sz="1100" dirty="0"/>
              <a:t>		</a:t>
            </a:r>
            <a:endParaRPr sz="1100" dirty="0"/>
          </a:p>
          <a:p>
            <a:pPr marL="0" lvl="0" indent="0" algn="l" rtl="0">
              <a:spcBef>
                <a:spcPts val="0"/>
              </a:spcBef>
              <a:spcAft>
                <a:spcPts val="0"/>
              </a:spcAft>
              <a:buNone/>
            </a:pPr>
            <a:endParaRPr sz="1450">
              <a:solidFill>
                <a:schemeClr val="dk1"/>
              </a:solidFill>
            </a:endParaRPr>
          </a:p>
          <a:p>
            <a:pPr marL="0" lvl="0" indent="0" algn="l" rtl="0">
              <a:lnSpc>
                <a:spcPct val="115000"/>
              </a:lnSpc>
              <a:spcBef>
                <a:spcPts val="0"/>
              </a:spcBef>
              <a:spcAft>
                <a:spcPts val="0"/>
              </a:spcAft>
              <a:buNone/>
            </a:pPr>
            <a:r>
              <a:rPr lang="en" sz="1450" dirty="0">
                <a:solidFill>
                  <a:schemeClr val="dk1"/>
                </a:solidFill>
              </a:rPr>
              <a:t>				</a:t>
            </a:r>
            <a:endParaRPr sz="1450" dirty="0">
              <a:solidFill>
                <a:schemeClr val="dk1"/>
              </a:solidFill>
            </a:endParaRPr>
          </a:p>
          <a:p>
            <a:pPr marL="0" lvl="0" indent="0" algn="l" rtl="0">
              <a:spcBef>
                <a:spcPts val="0"/>
              </a:spcBef>
              <a:spcAft>
                <a:spcPts val="0"/>
              </a:spcAft>
              <a:buNone/>
            </a:pPr>
            <a:r>
              <a:rPr lang="en" sz="1100" dirty="0"/>
              <a:t>			</a:t>
            </a:r>
            <a:endParaRPr sz="1100" dirty="0"/>
          </a:p>
          <a:p>
            <a:pPr marL="0" lvl="0" indent="0" algn="l" rtl="0">
              <a:spcBef>
                <a:spcPts val="0"/>
              </a:spcBef>
              <a:spcAft>
                <a:spcPts val="0"/>
              </a:spcAft>
              <a:buNone/>
            </a:pPr>
            <a:r>
              <a:rPr lang="en" sz="1100" dirty="0"/>
              <a:t>			</a:t>
            </a:r>
            <a:endParaRPr sz="1100" dirty="0"/>
          </a:p>
          <a:p>
            <a:pPr marL="0" lvl="0" indent="0" algn="l" rtl="0">
              <a:spcBef>
                <a:spcPts val="0"/>
              </a:spcBef>
              <a:spcAft>
                <a:spcPts val="0"/>
              </a:spcAft>
              <a:buNone/>
            </a:pPr>
            <a:r>
              <a:rPr lang="en" sz="1100" dirty="0"/>
              <a:t>				</a:t>
            </a:r>
            <a:endParaRPr sz="1100" dirty="0"/>
          </a:p>
          <a:p>
            <a:pPr marL="0" lvl="0" indent="0" algn="l" rtl="0">
              <a:spcBef>
                <a:spcPts val="0"/>
              </a:spcBef>
              <a:spcAft>
                <a:spcPts val="0"/>
              </a:spcAft>
              <a:buNone/>
            </a:pPr>
            <a:r>
              <a:rPr lang="en" sz="1100" dirty="0"/>
              <a:t>					</a:t>
            </a:r>
            <a:endParaRPr sz="1100" dirty="0"/>
          </a:p>
          <a:p>
            <a:pPr marL="0" lvl="0" indent="0" algn="l" rtl="0">
              <a:lnSpc>
                <a:spcPct val="115000"/>
              </a:lnSpc>
              <a:spcBef>
                <a:spcPts val="1200"/>
              </a:spcBef>
              <a:spcAft>
                <a:spcPts val="0"/>
              </a:spcAft>
              <a:buNone/>
            </a:pPr>
            <a:endParaRPr sz="1000"/>
          </a:p>
          <a:p>
            <a:pPr marL="0" lvl="0" indent="0" algn="l" rtl="0">
              <a:lnSpc>
                <a:spcPct val="115000"/>
              </a:lnSpc>
              <a:spcBef>
                <a:spcPts val="1200"/>
              </a:spcBef>
              <a:spcAft>
                <a:spcPts val="0"/>
              </a:spcAft>
              <a:buNone/>
            </a:pPr>
            <a:r>
              <a:rPr lang="en" sz="1100" dirty="0"/>
              <a:t>				</a:t>
            </a:r>
            <a:endParaRPr sz="1100" dirty="0"/>
          </a:p>
          <a:p>
            <a:pPr marL="0" lvl="0" indent="0" algn="l" rtl="0">
              <a:spcBef>
                <a:spcPts val="0"/>
              </a:spcBef>
              <a:spcAft>
                <a:spcPts val="0"/>
              </a:spcAft>
              <a:buNone/>
            </a:pPr>
            <a:r>
              <a:rPr lang="en" sz="1100" dirty="0"/>
              <a:t>			</a:t>
            </a:r>
            <a:endParaRPr sz="1100" dirty="0"/>
          </a:p>
          <a:p>
            <a:pPr marL="0" lvl="0" indent="0" algn="l" rtl="0">
              <a:spcBef>
                <a:spcPts val="0"/>
              </a:spcBef>
              <a:spcAft>
                <a:spcPts val="0"/>
              </a:spcAft>
              <a:buNone/>
            </a:pPr>
            <a:r>
              <a:rPr lang="en" sz="1100" dirty="0"/>
              <a:t>		</a:t>
            </a:r>
            <a:endParaRPr sz="1100" dirty="0"/>
          </a:p>
          <a:p>
            <a:pPr marL="0" lvl="0" indent="0" algn="l" rtl="0">
              <a:spcBef>
                <a:spcPts val="0"/>
              </a:spcBef>
              <a:spcAft>
                <a:spcPts val="0"/>
              </a:spcAft>
              <a:buNone/>
            </a:pPr>
            <a:endParaRPr b="1">
              <a:solidFill>
                <a:schemeClr val="dk1"/>
              </a:solidFill>
            </a:endParaRPr>
          </a:p>
        </p:txBody>
      </p:sp>
      <p:sp>
        <p:nvSpPr>
          <p:cNvPr id="112" name="Google Shape;112;p20"/>
          <p:cNvSpPr txBox="1"/>
          <p:nvPr/>
        </p:nvSpPr>
        <p:spPr>
          <a:xfrm>
            <a:off x="0" y="3280200"/>
            <a:ext cx="8650800" cy="94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t>	</a:t>
            </a:r>
            <a:r>
              <a:rPr lang="en" sz="1500">
                <a:solidFill>
                  <a:schemeClr val="dk1"/>
                </a:solidFill>
              </a:rPr>
              <a:t>G(x) = γ(θ, λ(e</a:t>
            </a:r>
            <a:r>
              <a:rPr lang="en" sz="1500" baseline="30000">
                <a:solidFill>
                  <a:schemeClr val="dk1"/>
                </a:solidFill>
              </a:rPr>
              <a:t>αx</a:t>
            </a:r>
            <a:r>
              <a:rPr lang="en" sz="1500">
                <a:solidFill>
                  <a:schemeClr val="dk1"/>
                </a:solidFill>
              </a:rPr>
              <a:t> − 1)/α) /Γ(θ) </a:t>
            </a:r>
            <a:endParaRPr sz="1500">
              <a:solidFill>
                <a:schemeClr val="dk1"/>
              </a:solidFill>
            </a:endParaRPr>
          </a:p>
          <a:p>
            <a:pPr marL="0" lvl="0" indent="0" algn="l" rtl="0">
              <a:lnSpc>
                <a:spcPct val="115000"/>
              </a:lnSpc>
              <a:spcBef>
                <a:spcPts val="0"/>
              </a:spcBef>
              <a:spcAft>
                <a:spcPts val="0"/>
              </a:spcAft>
              <a:buNone/>
            </a:pPr>
            <a:r>
              <a:rPr lang="en" sz="1100"/>
              <a:t>				</a:t>
            </a:r>
            <a:endParaRPr sz="1100"/>
          </a:p>
          <a:p>
            <a:pPr marL="0" lvl="0" indent="0" algn="l" rtl="0">
              <a:spcBef>
                <a:spcPts val="0"/>
              </a:spcBef>
              <a:spcAft>
                <a:spcPts val="0"/>
              </a:spcAft>
              <a:buNone/>
            </a:pPr>
            <a:r>
              <a:rPr lang="en" sz="1100" b="1"/>
              <a:t>			</a:t>
            </a:r>
            <a:endParaRPr sz="1100" b="1"/>
          </a:p>
          <a:p>
            <a:pPr marL="0" lvl="0" indent="0" algn="l" rtl="0">
              <a:spcBef>
                <a:spcPts val="0"/>
              </a:spcBef>
              <a:spcAft>
                <a:spcPts val="0"/>
              </a:spcAft>
              <a:buNone/>
            </a:pPr>
            <a:r>
              <a:rPr lang="en" sz="1100" b="1"/>
              <a:t>		</a:t>
            </a:r>
            <a:endParaRPr sz="11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p:nvPr/>
        </p:nvSpPr>
        <p:spPr>
          <a:xfrm>
            <a:off x="0" y="0"/>
            <a:ext cx="8995800" cy="615600"/>
          </a:xfrm>
          <a:prstGeom prst="rect">
            <a:avLst/>
          </a:prstGeom>
          <a:noFill/>
          <a:ln>
            <a:noFill/>
          </a:ln>
        </p:spPr>
        <p:txBody>
          <a:bodyPr spcFirstLastPara="1" wrap="square" lIns="91425" tIns="91425" rIns="91425" bIns="91425" anchor="t" anchorCtr="0">
            <a:spAutoFit/>
          </a:bodyPr>
          <a:lstStyle/>
          <a:p>
            <a:pPr algn="ctr"/>
            <a:r>
              <a:rPr lang="en" sz="2800" u="sng" dirty="0">
                <a:solidFill>
                  <a:schemeClr val="dk1"/>
                </a:solidFill>
                <a:latin typeface="Roboto"/>
                <a:ea typeface="Roboto"/>
                <a:cs typeface="Roboto"/>
                <a:sym typeface="Roboto"/>
              </a:rPr>
              <a:t>The Gamma-Gompertz Distribution  :-</a:t>
            </a:r>
            <a:endParaRPr sz="2800" u="sng" dirty="0">
              <a:solidFill>
                <a:schemeClr val="dk1"/>
              </a:solidFill>
              <a:latin typeface="Roboto"/>
              <a:ea typeface="Roboto"/>
              <a:cs typeface="Roboto"/>
              <a:sym typeface="Roboto"/>
            </a:endParaRPr>
          </a:p>
        </p:txBody>
      </p:sp>
      <p:sp>
        <p:nvSpPr>
          <p:cNvPr id="118" name="Google Shape;118;p21"/>
          <p:cNvSpPr txBox="1"/>
          <p:nvPr/>
        </p:nvSpPr>
        <p:spPr>
          <a:xfrm>
            <a:off x="-845000" y="745775"/>
            <a:ext cx="9049500" cy="3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50">
              <a:solidFill>
                <a:schemeClr val="dk1"/>
              </a:solidFill>
            </a:endParaRPr>
          </a:p>
        </p:txBody>
      </p:sp>
      <p:sp>
        <p:nvSpPr>
          <p:cNvPr id="119" name="Google Shape;119;p21"/>
          <p:cNvSpPr txBox="1"/>
          <p:nvPr/>
        </p:nvSpPr>
        <p:spPr>
          <a:xfrm>
            <a:off x="335825" y="3493000"/>
            <a:ext cx="6497700" cy="400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solidFill>
                <a:schemeClr val="dk1"/>
              </a:solidFill>
              <a:latin typeface="Roboto"/>
              <a:ea typeface="Roboto"/>
              <a:cs typeface="Roboto"/>
              <a:sym typeface="Roboto"/>
            </a:endParaRPr>
          </a:p>
        </p:txBody>
      </p:sp>
      <p:sp>
        <p:nvSpPr>
          <p:cNvPr id="120" name="Google Shape;120;p21"/>
          <p:cNvSpPr txBox="1"/>
          <p:nvPr/>
        </p:nvSpPr>
        <p:spPr>
          <a:xfrm>
            <a:off x="150450" y="789850"/>
            <a:ext cx="8995800" cy="3736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chemeClr val="dk1"/>
                </a:solidFill>
              </a:rPr>
              <a:t> </a:t>
            </a:r>
            <a:r>
              <a:rPr lang="en" sz="1200" b="1">
                <a:solidFill>
                  <a:schemeClr val="dk1"/>
                </a:solidFill>
              </a:rPr>
              <a:t> </a:t>
            </a:r>
            <a:endParaRPr sz="1300">
              <a:solidFill>
                <a:schemeClr val="dk1"/>
              </a:solidFill>
            </a:endParaRPr>
          </a:p>
          <a:p>
            <a:pPr marL="0" lvl="0" indent="0" algn="l" rtl="0">
              <a:lnSpc>
                <a:spcPct val="115000"/>
              </a:lnSpc>
              <a:spcBef>
                <a:spcPts val="0"/>
              </a:spcBef>
              <a:spcAft>
                <a:spcPts val="0"/>
              </a:spcAft>
              <a:buNone/>
            </a:pPr>
            <a:r>
              <a:rPr lang="en" sz="1100"/>
              <a:t>				</a:t>
            </a:r>
            <a:endParaRPr sz="1100"/>
          </a:p>
          <a:p>
            <a:pPr marL="0" lvl="0" indent="0" algn="l" rtl="0">
              <a:lnSpc>
                <a:spcPct val="115000"/>
              </a:lnSpc>
              <a:spcBef>
                <a:spcPts val="0"/>
              </a:spcBef>
              <a:spcAft>
                <a:spcPts val="0"/>
              </a:spcAft>
              <a:buNone/>
            </a:pPr>
            <a:r>
              <a:rPr lang="en" sz="1100"/>
              <a:t>			</a:t>
            </a:r>
            <a:endParaRPr sz="1100"/>
          </a:p>
          <a:p>
            <a:pPr marL="0" lvl="0" indent="0" algn="l" rtl="0">
              <a:lnSpc>
                <a:spcPct val="115000"/>
              </a:lnSpc>
              <a:spcBef>
                <a:spcPts val="0"/>
              </a:spcBef>
              <a:spcAft>
                <a:spcPts val="0"/>
              </a:spcAft>
              <a:buNone/>
            </a:pPr>
            <a:r>
              <a:rPr lang="en" sz="1100"/>
              <a:t>		</a:t>
            </a:r>
            <a:endParaRPr sz="1100"/>
          </a:p>
          <a:p>
            <a:pPr marL="0" lvl="0" indent="0" algn="l" rtl="0">
              <a:lnSpc>
                <a:spcPct val="115000"/>
              </a:lnSpc>
              <a:spcBef>
                <a:spcPts val="0"/>
              </a:spcBef>
              <a:spcAft>
                <a:spcPts val="0"/>
              </a:spcAft>
              <a:buNone/>
            </a:pPr>
            <a:r>
              <a:rPr lang="en" sz="1100"/>
              <a:t>		</a:t>
            </a:r>
            <a:endParaRPr sz="1100"/>
          </a:p>
          <a:p>
            <a:pPr marL="0" lvl="0" indent="0" algn="l" rtl="0">
              <a:spcBef>
                <a:spcPts val="0"/>
              </a:spcBef>
              <a:spcAft>
                <a:spcPts val="0"/>
              </a:spcAft>
              <a:buNone/>
            </a:pPr>
            <a:r>
              <a:rPr lang="en" sz="1100"/>
              <a:t>		</a:t>
            </a:r>
            <a:endParaRPr sz="1100"/>
          </a:p>
          <a:p>
            <a:pPr marL="0" lvl="0" indent="0" algn="l" rtl="0">
              <a:spcBef>
                <a:spcPts val="0"/>
              </a:spcBef>
              <a:spcAft>
                <a:spcPts val="0"/>
              </a:spcAft>
              <a:buNone/>
            </a:pPr>
            <a:endParaRPr sz="1450">
              <a:solidFill>
                <a:schemeClr val="dk1"/>
              </a:solidFill>
            </a:endParaRPr>
          </a:p>
          <a:p>
            <a:pPr marL="0" lvl="0" indent="0" algn="l" rtl="0">
              <a:lnSpc>
                <a:spcPct val="115000"/>
              </a:lnSpc>
              <a:spcBef>
                <a:spcPts val="0"/>
              </a:spcBef>
              <a:spcAft>
                <a:spcPts val="0"/>
              </a:spcAft>
              <a:buNone/>
            </a:pPr>
            <a:r>
              <a:rPr lang="en" sz="1450">
                <a:solidFill>
                  <a:schemeClr val="dk1"/>
                </a:solidFill>
              </a:rPr>
              <a:t>				</a:t>
            </a:r>
            <a:endParaRPr sz="1450">
              <a:solidFill>
                <a:schemeClr val="dk1"/>
              </a:solidFill>
            </a:endParaRPr>
          </a:p>
          <a:p>
            <a:pPr marL="0" lvl="0" indent="0" algn="l" rtl="0">
              <a:spcBef>
                <a:spcPts val="0"/>
              </a:spcBef>
              <a:spcAft>
                <a:spcPts val="0"/>
              </a:spcAft>
              <a:buNone/>
            </a:pPr>
            <a:r>
              <a:rPr lang="en" sz="1100"/>
              <a:t>			</a:t>
            </a:r>
            <a:endParaRPr sz="1100"/>
          </a:p>
          <a:p>
            <a:pPr marL="0" lvl="0" indent="0" algn="l" rtl="0">
              <a:spcBef>
                <a:spcPts val="0"/>
              </a:spcBef>
              <a:spcAft>
                <a:spcPts val="0"/>
              </a:spcAft>
              <a:buNone/>
            </a:pPr>
            <a:r>
              <a:rPr lang="en" sz="1100"/>
              <a:t>			</a:t>
            </a:r>
            <a:endParaRPr sz="1100"/>
          </a:p>
          <a:p>
            <a:pPr marL="0" lvl="0" indent="0" algn="l" rtl="0">
              <a:spcBef>
                <a:spcPts val="0"/>
              </a:spcBef>
              <a:spcAft>
                <a:spcPts val="0"/>
              </a:spcAft>
              <a:buNone/>
            </a:pPr>
            <a:r>
              <a:rPr lang="en" sz="1100"/>
              <a:t>				</a:t>
            </a:r>
            <a:endParaRPr sz="1100"/>
          </a:p>
          <a:p>
            <a:pPr marL="0" lvl="0" indent="0" algn="l" rtl="0">
              <a:spcBef>
                <a:spcPts val="0"/>
              </a:spcBef>
              <a:spcAft>
                <a:spcPts val="0"/>
              </a:spcAft>
              <a:buNone/>
            </a:pPr>
            <a:r>
              <a:rPr lang="en" sz="1100"/>
              <a:t>					</a:t>
            </a:r>
            <a:endParaRPr sz="1100"/>
          </a:p>
          <a:p>
            <a:pPr marL="0" lvl="0" indent="0" algn="l" rtl="0">
              <a:lnSpc>
                <a:spcPct val="115000"/>
              </a:lnSpc>
              <a:spcBef>
                <a:spcPts val="1200"/>
              </a:spcBef>
              <a:spcAft>
                <a:spcPts val="0"/>
              </a:spcAft>
              <a:buNone/>
            </a:pPr>
            <a:endParaRPr sz="1000"/>
          </a:p>
          <a:p>
            <a:pPr marL="0" lvl="0" indent="0" algn="l" rtl="0">
              <a:lnSpc>
                <a:spcPct val="115000"/>
              </a:lnSpc>
              <a:spcBef>
                <a:spcPts val="1200"/>
              </a:spcBef>
              <a:spcAft>
                <a:spcPts val="0"/>
              </a:spcAft>
              <a:buNone/>
            </a:pPr>
            <a:r>
              <a:rPr lang="en" sz="1100"/>
              <a:t>				</a:t>
            </a:r>
            <a:endParaRPr sz="1100"/>
          </a:p>
          <a:p>
            <a:pPr marL="0" lvl="0" indent="0" algn="l" rtl="0">
              <a:spcBef>
                <a:spcPts val="0"/>
              </a:spcBef>
              <a:spcAft>
                <a:spcPts val="0"/>
              </a:spcAft>
              <a:buNone/>
            </a:pPr>
            <a:r>
              <a:rPr lang="en" sz="1100"/>
              <a:t>			</a:t>
            </a:r>
            <a:endParaRPr sz="1100"/>
          </a:p>
          <a:p>
            <a:pPr marL="0" lvl="0" indent="0" algn="l" rtl="0">
              <a:spcBef>
                <a:spcPts val="0"/>
              </a:spcBef>
              <a:spcAft>
                <a:spcPts val="0"/>
              </a:spcAft>
              <a:buNone/>
            </a:pPr>
            <a:r>
              <a:rPr lang="en" sz="1100"/>
              <a:t>		</a:t>
            </a:r>
            <a:endParaRPr sz="1100"/>
          </a:p>
          <a:p>
            <a:pPr marL="0" lvl="0" indent="0" algn="l" rtl="0">
              <a:spcBef>
                <a:spcPts val="0"/>
              </a:spcBef>
              <a:spcAft>
                <a:spcPts val="0"/>
              </a:spcAft>
              <a:buNone/>
            </a:pPr>
            <a:endParaRPr b="1">
              <a:solidFill>
                <a:schemeClr val="dk1"/>
              </a:solidFill>
            </a:endParaRPr>
          </a:p>
        </p:txBody>
      </p:sp>
      <p:pic>
        <p:nvPicPr>
          <p:cNvPr id="121" name="Google Shape;121;p21"/>
          <p:cNvPicPr preferRelativeResize="0"/>
          <p:nvPr/>
        </p:nvPicPr>
        <p:blipFill rotWithShape="1">
          <a:blip r:embed="rId3">
            <a:alphaModFix/>
          </a:blip>
          <a:srcRect l="4468" t="814" r="1445" b="112"/>
          <a:stretch/>
        </p:blipFill>
        <p:spPr>
          <a:xfrm>
            <a:off x="1153770" y="512816"/>
            <a:ext cx="7184028" cy="4085210"/>
          </a:xfrm>
          <a:prstGeom prst="rect">
            <a:avLst/>
          </a:prstGeom>
          <a:noFill/>
          <a:ln>
            <a:noFill/>
          </a:ln>
        </p:spPr>
      </p:pic>
      <p:sp>
        <p:nvSpPr>
          <p:cNvPr id="122" name="Google Shape;122;p21"/>
          <p:cNvSpPr txBox="1"/>
          <p:nvPr/>
        </p:nvSpPr>
        <p:spPr>
          <a:xfrm>
            <a:off x="812850" y="4596000"/>
            <a:ext cx="7518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dk1"/>
                </a:solidFill>
                <a:latin typeface="Roboto"/>
                <a:ea typeface="Roboto"/>
                <a:cs typeface="Roboto"/>
                <a:sym typeface="Roboto"/>
              </a:rPr>
              <a:t>CDF of Gamma-Gompertz Distribution for different values of parameters</a:t>
            </a:r>
            <a:endParaRPr dirty="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20</Slides>
  <Notes>12</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Marina</vt:lpstr>
      <vt:lpstr>Estimation of parameters of Kumaraswamy Exponential Distribution and Gamma-Gompertz Distribution</vt:lpstr>
      <vt:lpstr>Content</vt:lpstr>
      <vt:lpstr>What is Reliability Theory </vt:lpstr>
      <vt:lpstr>Competing Risk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Estimation of parameters of Kumaraswamy Exponential Distribution and Gamma-Gompertz Distribution</dc:title>
  <cp:revision>920</cp:revision>
  <dcterms:modified xsi:type="dcterms:W3CDTF">2023-05-03T05:59:52Z</dcterms:modified>
</cp:coreProperties>
</file>