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elvetica World Bold" charset="1" panose="020B0800040000020004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Medium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33443" y="3836002"/>
            <a:ext cx="6245511" cy="771704"/>
            <a:chOff x="0" y="0"/>
            <a:chExt cx="1992012" cy="246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92012" cy="246136"/>
            </a:xfrm>
            <a:custGeom>
              <a:avLst/>
              <a:gdLst/>
              <a:ahLst/>
              <a:cxnLst/>
              <a:rect r="r" b="b" t="t" l="l"/>
              <a:pathLst>
                <a:path h="246136" w="1992012">
                  <a:moveTo>
                    <a:pt x="63219" y="0"/>
                  </a:moveTo>
                  <a:lnTo>
                    <a:pt x="1928792" y="0"/>
                  </a:lnTo>
                  <a:cubicBezTo>
                    <a:pt x="1945559" y="0"/>
                    <a:pt x="1961639" y="6661"/>
                    <a:pt x="1973495" y="18517"/>
                  </a:cubicBezTo>
                  <a:cubicBezTo>
                    <a:pt x="1985351" y="30373"/>
                    <a:pt x="1992012" y="46453"/>
                    <a:pt x="1992012" y="63219"/>
                  </a:cubicBezTo>
                  <a:lnTo>
                    <a:pt x="1992012" y="182916"/>
                  </a:lnTo>
                  <a:cubicBezTo>
                    <a:pt x="1992012" y="199683"/>
                    <a:pt x="1985351" y="215763"/>
                    <a:pt x="1973495" y="227619"/>
                  </a:cubicBezTo>
                  <a:cubicBezTo>
                    <a:pt x="1961639" y="239475"/>
                    <a:pt x="1945559" y="246136"/>
                    <a:pt x="1928792" y="246136"/>
                  </a:cubicBezTo>
                  <a:lnTo>
                    <a:pt x="63219" y="246136"/>
                  </a:lnTo>
                  <a:cubicBezTo>
                    <a:pt x="28304" y="246136"/>
                    <a:pt x="0" y="217831"/>
                    <a:pt x="0" y="182916"/>
                  </a:cubicBezTo>
                  <a:lnTo>
                    <a:pt x="0" y="63219"/>
                  </a:lnTo>
                  <a:cubicBezTo>
                    <a:pt x="0" y="46453"/>
                    <a:pt x="6661" y="30373"/>
                    <a:pt x="18517" y="18517"/>
                  </a:cubicBezTo>
                  <a:cubicBezTo>
                    <a:pt x="30373" y="6661"/>
                    <a:pt x="46453" y="0"/>
                    <a:pt x="632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92012" cy="29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712329" y="1891306"/>
            <a:ext cx="3252194" cy="3252194"/>
          </a:xfrm>
          <a:custGeom>
            <a:avLst/>
            <a:gdLst/>
            <a:ahLst/>
            <a:cxnLst/>
            <a:rect r="r" b="b" t="t" l="l"/>
            <a:pathLst>
              <a:path h="3252194" w="3252194">
                <a:moveTo>
                  <a:pt x="0" y="0"/>
                </a:moveTo>
                <a:lnTo>
                  <a:pt x="3252194" y="0"/>
                </a:lnTo>
                <a:lnTo>
                  <a:pt x="3252194" y="3252194"/>
                </a:lnTo>
                <a:lnTo>
                  <a:pt x="0" y="3252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37343" y="5223475"/>
            <a:ext cx="9635546" cy="246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48"/>
              </a:lnSpc>
            </a:pPr>
            <a:r>
              <a:rPr lang="en-US" sz="10598" spc="-370">
                <a:solidFill>
                  <a:srgbClr val="DAFFFB"/>
                </a:solidFill>
                <a:latin typeface="Helvetica World Bold"/>
              </a:rPr>
              <a:t>For Customer Support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8176" y="8568021"/>
            <a:ext cx="6155471" cy="46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9"/>
              </a:lnSpc>
            </a:pPr>
            <a:r>
              <a:rPr lang="en-US" sz="2771">
                <a:solidFill>
                  <a:srgbClr val="FFFFFF"/>
                </a:solidFill>
                <a:latin typeface="Canva Sans"/>
              </a:rPr>
              <a:t>Presented by </a:t>
            </a:r>
            <a:r>
              <a:rPr lang="en-US" sz="2771">
                <a:solidFill>
                  <a:srgbClr val="FFFFFF"/>
                </a:solidFill>
                <a:latin typeface="Canva Sans Bold"/>
              </a:rPr>
              <a:t>Shreyansh Swaroop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9986" y="3899362"/>
            <a:ext cx="5554250" cy="57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7"/>
              </a:lnSpc>
            </a:pPr>
            <a:r>
              <a:rPr lang="en-US" sz="3390">
                <a:solidFill>
                  <a:srgbClr val="FFFFFF"/>
                </a:solidFill>
                <a:latin typeface="Canva Sans"/>
              </a:rPr>
              <a:t>Chatbot Development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299903" y="851141"/>
            <a:ext cx="5464491" cy="11325370"/>
          </a:xfrm>
          <a:custGeom>
            <a:avLst/>
            <a:gdLst/>
            <a:ahLst/>
            <a:cxnLst/>
            <a:rect r="r" b="b" t="t" l="l"/>
            <a:pathLst>
              <a:path h="11325370" w="5464491">
                <a:moveTo>
                  <a:pt x="0" y="0"/>
                </a:moveTo>
                <a:lnTo>
                  <a:pt x="5464491" y="0"/>
                </a:lnTo>
                <a:lnTo>
                  <a:pt x="5464491" y="11325370"/>
                </a:lnTo>
                <a:lnTo>
                  <a:pt x="0" y="113253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36509" y="562980"/>
            <a:ext cx="10557657" cy="82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7"/>
              </a:lnSpc>
            </a:pPr>
            <a:r>
              <a:rPr lang="en-US" sz="5812" spc="-203">
                <a:solidFill>
                  <a:srgbClr val="DAFFFB"/>
                </a:solidFill>
                <a:latin typeface="Helvetica World Bold"/>
              </a:rPr>
              <a:t>What do you mean by chatbot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25548"/>
            <a:ext cx="11373275" cy="364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4"/>
              </a:lnSpc>
            </a:pPr>
            <a:r>
              <a:rPr lang="en-US" sz="3452">
                <a:solidFill>
                  <a:srgbClr val="FFFFFF"/>
                </a:solidFill>
                <a:latin typeface="Canva Sans"/>
              </a:rPr>
              <a:t>A chatbot is a software application designed to simulate human conversation. It can interact with users via text, voice, or even through a visual interface. Chatbots are commonly used in various online services to provide customer support, answer questions, facilitate transactions, and more.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31020" y="420105"/>
            <a:ext cx="1628280" cy="1628280"/>
          </a:xfrm>
          <a:custGeom>
            <a:avLst/>
            <a:gdLst/>
            <a:ahLst/>
            <a:cxnLst/>
            <a:rect r="r" b="b" t="t" l="l"/>
            <a:pathLst>
              <a:path h="1628280" w="1628280">
                <a:moveTo>
                  <a:pt x="0" y="0"/>
                </a:moveTo>
                <a:lnTo>
                  <a:pt x="1628280" y="0"/>
                </a:lnTo>
                <a:lnTo>
                  <a:pt x="1628280" y="1628280"/>
                </a:lnTo>
                <a:lnTo>
                  <a:pt x="0" y="162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3085469" y="4279644"/>
            <a:ext cx="5389390" cy="6582461"/>
          </a:xfrm>
          <a:custGeom>
            <a:avLst/>
            <a:gdLst/>
            <a:ahLst/>
            <a:cxnLst/>
            <a:rect r="r" b="b" t="t" l="l"/>
            <a:pathLst>
              <a:path h="6582461" w="5389390">
                <a:moveTo>
                  <a:pt x="5389389" y="0"/>
                </a:moveTo>
                <a:lnTo>
                  <a:pt x="0" y="0"/>
                </a:lnTo>
                <a:lnTo>
                  <a:pt x="0" y="6582461"/>
                </a:lnTo>
                <a:lnTo>
                  <a:pt x="5389389" y="6582461"/>
                </a:lnTo>
                <a:lnTo>
                  <a:pt x="5389389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54876" y="161925"/>
            <a:ext cx="10168832" cy="96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5"/>
              </a:lnSpc>
            </a:pPr>
            <a:r>
              <a:rPr lang="en-US" sz="6755" spc="-236">
                <a:solidFill>
                  <a:srgbClr val="DAFFFB"/>
                </a:solidFill>
                <a:latin typeface="Helvetica World Bold"/>
              </a:rPr>
              <a:t>Key Features: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5214" y="1997168"/>
            <a:ext cx="13566320" cy="6565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Natural Language Understanding: Implement natural language processing (NLP)</a:t>
            </a:r>
            <a:r>
              <a:rPr lang="en-US" sz="2509">
                <a:solidFill>
                  <a:srgbClr val="FFFFFF"/>
                </a:solidFill>
                <a:latin typeface="Canva Sans"/>
              </a:rPr>
              <a:t>techniques to understand user queries and intents accurately.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Dialog Management: Design dialog flows to handle conversations between the user and the chatbot, ensuring smooth interactions and context retention. Knowledge Base Integration: Integrate a knowledge base or database containing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Multichannel Support: Enable the chatbot to communicate with users across multiple channels such as website chat, messaging apps (e.g., Facebook Messenger, Slack), and email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Error Handling: Handle errors gracefully and provide helpful suggestions or alternative solutions when the chatbot cannot understand or address a user query..\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Analytics and Reporting: Incorporate analytics to track user interactions, analyze trends, and generate reports to improve the chatbot's performance over time.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Integration with Customer Support Systems: Integrate the chatbot with existing customer support systems (e.g., ticketing systems, CRM platforms) to escalate issues and capture user feedback seamlessly.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810721" y="-1214968"/>
            <a:ext cx="4897157" cy="7295579"/>
          </a:xfrm>
          <a:custGeom>
            <a:avLst/>
            <a:gdLst/>
            <a:ahLst/>
            <a:cxnLst/>
            <a:rect r="r" b="b" t="t" l="l"/>
            <a:pathLst>
              <a:path h="7295579" w="4897157">
                <a:moveTo>
                  <a:pt x="0" y="0"/>
                </a:moveTo>
                <a:lnTo>
                  <a:pt x="4897158" y="0"/>
                </a:lnTo>
                <a:lnTo>
                  <a:pt x="4897158" y="7295579"/>
                </a:lnTo>
                <a:lnTo>
                  <a:pt x="0" y="7295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54876" y="142875"/>
            <a:ext cx="8789124" cy="139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1"/>
              </a:lnSpc>
            </a:pPr>
            <a:r>
              <a:rPr lang="en-US" sz="5839" spc="-204">
                <a:solidFill>
                  <a:srgbClr val="DAFFFB"/>
                </a:solidFill>
                <a:latin typeface="Helvetica World Bold"/>
              </a:rPr>
              <a:t>Technology Stack:</a:t>
            </a:r>
          </a:p>
          <a:p>
            <a:pPr algn="l">
              <a:lnSpc>
                <a:spcPts val="465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20194" y="1740859"/>
            <a:ext cx="13566320" cy="788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Dialogflow(NLP training and Webhook):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Dialogflow which is powered by Google was used to create intents and entities with respect to the domain that was selected i.e. Mutual Funds.</a:t>
            </a:r>
          </a:p>
          <a:p>
            <a:pPr algn="l">
              <a:lnSpc>
                <a:spcPts val="3513"/>
              </a:lnSpc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Based on the intents the Chatbot was trained, Small Talk is a feature offered by Dialogflow was also incorporated into the Chatbot.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Python ( Sentimental Analysis and Sentence similarity )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To work on the default fallback intent we used python modules such as vaderSentiment to do Sentimental analysis so as to verify whether the query is a Feedback or a Complaint. Part of speech tagging was also done using NLTK.corpus module.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Flask(API and REST API)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Representational State transfer (REST) API was used as a web API and was implemented using flask microframework.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SQLAlchemy(Data Base)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The identified query which is fallback content is updated in the database to provide its solution when asked the next time</a:t>
            </a:r>
          </a:p>
          <a:p>
            <a:pPr algn="l" marL="541908" indent="-270954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FFFFFF"/>
                </a:solidFill>
                <a:latin typeface="Canva Sans"/>
              </a:rPr>
              <a:t>Ngrok(local web server)</a:t>
            </a:r>
          </a:p>
          <a:p>
            <a:pPr algn="l">
              <a:lnSpc>
                <a:spcPts val="3513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810721" y="-1214968"/>
            <a:ext cx="4897157" cy="7295579"/>
          </a:xfrm>
          <a:custGeom>
            <a:avLst/>
            <a:gdLst/>
            <a:ahLst/>
            <a:cxnLst/>
            <a:rect r="r" b="b" t="t" l="l"/>
            <a:pathLst>
              <a:path h="7295579" w="4897157">
                <a:moveTo>
                  <a:pt x="0" y="0"/>
                </a:moveTo>
                <a:lnTo>
                  <a:pt x="4897158" y="0"/>
                </a:lnTo>
                <a:lnTo>
                  <a:pt x="4897158" y="7295579"/>
                </a:lnTo>
                <a:lnTo>
                  <a:pt x="0" y="7295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009027" y="-524738"/>
            <a:ext cx="1821482" cy="1821482"/>
          </a:xfrm>
          <a:custGeom>
            <a:avLst/>
            <a:gdLst/>
            <a:ahLst/>
            <a:cxnLst/>
            <a:rect r="r" b="b" t="t" l="l"/>
            <a:pathLst>
              <a:path h="1821482" w="1821482">
                <a:moveTo>
                  <a:pt x="0" y="0"/>
                </a:moveTo>
                <a:lnTo>
                  <a:pt x="1821482" y="0"/>
                </a:lnTo>
                <a:lnTo>
                  <a:pt x="1821482" y="1821482"/>
                </a:lnTo>
                <a:lnTo>
                  <a:pt x="0" y="1821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146541" y="5768081"/>
            <a:ext cx="8518559" cy="11817654"/>
          </a:xfrm>
          <a:custGeom>
            <a:avLst/>
            <a:gdLst/>
            <a:ahLst/>
            <a:cxnLst/>
            <a:rect r="r" b="b" t="t" l="l"/>
            <a:pathLst>
              <a:path h="11817654" w="8518559">
                <a:moveTo>
                  <a:pt x="0" y="0"/>
                </a:moveTo>
                <a:lnTo>
                  <a:pt x="8518559" y="0"/>
                </a:lnTo>
                <a:lnTo>
                  <a:pt x="8518559" y="11817654"/>
                </a:lnTo>
                <a:lnTo>
                  <a:pt x="0" y="1181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5631526"/>
            <a:ext cx="12895566" cy="3821555"/>
          </a:xfrm>
          <a:custGeom>
            <a:avLst/>
            <a:gdLst/>
            <a:ahLst/>
            <a:cxnLst/>
            <a:rect r="r" b="b" t="t" l="l"/>
            <a:pathLst>
              <a:path h="3821555" w="12895566">
                <a:moveTo>
                  <a:pt x="0" y="0"/>
                </a:moveTo>
                <a:lnTo>
                  <a:pt x="12895566" y="0"/>
                </a:lnTo>
                <a:lnTo>
                  <a:pt x="12895566" y="3821555"/>
                </a:lnTo>
                <a:lnTo>
                  <a:pt x="0" y="3821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65674" y="519353"/>
            <a:ext cx="8856073" cy="77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9"/>
              </a:lnSpc>
            </a:pPr>
            <a:r>
              <a:rPr lang="en-US" sz="5499" spc="-192">
                <a:solidFill>
                  <a:srgbClr val="DAFFFB"/>
                </a:solidFill>
                <a:latin typeface="Helvetica World Bold"/>
              </a:rPr>
              <a:t>Development of the chatbot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7363" y="1719872"/>
            <a:ext cx="8576637" cy="331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</a:pPr>
            <a:r>
              <a:rPr lang="en-US" sz="2095">
                <a:solidFill>
                  <a:srgbClr val="FFFFFF"/>
                </a:solidFill>
                <a:latin typeface="Canva Sans Bold"/>
              </a:rPr>
              <a:t>To develop a chatbot for customer support using Python, we'll break the project into several stages:</a:t>
            </a:r>
          </a:p>
          <a:p>
            <a:pPr algn="l" marL="452494" indent="-226247" lvl="1">
              <a:lnSpc>
                <a:spcPts val="2934"/>
              </a:lnSpc>
              <a:buAutoNum type="arabicPeriod" startAt="1"/>
            </a:pPr>
            <a:r>
              <a:rPr lang="en-US" sz="2095">
                <a:solidFill>
                  <a:srgbClr val="FFFFFF"/>
                </a:solidFill>
                <a:latin typeface="Canva Sans Bold"/>
              </a:rPr>
              <a:t>Project Setup and Environment Preparation</a:t>
            </a:r>
          </a:p>
          <a:p>
            <a:pPr algn="l" marL="452494" indent="-226247" lvl="1">
              <a:lnSpc>
                <a:spcPts val="2934"/>
              </a:lnSpc>
              <a:buAutoNum type="arabicPeriod" startAt="1"/>
            </a:pPr>
            <a:r>
              <a:rPr lang="en-US" sz="2095">
                <a:solidFill>
                  <a:srgbClr val="FFFFFF"/>
                </a:solidFill>
                <a:latin typeface="Canva Sans Bold"/>
              </a:rPr>
              <a:t>Building the Chatbot Core</a:t>
            </a:r>
          </a:p>
          <a:p>
            <a:pPr algn="l" marL="452494" indent="-226247" lvl="1">
              <a:lnSpc>
                <a:spcPts val="2934"/>
              </a:lnSpc>
              <a:buAutoNum type="arabicPeriod" startAt="1"/>
            </a:pPr>
            <a:r>
              <a:rPr lang="en-US" sz="2095">
                <a:solidFill>
                  <a:srgbClr val="FFFFFF"/>
                </a:solidFill>
                <a:latin typeface="Canva Sans Bold"/>
              </a:rPr>
              <a:t>Training the Chatbot with Domain-Specific Data</a:t>
            </a:r>
          </a:p>
          <a:p>
            <a:pPr algn="l" marL="452494" indent="-226247" lvl="1">
              <a:lnSpc>
                <a:spcPts val="2934"/>
              </a:lnSpc>
              <a:buAutoNum type="arabicPeriod" startAt="1"/>
            </a:pPr>
            <a:r>
              <a:rPr lang="en-US" sz="2095">
                <a:solidFill>
                  <a:srgbClr val="FFFFFF"/>
                </a:solidFill>
                <a:latin typeface="Canva Sans Bold"/>
              </a:rPr>
              <a:t>Creating a Web Interface with Flask</a:t>
            </a:r>
          </a:p>
          <a:p>
            <a:pPr algn="l" marL="452494" indent="-226247" lvl="1">
              <a:lnSpc>
                <a:spcPts val="2934"/>
              </a:lnSpc>
              <a:buAutoNum type="arabicPeriod" startAt="1"/>
            </a:pPr>
            <a:r>
              <a:rPr lang="en-US" sz="2095">
                <a:solidFill>
                  <a:srgbClr val="FFFFFF"/>
                </a:solidFill>
                <a:latin typeface="Canva Sans Bold"/>
              </a:rPr>
              <a:t>Deploying the Chatbot</a:t>
            </a:r>
          </a:p>
          <a:p>
            <a:pPr algn="l" marL="452494" indent="-226247" lvl="1">
              <a:lnSpc>
                <a:spcPts val="2934"/>
              </a:lnSpc>
              <a:buAutoNum type="arabicPeriod" startAt="1"/>
            </a:pPr>
            <a:r>
              <a:rPr lang="en-US" sz="2095">
                <a:solidFill>
                  <a:srgbClr val="FFFFFF"/>
                </a:solidFill>
                <a:latin typeface="Canva Sans Bold"/>
              </a:rPr>
              <a:t>Continuous Improvement and Monitoring</a:t>
            </a:r>
          </a:p>
          <a:p>
            <a:pPr algn="l">
              <a:lnSpc>
                <a:spcPts val="293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26774" y="4922174"/>
            <a:ext cx="4782226" cy="40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6"/>
              </a:lnSpc>
            </a:pPr>
            <a:r>
              <a:rPr lang="en-US" sz="2447">
                <a:solidFill>
                  <a:srgbClr val="FFFFFF"/>
                </a:solidFill>
                <a:latin typeface="Canva Sans Semi-Bold"/>
              </a:rPr>
              <a:t>Install required libraries: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72169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36760" y="209538"/>
            <a:ext cx="10613714" cy="2088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4"/>
              </a:lnSpc>
            </a:pPr>
            <a:r>
              <a:rPr lang="en-US" sz="4885" spc="-170">
                <a:solidFill>
                  <a:srgbClr val="DAFFFB"/>
                </a:solidFill>
                <a:latin typeface="Helvetica World Bold"/>
              </a:rPr>
              <a:t>Training the Chatbot with Domain-Specific Data</a:t>
            </a:r>
          </a:p>
          <a:p>
            <a:pPr algn="l">
              <a:lnSpc>
                <a:spcPts val="596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795174" y="-777641"/>
            <a:ext cx="1969321" cy="1969321"/>
          </a:xfrm>
          <a:custGeom>
            <a:avLst/>
            <a:gdLst/>
            <a:ahLst/>
            <a:cxnLst/>
            <a:rect r="r" b="b" t="t" l="l"/>
            <a:pathLst>
              <a:path h="1969321" w="1969321">
                <a:moveTo>
                  <a:pt x="0" y="0"/>
                </a:moveTo>
                <a:lnTo>
                  <a:pt x="1969321" y="0"/>
                </a:lnTo>
                <a:lnTo>
                  <a:pt x="1969321" y="1969321"/>
                </a:lnTo>
                <a:lnTo>
                  <a:pt x="0" y="196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010322" y="5971788"/>
            <a:ext cx="6497955" cy="8229600"/>
          </a:xfrm>
          <a:custGeom>
            <a:avLst/>
            <a:gdLst/>
            <a:ahLst/>
            <a:cxnLst/>
            <a:rect r="r" b="b" t="t" l="l"/>
            <a:pathLst>
              <a:path h="8229600" w="6497955">
                <a:moveTo>
                  <a:pt x="0" y="0"/>
                </a:moveTo>
                <a:lnTo>
                  <a:pt x="6497955" y="0"/>
                </a:lnTo>
                <a:lnTo>
                  <a:pt x="649795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953541"/>
            <a:ext cx="4489714" cy="70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"/>
              </a:rPr>
              <a:t>Enhance the chatbot with domain-specific conversations.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2917844"/>
            <a:ext cx="5715889" cy="2225656"/>
          </a:xfrm>
          <a:custGeom>
            <a:avLst/>
            <a:gdLst/>
            <a:ahLst/>
            <a:cxnLst/>
            <a:rect r="r" b="b" t="t" l="l"/>
            <a:pathLst>
              <a:path h="2225656" w="5715889">
                <a:moveTo>
                  <a:pt x="0" y="0"/>
                </a:moveTo>
                <a:lnTo>
                  <a:pt x="5715889" y="0"/>
                </a:lnTo>
                <a:lnTo>
                  <a:pt x="5715889" y="2225656"/>
                </a:lnTo>
                <a:lnTo>
                  <a:pt x="0" y="22256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5597193"/>
            <a:ext cx="4489714" cy="70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 Bold"/>
              </a:rPr>
              <a:t>Creating a Web Interface with Flask</a:t>
            </a:r>
          </a:p>
          <a:p>
            <a:pPr algn="l">
              <a:lnSpc>
                <a:spcPts val="2806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6149988"/>
            <a:ext cx="5740258" cy="3437077"/>
          </a:xfrm>
          <a:custGeom>
            <a:avLst/>
            <a:gdLst/>
            <a:ahLst/>
            <a:cxnLst/>
            <a:rect r="r" b="b" t="t" l="l"/>
            <a:pathLst>
              <a:path h="3437077" w="5740258">
                <a:moveTo>
                  <a:pt x="0" y="0"/>
                </a:moveTo>
                <a:lnTo>
                  <a:pt x="5740258" y="0"/>
                </a:lnTo>
                <a:lnTo>
                  <a:pt x="5740258" y="3437077"/>
                </a:lnTo>
                <a:lnTo>
                  <a:pt x="0" y="34370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69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984460" y="1953541"/>
            <a:ext cx="4489714" cy="175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 Bold"/>
              </a:rPr>
              <a:t>Deploying the Chatbot</a:t>
            </a:r>
          </a:p>
          <a:p>
            <a:pPr algn="l">
              <a:lnSpc>
                <a:spcPts val="2806"/>
              </a:lnSpc>
            </a:pPr>
          </a:p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 Bold"/>
              </a:rPr>
              <a:t>Here I have created the html web for deployment of the bot</a:t>
            </a:r>
          </a:p>
          <a:p>
            <a:pPr algn="l">
              <a:lnSpc>
                <a:spcPts val="2806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57915" y="4030672"/>
            <a:ext cx="7810715" cy="2373474"/>
          </a:xfrm>
          <a:custGeom>
            <a:avLst/>
            <a:gdLst/>
            <a:ahLst/>
            <a:cxnLst/>
            <a:rect r="r" b="b" t="t" l="l"/>
            <a:pathLst>
              <a:path h="2373474" w="7810715">
                <a:moveTo>
                  <a:pt x="0" y="0"/>
                </a:moveTo>
                <a:lnTo>
                  <a:pt x="7810715" y="0"/>
                </a:lnTo>
                <a:lnTo>
                  <a:pt x="7810715" y="2373474"/>
                </a:lnTo>
                <a:lnTo>
                  <a:pt x="0" y="23734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245406" y="1147466"/>
            <a:ext cx="1463667" cy="1463667"/>
          </a:xfrm>
          <a:custGeom>
            <a:avLst/>
            <a:gdLst/>
            <a:ahLst/>
            <a:cxnLst/>
            <a:rect r="r" b="b" t="t" l="l"/>
            <a:pathLst>
              <a:path h="1463667" w="1463667">
                <a:moveTo>
                  <a:pt x="0" y="0"/>
                </a:moveTo>
                <a:lnTo>
                  <a:pt x="1463667" y="0"/>
                </a:lnTo>
                <a:lnTo>
                  <a:pt x="1463667" y="1463667"/>
                </a:lnTo>
                <a:lnTo>
                  <a:pt x="0" y="146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78581"/>
            <a:ext cx="4096258" cy="1205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7"/>
              </a:lnSpc>
            </a:pPr>
            <a:r>
              <a:rPr lang="en-US" sz="4399" spc="-153">
                <a:solidFill>
                  <a:srgbClr val="DAFFFB"/>
                </a:solidFill>
                <a:latin typeface="Helvetica World Bold"/>
              </a:rPr>
              <a:t>Continuous Improvement: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3935" y="2102461"/>
            <a:ext cx="7409617" cy="247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2738" indent="-216369" lvl="1">
              <a:lnSpc>
                <a:spcPts val="2806"/>
              </a:lnSpc>
              <a:buFont typeface="Arial"/>
              <a:buChar char="•"/>
            </a:pPr>
            <a:r>
              <a:rPr lang="en-US" sz="2004">
                <a:solidFill>
                  <a:srgbClr val="FFFFFF"/>
                </a:solidFill>
                <a:latin typeface="Canva Sans"/>
              </a:rPr>
              <a:t>Feedback Loop: Implement a mechanism to capture user feedback and improve the chatbot’s responses.</a:t>
            </a:r>
          </a:p>
          <a:p>
            <a:pPr algn="l" marL="432738" indent="-216369" lvl="1">
              <a:lnSpc>
                <a:spcPts val="2806"/>
              </a:lnSpc>
              <a:buFont typeface="Arial"/>
              <a:buChar char="•"/>
            </a:pPr>
            <a:r>
              <a:rPr lang="en-US" sz="2004">
                <a:solidFill>
                  <a:srgbClr val="FFFFFF"/>
                </a:solidFill>
                <a:latin typeface="Canva Sans"/>
              </a:rPr>
              <a:t>Analytics: Integrate analytics to monitor chatbot performance and user interactions.</a:t>
            </a:r>
          </a:p>
          <a:p>
            <a:pPr algn="l" marL="432738" indent="-216369" lvl="1">
              <a:lnSpc>
                <a:spcPts val="2806"/>
              </a:lnSpc>
              <a:buFont typeface="Arial"/>
              <a:buChar char="•"/>
            </a:pPr>
            <a:r>
              <a:rPr lang="en-US" sz="2004">
                <a:solidFill>
                  <a:srgbClr val="FFFFFF"/>
                </a:solidFill>
                <a:latin typeface="Canva Sans"/>
              </a:rPr>
              <a:t>Scalability: Consider containerizing your application using Docker for easier scalability and deployment.</a:t>
            </a:r>
          </a:p>
          <a:p>
            <a:pPr algn="l">
              <a:lnSpc>
                <a:spcPts val="2806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27360" y="4679709"/>
            <a:ext cx="8264345" cy="2207415"/>
          </a:xfrm>
          <a:custGeom>
            <a:avLst/>
            <a:gdLst/>
            <a:ahLst/>
            <a:cxnLst/>
            <a:rect r="r" b="b" t="t" l="l"/>
            <a:pathLst>
              <a:path h="2207415" w="8264345">
                <a:moveTo>
                  <a:pt x="0" y="0"/>
                </a:moveTo>
                <a:lnTo>
                  <a:pt x="8264345" y="0"/>
                </a:lnTo>
                <a:lnTo>
                  <a:pt x="8264345" y="2207414"/>
                </a:lnTo>
                <a:lnTo>
                  <a:pt x="0" y="22074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32128" y="5783416"/>
            <a:ext cx="5727191" cy="2994811"/>
          </a:xfrm>
          <a:custGeom>
            <a:avLst/>
            <a:gdLst/>
            <a:ahLst/>
            <a:cxnLst/>
            <a:rect r="r" b="b" t="t" l="l"/>
            <a:pathLst>
              <a:path h="2994811" w="5727191">
                <a:moveTo>
                  <a:pt x="0" y="0"/>
                </a:moveTo>
                <a:lnTo>
                  <a:pt x="5727190" y="0"/>
                </a:lnTo>
                <a:lnTo>
                  <a:pt x="5727190" y="2994811"/>
                </a:lnTo>
                <a:lnTo>
                  <a:pt x="0" y="29948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414653" y="163730"/>
            <a:ext cx="2873347" cy="4277936"/>
          </a:xfrm>
          <a:custGeom>
            <a:avLst/>
            <a:gdLst/>
            <a:ahLst/>
            <a:cxnLst/>
            <a:rect r="r" b="b" t="t" l="l"/>
            <a:pathLst>
              <a:path h="4277936" w="2873347">
                <a:moveTo>
                  <a:pt x="0" y="0"/>
                </a:moveTo>
                <a:lnTo>
                  <a:pt x="2873347" y="0"/>
                </a:lnTo>
                <a:lnTo>
                  <a:pt x="2873347" y="4277936"/>
                </a:lnTo>
                <a:lnTo>
                  <a:pt x="0" y="4277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9066" y="306605"/>
            <a:ext cx="7441078" cy="83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9"/>
              </a:lnSpc>
            </a:pPr>
            <a:r>
              <a:rPr lang="en-US" sz="5902" spc="-206">
                <a:solidFill>
                  <a:srgbClr val="DAFFFB"/>
                </a:solidFill>
                <a:latin typeface="Helvetica World Bold"/>
              </a:rPr>
              <a:t>Results: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99066" y="4196364"/>
            <a:ext cx="5607954" cy="5417344"/>
          </a:xfrm>
          <a:custGeom>
            <a:avLst/>
            <a:gdLst/>
            <a:ahLst/>
            <a:cxnLst/>
            <a:rect r="r" b="b" t="t" l="l"/>
            <a:pathLst>
              <a:path h="5417344" w="5607954">
                <a:moveTo>
                  <a:pt x="0" y="0"/>
                </a:moveTo>
                <a:lnTo>
                  <a:pt x="5607954" y="0"/>
                </a:lnTo>
                <a:lnTo>
                  <a:pt x="5607954" y="5417343"/>
                </a:lnTo>
                <a:lnTo>
                  <a:pt x="0" y="5417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23171" y="5223624"/>
            <a:ext cx="5236477" cy="4390084"/>
          </a:xfrm>
          <a:custGeom>
            <a:avLst/>
            <a:gdLst/>
            <a:ahLst/>
            <a:cxnLst/>
            <a:rect r="r" b="b" t="t" l="l"/>
            <a:pathLst>
              <a:path h="4390084" w="5236477">
                <a:moveTo>
                  <a:pt x="0" y="0"/>
                </a:moveTo>
                <a:lnTo>
                  <a:pt x="5236477" y="0"/>
                </a:lnTo>
                <a:lnTo>
                  <a:pt x="5236477" y="4390083"/>
                </a:lnTo>
                <a:lnTo>
                  <a:pt x="0" y="43900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78723" y="6347087"/>
            <a:ext cx="4974773" cy="3266621"/>
          </a:xfrm>
          <a:custGeom>
            <a:avLst/>
            <a:gdLst/>
            <a:ahLst/>
            <a:cxnLst/>
            <a:rect r="r" b="b" t="t" l="l"/>
            <a:pathLst>
              <a:path h="3266621" w="4974773">
                <a:moveTo>
                  <a:pt x="0" y="0"/>
                </a:moveTo>
                <a:lnTo>
                  <a:pt x="4974773" y="0"/>
                </a:lnTo>
                <a:lnTo>
                  <a:pt x="4974773" y="3266620"/>
                </a:lnTo>
                <a:lnTo>
                  <a:pt x="0" y="32666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133163" y="3740101"/>
            <a:ext cx="4489714" cy="70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 Bold"/>
              </a:rPr>
              <a:t>The users communicates with bot to resolve the problems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9066" y="2108810"/>
            <a:ext cx="8834152" cy="141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004">
                <a:solidFill>
                  <a:srgbClr val="FFFFFF"/>
                </a:solidFill>
                <a:latin typeface="Canva Sans"/>
              </a:rPr>
              <a:t>The chatbot will interacting with the users </a:t>
            </a:r>
            <a:r>
              <a:rPr lang="en-US" sz="2004">
                <a:solidFill>
                  <a:srgbClr val="FFFFFF"/>
                </a:solidFill>
                <a:latin typeface="Canva Sans"/>
              </a:rPr>
              <a:t> in natural language to provide assistance, answer common questions, and resolve issues related to a specific domain or product.</a:t>
            </a:r>
          </a:p>
          <a:p>
            <a:pPr algn="l">
              <a:lnSpc>
                <a:spcPts val="280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4401745"/>
            <a:ext cx="9860907" cy="223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sz="15937" spc="-557">
                <a:solidFill>
                  <a:srgbClr val="DAFFFB"/>
                </a:solidFill>
                <a:latin typeface="Helvetica World Bold"/>
              </a:rPr>
              <a:t>Thankyou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2033273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7" y="0"/>
                </a:lnTo>
                <a:lnTo>
                  <a:pt x="1958897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46642" y="2033273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7" y="0"/>
                </a:lnTo>
                <a:lnTo>
                  <a:pt x="1958897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33443" y="7017948"/>
            <a:ext cx="4409458" cy="771704"/>
            <a:chOff x="0" y="0"/>
            <a:chExt cx="1406401" cy="246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6401" cy="246136"/>
            </a:xfrm>
            <a:custGeom>
              <a:avLst/>
              <a:gdLst/>
              <a:ahLst/>
              <a:cxnLst/>
              <a:rect r="r" b="b" t="t" l="l"/>
              <a:pathLst>
                <a:path h="246136" w="1406401">
                  <a:moveTo>
                    <a:pt x="89543" y="0"/>
                  </a:moveTo>
                  <a:lnTo>
                    <a:pt x="1316857" y="0"/>
                  </a:lnTo>
                  <a:cubicBezTo>
                    <a:pt x="1340606" y="0"/>
                    <a:pt x="1363381" y="9434"/>
                    <a:pt x="1380174" y="26227"/>
                  </a:cubicBezTo>
                  <a:cubicBezTo>
                    <a:pt x="1396967" y="43019"/>
                    <a:pt x="1406401" y="65795"/>
                    <a:pt x="1406401" y="89543"/>
                  </a:cubicBezTo>
                  <a:lnTo>
                    <a:pt x="1406401" y="156592"/>
                  </a:lnTo>
                  <a:cubicBezTo>
                    <a:pt x="1406401" y="206046"/>
                    <a:pt x="1366311" y="246136"/>
                    <a:pt x="1316857" y="246136"/>
                  </a:cubicBezTo>
                  <a:lnTo>
                    <a:pt x="89543" y="246136"/>
                  </a:lnTo>
                  <a:cubicBezTo>
                    <a:pt x="40090" y="246136"/>
                    <a:pt x="0" y="206046"/>
                    <a:pt x="0" y="156592"/>
                  </a:cubicBezTo>
                  <a:lnTo>
                    <a:pt x="0" y="89543"/>
                  </a:lnTo>
                  <a:cubicBezTo>
                    <a:pt x="0" y="40090"/>
                    <a:pt x="40090" y="0"/>
                    <a:pt x="895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06401" cy="29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38253" y="7052734"/>
            <a:ext cx="3580787" cy="48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</a:pPr>
            <a:r>
              <a:rPr lang="en-US" sz="2890">
                <a:solidFill>
                  <a:srgbClr val="FFFFFF"/>
                </a:solidFill>
                <a:latin typeface="Canva Sans"/>
              </a:rPr>
              <a:t>Shreyansh Swaroop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0">
            <a:off x="10889607" y="1028700"/>
            <a:ext cx="7755612" cy="9472503"/>
          </a:xfrm>
          <a:custGeom>
            <a:avLst/>
            <a:gdLst/>
            <a:ahLst/>
            <a:cxnLst/>
            <a:rect r="r" b="b" t="t" l="l"/>
            <a:pathLst>
              <a:path h="9472503" w="7755612">
                <a:moveTo>
                  <a:pt x="7755612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2" y="9472503"/>
                </a:lnTo>
                <a:lnTo>
                  <a:pt x="7755612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DAGF-2WLDmw</dc:identifier>
  <dcterms:modified xsi:type="dcterms:W3CDTF">2011-08-01T06:04:30Z</dcterms:modified>
  <cp:revision>1</cp:revision>
  <dc:title>Artificial Intelligence?</dc:title>
</cp:coreProperties>
</file>