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sldIdLst>
    <p:sldId id="256" r:id="rId2"/>
    <p:sldId id="258" r:id="rId3"/>
    <p:sldId id="257"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2/24/23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93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382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607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449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6880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7843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3909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663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397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779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90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846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9319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95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4514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4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471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2/24/23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52685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E0E1-93AB-A382-1AD9-662DEC230EA0}"/>
              </a:ext>
            </a:extLst>
          </p:cNvPr>
          <p:cNvSpPr>
            <a:spLocks noGrp="1"/>
          </p:cNvSpPr>
          <p:nvPr>
            <p:ph type="ctrTitle"/>
          </p:nvPr>
        </p:nvSpPr>
        <p:spPr/>
        <p:txBody>
          <a:bodyPr/>
          <a:lstStyle/>
          <a:p>
            <a:r>
              <a:rPr lang="en-US" dirty="0"/>
              <a:t>Near Real Time Alerting</a:t>
            </a:r>
          </a:p>
        </p:txBody>
      </p:sp>
      <p:sp>
        <p:nvSpPr>
          <p:cNvPr id="3" name="Subtitle 2">
            <a:extLst>
              <a:ext uri="{FF2B5EF4-FFF2-40B4-BE49-F238E27FC236}">
                <a16:creationId xmlns:a16="http://schemas.microsoft.com/office/drawing/2014/main" id="{6AE4189D-2EDC-FFFD-E760-7BAFD978A25C}"/>
              </a:ext>
            </a:extLst>
          </p:cNvPr>
          <p:cNvSpPr>
            <a:spLocks noGrp="1"/>
          </p:cNvSpPr>
          <p:nvPr>
            <p:ph type="subTitle" idx="1"/>
          </p:nvPr>
        </p:nvSpPr>
        <p:spPr/>
        <p:txBody>
          <a:bodyPr>
            <a:normAutofit/>
          </a:bodyPr>
          <a:lstStyle/>
          <a:p>
            <a:r>
              <a:rPr lang="en-US" sz="1500" dirty="0"/>
              <a:t>Presented by </a:t>
            </a:r>
            <a:br>
              <a:rPr lang="en-US" dirty="0"/>
            </a:br>
            <a:r>
              <a:rPr lang="en-US" dirty="0" err="1"/>
              <a:t>Shreyans</a:t>
            </a:r>
            <a:r>
              <a:rPr lang="en-US" dirty="0"/>
              <a:t> Jain L</a:t>
            </a:r>
            <a:br>
              <a:rPr lang="en-US" dirty="0"/>
            </a:br>
            <a:r>
              <a:rPr lang="en-US" dirty="0"/>
              <a:t>Site Reliability Engineer</a:t>
            </a:r>
            <a:br>
              <a:rPr lang="en-US" dirty="0"/>
            </a:br>
            <a:r>
              <a:rPr lang="en-US" dirty="0" err="1"/>
              <a:t>Sixt</a:t>
            </a:r>
            <a:r>
              <a:rPr lang="en-US" dirty="0"/>
              <a:t> Research &amp; Development India</a:t>
            </a:r>
          </a:p>
        </p:txBody>
      </p:sp>
    </p:spTree>
    <p:extLst>
      <p:ext uri="{BB962C8B-B14F-4D97-AF65-F5344CB8AC3E}">
        <p14:creationId xmlns:p14="http://schemas.microsoft.com/office/powerpoint/2010/main" val="138591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F4DF-6748-2618-4F4E-F7FBF69D6F00}"/>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B56C61A3-FFE8-358B-64D5-E15BC183521D}"/>
              </a:ext>
            </a:extLst>
          </p:cNvPr>
          <p:cNvSpPr>
            <a:spLocks noGrp="1"/>
          </p:cNvSpPr>
          <p:nvPr>
            <p:ph idx="1"/>
          </p:nvPr>
        </p:nvSpPr>
        <p:spPr/>
        <p:txBody>
          <a:bodyPr>
            <a:normAutofit fontScale="92500" lnSpcReduction="10000"/>
          </a:bodyPr>
          <a:lstStyle/>
          <a:p>
            <a:r>
              <a:rPr lang="en-US" dirty="0"/>
              <a:t>Real-time alerting is a critical feature that ensures prompt and effective response to important events or issues.</a:t>
            </a:r>
          </a:p>
          <a:p>
            <a:r>
              <a:rPr lang="en-US" dirty="0"/>
              <a:t>Real-time alerting allows organizations to receive instant notifications about critical events, such as system failures, security breaches, or equipment malfunctions. These notifications can be sent to various devices, such as mobile phones, email, or desktop applications.</a:t>
            </a:r>
          </a:p>
          <a:p>
            <a:r>
              <a:rPr lang="en-US" dirty="0"/>
              <a:t>Real-time alerting helps organizations to reduce response time, minimize downtime, and prevent major incidents that can affect business operations, customer satisfaction, and revenue.</a:t>
            </a:r>
          </a:p>
          <a:p>
            <a:endParaRPr lang="en-US" dirty="0"/>
          </a:p>
        </p:txBody>
      </p:sp>
    </p:spTree>
    <p:extLst>
      <p:ext uri="{BB962C8B-B14F-4D97-AF65-F5344CB8AC3E}">
        <p14:creationId xmlns:p14="http://schemas.microsoft.com/office/powerpoint/2010/main" val="241243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02A8-C8CF-E2D9-90C3-C2A36AA10A38}"/>
              </a:ext>
            </a:extLst>
          </p:cNvPr>
          <p:cNvSpPr>
            <a:spLocks noGrp="1"/>
          </p:cNvSpPr>
          <p:nvPr>
            <p:ph type="title"/>
          </p:nvPr>
        </p:nvSpPr>
        <p:spPr>
          <a:xfrm>
            <a:off x="1295402" y="982133"/>
            <a:ext cx="9601196" cy="1007306"/>
          </a:xfrm>
        </p:spPr>
        <p:txBody>
          <a:bodyPr/>
          <a:lstStyle/>
          <a:p>
            <a:r>
              <a:rPr lang="en-US" dirty="0"/>
              <a:t>Architecture Diagram</a:t>
            </a:r>
          </a:p>
        </p:txBody>
      </p:sp>
      <p:pic>
        <p:nvPicPr>
          <p:cNvPr id="5" name="Content Placeholder 4">
            <a:extLst>
              <a:ext uri="{FF2B5EF4-FFF2-40B4-BE49-F238E27FC236}">
                <a16:creationId xmlns:a16="http://schemas.microsoft.com/office/drawing/2014/main" id="{DDFCCB42-DBAF-CD32-3E68-DC453410CBFC}"/>
              </a:ext>
            </a:extLst>
          </p:cNvPr>
          <p:cNvPicPr>
            <a:picLocks noGrp="1" noChangeAspect="1"/>
          </p:cNvPicPr>
          <p:nvPr>
            <p:ph idx="1"/>
          </p:nvPr>
        </p:nvPicPr>
        <p:blipFill>
          <a:blip r:embed="rId2"/>
          <a:stretch>
            <a:fillRect/>
          </a:stretch>
        </p:blipFill>
        <p:spPr>
          <a:xfrm>
            <a:off x="2892287" y="2470666"/>
            <a:ext cx="6412350" cy="3631089"/>
          </a:xfrm>
        </p:spPr>
      </p:pic>
    </p:spTree>
    <p:extLst>
      <p:ext uri="{BB962C8B-B14F-4D97-AF65-F5344CB8AC3E}">
        <p14:creationId xmlns:p14="http://schemas.microsoft.com/office/powerpoint/2010/main" val="426521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DDA5-425E-357D-F27A-7C5625FD27DF}"/>
              </a:ext>
            </a:extLst>
          </p:cNvPr>
          <p:cNvSpPr>
            <a:spLocks noGrp="1"/>
          </p:cNvSpPr>
          <p:nvPr>
            <p:ph type="title"/>
          </p:nvPr>
        </p:nvSpPr>
        <p:spPr/>
        <p:txBody>
          <a:bodyPr/>
          <a:lstStyle/>
          <a:p>
            <a:r>
              <a:rPr lang="en-US" dirty="0"/>
              <a:t>Alternative approaches</a:t>
            </a:r>
          </a:p>
        </p:txBody>
      </p:sp>
      <p:sp>
        <p:nvSpPr>
          <p:cNvPr id="3" name="Content Placeholder 2">
            <a:extLst>
              <a:ext uri="{FF2B5EF4-FFF2-40B4-BE49-F238E27FC236}">
                <a16:creationId xmlns:a16="http://schemas.microsoft.com/office/drawing/2014/main" id="{CFCA5A13-7608-E6DF-3FBA-C04A35FBD247}"/>
              </a:ext>
            </a:extLst>
          </p:cNvPr>
          <p:cNvSpPr>
            <a:spLocks noGrp="1"/>
          </p:cNvSpPr>
          <p:nvPr>
            <p:ph idx="1"/>
          </p:nvPr>
        </p:nvSpPr>
        <p:spPr/>
        <p:txBody>
          <a:bodyPr/>
          <a:lstStyle/>
          <a:p>
            <a:r>
              <a:rPr lang="en-US" dirty="0"/>
              <a:t>CloudWatch Metric filters on </a:t>
            </a:r>
            <a:r>
              <a:rPr lang="en-US" dirty="0" err="1"/>
              <a:t>Cloudtrail</a:t>
            </a:r>
            <a:r>
              <a:rPr lang="en-US" dirty="0"/>
              <a:t> Logs (delay of 10-15 mins)</a:t>
            </a:r>
          </a:p>
          <a:p>
            <a:r>
              <a:rPr lang="en-US" dirty="0"/>
              <a:t>Cloud Custodian</a:t>
            </a:r>
          </a:p>
          <a:p>
            <a:r>
              <a:rPr lang="en-US" dirty="0"/>
              <a:t>Ship logs to Elasticsearch and monitor using </a:t>
            </a:r>
            <a:r>
              <a:rPr lang="en-US" dirty="0" err="1"/>
              <a:t>OpenDistro</a:t>
            </a:r>
            <a:endParaRPr lang="en-US" dirty="0"/>
          </a:p>
          <a:p>
            <a:r>
              <a:rPr lang="en-US" dirty="0"/>
              <a:t>SIEM tools integrated with </a:t>
            </a:r>
            <a:r>
              <a:rPr lang="en-US" dirty="0" err="1"/>
              <a:t>Cloudtrail</a:t>
            </a:r>
            <a:r>
              <a:rPr lang="en-US" dirty="0"/>
              <a:t> Logs</a:t>
            </a:r>
          </a:p>
          <a:p>
            <a:r>
              <a:rPr lang="en-US" dirty="0"/>
              <a:t>And many other solutions primarily based on CloudTrail Logs</a:t>
            </a:r>
          </a:p>
          <a:p>
            <a:endParaRPr lang="en-US" dirty="0"/>
          </a:p>
        </p:txBody>
      </p:sp>
    </p:spTree>
    <p:extLst>
      <p:ext uri="{BB962C8B-B14F-4D97-AF65-F5344CB8AC3E}">
        <p14:creationId xmlns:p14="http://schemas.microsoft.com/office/powerpoint/2010/main" val="283647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952E-6442-6A80-530F-7ACCDA375DD8}"/>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C0528832-D72A-9C73-F426-F7054894330C}"/>
              </a:ext>
            </a:extLst>
          </p:cNvPr>
          <p:cNvSpPr>
            <a:spLocks noGrp="1"/>
          </p:cNvSpPr>
          <p:nvPr>
            <p:ph idx="1"/>
          </p:nvPr>
        </p:nvSpPr>
        <p:spPr/>
        <p:txBody>
          <a:bodyPr/>
          <a:lstStyle/>
          <a:p>
            <a:r>
              <a:rPr lang="en-US" dirty="0"/>
              <a:t>Cannot add wildcards(*) while creating rules</a:t>
            </a:r>
          </a:p>
          <a:p>
            <a:r>
              <a:rPr lang="en-US" dirty="0"/>
              <a:t>Need to specify each and every </a:t>
            </a:r>
            <a:r>
              <a:rPr lang="en-US" dirty="0" err="1"/>
              <a:t>EventName</a:t>
            </a:r>
            <a:r>
              <a:rPr lang="en-US" dirty="0"/>
              <a:t> explicitly</a:t>
            </a:r>
          </a:p>
          <a:p>
            <a:r>
              <a:rPr lang="en-US" dirty="0"/>
              <a:t>Rules for global events(IAM, </a:t>
            </a:r>
            <a:r>
              <a:rPr lang="en-US" dirty="0" err="1"/>
              <a:t>ConsoleLogin</a:t>
            </a:r>
            <a:r>
              <a:rPr lang="en-US" dirty="0"/>
              <a:t>) should be created in us-east-1 region</a:t>
            </a:r>
          </a:p>
          <a:p>
            <a:endParaRPr lang="en-US" dirty="0"/>
          </a:p>
        </p:txBody>
      </p:sp>
    </p:spTree>
    <p:extLst>
      <p:ext uri="{BB962C8B-B14F-4D97-AF65-F5344CB8AC3E}">
        <p14:creationId xmlns:p14="http://schemas.microsoft.com/office/powerpoint/2010/main" val="56529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F12A-F296-3183-46EE-2F969EA6897A}"/>
              </a:ext>
            </a:extLst>
          </p:cNvPr>
          <p:cNvSpPr>
            <a:spLocks noGrp="1"/>
          </p:cNvSpPr>
          <p:nvPr>
            <p:ph type="title"/>
          </p:nvPr>
        </p:nvSpPr>
        <p:spPr/>
        <p:txBody>
          <a:bodyPr/>
          <a:lstStyle/>
          <a:p>
            <a:r>
              <a:rPr lang="en-US" b="1" dirty="0"/>
              <a:t>DEMO</a:t>
            </a:r>
          </a:p>
        </p:txBody>
      </p:sp>
      <p:sp>
        <p:nvSpPr>
          <p:cNvPr id="3" name="Content Placeholder 2">
            <a:extLst>
              <a:ext uri="{FF2B5EF4-FFF2-40B4-BE49-F238E27FC236}">
                <a16:creationId xmlns:a16="http://schemas.microsoft.com/office/drawing/2014/main" id="{8EA40BC6-8DCC-4CF1-1B93-685D87C3BF70}"/>
              </a:ext>
            </a:extLst>
          </p:cNvPr>
          <p:cNvSpPr>
            <a:spLocks noGrp="1"/>
          </p:cNvSpPr>
          <p:nvPr>
            <p:ph idx="1"/>
          </p:nvPr>
        </p:nvSpPr>
        <p:spPr/>
        <p:txBody>
          <a:bodyPr anchor="ctr">
            <a:normAutofit/>
          </a:bodyPr>
          <a:lstStyle/>
          <a:p>
            <a:pPr marL="457200" lvl="1" indent="0" algn="ctr">
              <a:buNone/>
            </a:pPr>
            <a:r>
              <a:rPr lang="en-US" sz="3200" dirty="0"/>
              <a:t>So lets get started with a demo !!</a:t>
            </a:r>
          </a:p>
        </p:txBody>
      </p:sp>
    </p:spTree>
    <p:extLst>
      <p:ext uri="{BB962C8B-B14F-4D97-AF65-F5344CB8AC3E}">
        <p14:creationId xmlns:p14="http://schemas.microsoft.com/office/powerpoint/2010/main" val="86175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144F-8B8C-12FD-A98A-032351D52CA8}"/>
              </a:ext>
            </a:extLst>
          </p:cNvPr>
          <p:cNvSpPr>
            <a:spLocks noGrp="1"/>
          </p:cNvSpPr>
          <p:nvPr>
            <p:ph type="title"/>
          </p:nvPr>
        </p:nvSpPr>
        <p:spPr/>
        <p:txBody>
          <a:bodyPr>
            <a:normAutofit/>
          </a:bodyPr>
          <a:lstStyle/>
          <a:p>
            <a:r>
              <a:rPr lang="en-US" sz="4800" b="1" dirty="0"/>
              <a:t>Q &amp; A</a:t>
            </a:r>
          </a:p>
        </p:txBody>
      </p:sp>
      <p:sp>
        <p:nvSpPr>
          <p:cNvPr id="3" name="Content Placeholder 2">
            <a:extLst>
              <a:ext uri="{FF2B5EF4-FFF2-40B4-BE49-F238E27FC236}">
                <a16:creationId xmlns:a16="http://schemas.microsoft.com/office/drawing/2014/main" id="{D9BD54F4-DF90-037C-92A8-879B82B00777}"/>
              </a:ext>
            </a:extLst>
          </p:cNvPr>
          <p:cNvSpPr>
            <a:spLocks noGrp="1"/>
          </p:cNvSpPr>
          <p:nvPr>
            <p:ph idx="1"/>
          </p:nvPr>
        </p:nvSpPr>
        <p:spPr/>
        <p:txBody>
          <a:bodyPr anchor="ctr">
            <a:normAutofit/>
          </a:bodyPr>
          <a:lstStyle/>
          <a:p>
            <a:pPr marL="0" indent="0" algn="ctr">
              <a:buNone/>
            </a:pPr>
            <a:r>
              <a:rPr lang="en-US" sz="3600" dirty="0"/>
              <a:t>Time for some Question &amp; Answers </a:t>
            </a:r>
          </a:p>
        </p:txBody>
      </p:sp>
    </p:spTree>
    <p:extLst>
      <p:ext uri="{BB962C8B-B14F-4D97-AF65-F5344CB8AC3E}">
        <p14:creationId xmlns:p14="http://schemas.microsoft.com/office/powerpoint/2010/main" val="194950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A530-BA58-59AD-563B-7C73A60C964F}"/>
              </a:ext>
            </a:extLst>
          </p:cNvPr>
          <p:cNvSpPr>
            <a:spLocks noGrp="1"/>
          </p:cNvSpPr>
          <p:nvPr>
            <p:ph type="title"/>
          </p:nvPr>
        </p:nvSpPr>
        <p:spPr/>
        <p:txBody>
          <a:bodyPr>
            <a:normAutofit/>
          </a:bodyPr>
          <a:lstStyle/>
          <a:p>
            <a:r>
              <a:rPr lang="en-US" sz="4400" dirty="0"/>
              <a:t>Thank You !!</a:t>
            </a:r>
            <a:endParaRPr lang="en-US" dirty="0"/>
          </a:p>
        </p:txBody>
      </p:sp>
      <p:pic>
        <p:nvPicPr>
          <p:cNvPr id="5" name="Content Placeholder 4">
            <a:extLst>
              <a:ext uri="{FF2B5EF4-FFF2-40B4-BE49-F238E27FC236}">
                <a16:creationId xmlns:a16="http://schemas.microsoft.com/office/drawing/2014/main" id="{649B2FC8-5E82-35E7-5035-545E30A1FF9A}"/>
              </a:ext>
            </a:extLst>
          </p:cNvPr>
          <p:cNvPicPr>
            <a:picLocks noGrp="1" noChangeAspect="1"/>
          </p:cNvPicPr>
          <p:nvPr>
            <p:ph idx="1"/>
          </p:nvPr>
        </p:nvPicPr>
        <p:blipFill>
          <a:blip r:embed="rId2"/>
          <a:stretch>
            <a:fillRect/>
          </a:stretch>
        </p:blipFill>
        <p:spPr>
          <a:xfrm>
            <a:off x="4712367" y="2527646"/>
            <a:ext cx="2767265" cy="3597134"/>
          </a:xfrm>
        </p:spPr>
      </p:pic>
    </p:spTree>
    <p:extLst>
      <p:ext uri="{BB962C8B-B14F-4D97-AF65-F5344CB8AC3E}">
        <p14:creationId xmlns:p14="http://schemas.microsoft.com/office/powerpoint/2010/main" val="10225684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{8479F0FE-C881-654A-BB05-85281665477D}tf10001064</Template>
  <TotalTime>284</TotalTime>
  <Words>204</Words>
  <Application>Microsoft Macintosh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Near Real Time Alerting</vt:lpstr>
      <vt:lpstr>Purpose</vt:lpstr>
      <vt:lpstr>Architecture Diagram</vt:lpstr>
      <vt:lpstr>Alternative approaches</vt:lpstr>
      <vt:lpstr>Limitations</vt:lpstr>
      <vt:lpstr>DEMO</vt:lpstr>
      <vt:lpstr>Q &amp; 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 Real Time Alerting</dc:title>
  <dc:creator>Shreyans Jain</dc:creator>
  <cp:lastModifiedBy>Shreyans Jain</cp:lastModifiedBy>
  <cp:revision>1</cp:revision>
  <dcterms:created xsi:type="dcterms:W3CDTF">2023-02-24T14:08:27Z</dcterms:created>
  <dcterms:modified xsi:type="dcterms:W3CDTF">2023-02-24T18:52:48Z</dcterms:modified>
</cp:coreProperties>
</file>