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7" r:id="rId3"/>
    <p:sldId id="258" r:id="rId4"/>
    <p:sldId id="261" r:id="rId5"/>
    <p:sldId id="262" r:id="rId6"/>
    <p:sldId id="263" r:id="rId7"/>
    <p:sldId id="272" r:id="rId8"/>
    <p:sldId id="259" r:id="rId9"/>
    <p:sldId id="260" r:id="rId10"/>
    <p:sldId id="269" r:id="rId11"/>
    <p:sldId id="273" r:id="rId12"/>
    <p:sldId id="264" r:id="rId13"/>
    <p:sldId id="270" r:id="rId14"/>
    <p:sldId id="266" r:id="rId15"/>
    <p:sldId id="267" r:id="rId16"/>
    <p:sldId id="271"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7" d="100"/>
          <a:sy n="67" d="100"/>
        </p:scale>
        <p:origin x="6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E34144-11D2-467B-A707-92C75D54834A}"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FE3DC-13EE-48BE-9253-365354DB61A1}" type="slidenum">
              <a:rPr lang="en-US" smtClean="0"/>
              <a:t>‹#›</a:t>
            </a:fld>
            <a:endParaRPr lang="en-US"/>
          </a:p>
        </p:txBody>
      </p:sp>
    </p:spTree>
    <p:extLst>
      <p:ext uri="{BB962C8B-B14F-4D97-AF65-F5344CB8AC3E}">
        <p14:creationId xmlns:p14="http://schemas.microsoft.com/office/powerpoint/2010/main" val="54174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E34144-11D2-467B-A707-92C75D54834A}"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FE3DC-13EE-48BE-9253-365354DB61A1}" type="slidenum">
              <a:rPr lang="en-US" smtClean="0"/>
              <a:t>‹#›</a:t>
            </a:fld>
            <a:endParaRPr lang="en-US"/>
          </a:p>
        </p:txBody>
      </p:sp>
    </p:spTree>
    <p:extLst>
      <p:ext uri="{BB962C8B-B14F-4D97-AF65-F5344CB8AC3E}">
        <p14:creationId xmlns:p14="http://schemas.microsoft.com/office/powerpoint/2010/main" val="4271873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E34144-11D2-467B-A707-92C75D54834A}"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FE3DC-13EE-48BE-9253-365354DB61A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34491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E34144-11D2-467B-A707-92C75D54834A}"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FE3DC-13EE-48BE-9253-365354DB61A1}" type="slidenum">
              <a:rPr lang="en-US" smtClean="0"/>
              <a:t>‹#›</a:t>
            </a:fld>
            <a:endParaRPr lang="en-US"/>
          </a:p>
        </p:txBody>
      </p:sp>
    </p:spTree>
    <p:extLst>
      <p:ext uri="{BB962C8B-B14F-4D97-AF65-F5344CB8AC3E}">
        <p14:creationId xmlns:p14="http://schemas.microsoft.com/office/powerpoint/2010/main" val="2975868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E34144-11D2-467B-A707-92C75D54834A}"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FE3DC-13EE-48BE-9253-365354DB61A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88339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E34144-11D2-467B-A707-92C75D54834A}"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FE3DC-13EE-48BE-9253-365354DB61A1}" type="slidenum">
              <a:rPr lang="en-US" smtClean="0"/>
              <a:t>‹#›</a:t>
            </a:fld>
            <a:endParaRPr lang="en-US"/>
          </a:p>
        </p:txBody>
      </p:sp>
    </p:spTree>
    <p:extLst>
      <p:ext uri="{BB962C8B-B14F-4D97-AF65-F5344CB8AC3E}">
        <p14:creationId xmlns:p14="http://schemas.microsoft.com/office/powerpoint/2010/main" val="1115884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E34144-11D2-467B-A707-92C75D54834A}"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FE3DC-13EE-48BE-9253-365354DB61A1}" type="slidenum">
              <a:rPr lang="en-US" smtClean="0"/>
              <a:t>‹#›</a:t>
            </a:fld>
            <a:endParaRPr lang="en-US"/>
          </a:p>
        </p:txBody>
      </p:sp>
    </p:spTree>
    <p:extLst>
      <p:ext uri="{BB962C8B-B14F-4D97-AF65-F5344CB8AC3E}">
        <p14:creationId xmlns:p14="http://schemas.microsoft.com/office/powerpoint/2010/main" val="2032786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E34144-11D2-467B-A707-92C75D54834A}"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FE3DC-13EE-48BE-9253-365354DB61A1}" type="slidenum">
              <a:rPr lang="en-US" smtClean="0"/>
              <a:t>‹#›</a:t>
            </a:fld>
            <a:endParaRPr lang="en-US"/>
          </a:p>
        </p:txBody>
      </p:sp>
    </p:spTree>
    <p:extLst>
      <p:ext uri="{BB962C8B-B14F-4D97-AF65-F5344CB8AC3E}">
        <p14:creationId xmlns:p14="http://schemas.microsoft.com/office/powerpoint/2010/main" val="395528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E34144-11D2-467B-A707-92C75D54834A}"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FE3DC-13EE-48BE-9253-365354DB61A1}" type="slidenum">
              <a:rPr lang="en-US" smtClean="0"/>
              <a:t>‹#›</a:t>
            </a:fld>
            <a:endParaRPr lang="en-US"/>
          </a:p>
        </p:txBody>
      </p:sp>
    </p:spTree>
    <p:extLst>
      <p:ext uri="{BB962C8B-B14F-4D97-AF65-F5344CB8AC3E}">
        <p14:creationId xmlns:p14="http://schemas.microsoft.com/office/powerpoint/2010/main" val="2093918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E34144-11D2-467B-A707-92C75D54834A}"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FE3DC-13EE-48BE-9253-365354DB61A1}" type="slidenum">
              <a:rPr lang="en-US" smtClean="0"/>
              <a:t>‹#›</a:t>
            </a:fld>
            <a:endParaRPr lang="en-US"/>
          </a:p>
        </p:txBody>
      </p:sp>
    </p:spTree>
    <p:extLst>
      <p:ext uri="{BB962C8B-B14F-4D97-AF65-F5344CB8AC3E}">
        <p14:creationId xmlns:p14="http://schemas.microsoft.com/office/powerpoint/2010/main" val="2274193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E34144-11D2-467B-A707-92C75D54834A}"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FE3DC-13EE-48BE-9253-365354DB61A1}" type="slidenum">
              <a:rPr lang="en-US" smtClean="0"/>
              <a:t>‹#›</a:t>
            </a:fld>
            <a:endParaRPr lang="en-US"/>
          </a:p>
        </p:txBody>
      </p:sp>
    </p:spTree>
    <p:extLst>
      <p:ext uri="{BB962C8B-B14F-4D97-AF65-F5344CB8AC3E}">
        <p14:creationId xmlns:p14="http://schemas.microsoft.com/office/powerpoint/2010/main" val="418435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E34144-11D2-467B-A707-92C75D54834A}" type="datetimeFigureOut">
              <a:rPr lang="en-US" smtClean="0"/>
              <a:t>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FE3DC-13EE-48BE-9253-365354DB61A1}" type="slidenum">
              <a:rPr lang="en-US" smtClean="0"/>
              <a:t>‹#›</a:t>
            </a:fld>
            <a:endParaRPr lang="en-US"/>
          </a:p>
        </p:txBody>
      </p:sp>
    </p:spTree>
    <p:extLst>
      <p:ext uri="{BB962C8B-B14F-4D97-AF65-F5344CB8AC3E}">
        <p14:creationId xmlns:p14="http://schemas.microsoft.com/office/powerpoint/2010/main" val="3791552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E34144-11D2-467B-A707-92C75D54834A}" type="datetimeFigureOut">
              <a:rPr lang="en-US" smtClean="0"/>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FE3DC-13EE-48BE-9253-365354DB61A1}" type="slidenum">
              <a:rPr lang="en-US" smtClean="0"/>
              <a:t>‹#›</a:t>
            </a:fld>
            <a:endParaRPr lang="en-US"/>
          </a:p>
        </p:txBody>
      </p:sp>
    </p:spTree>
    <p:extLst>
      <p:ext uri="{BB962C8B-B14F-4D97-AF65-F5344CB8AC3E}">
        <p14:creationId xmlns:p14="http://schemas.microsoft.com/office/powerpoint/2010/main" val="3716557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34144-11D2-467B-A707-92C75D54834A}" type="datetimeFigureOut">
              <a:rPr lang="en-US" smtClean="0"/>
              <a:t>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FE3DC-13EE-48BE-9253-365354DB61A1}" type="slidenum">
              <a:rPr lang="en-US" smtClean="0"/>
              <a:t>‹#›</a:t>
            </a:fld>
            <a:endParaRPr lang="en-US"/>
          </a:p>
        </p:txBody>
      </p:sp>
    </p:spTree>
    <p:extLst>
      <p:ext uri="{BB962C8B-B14F-4D97-AF65-F5344CB8AC3E}">
        <p14:creationId xmlns:p14="http://schemas.microsoft.com/office/powerpoint/2010/main" val="2542624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E34144-11D2-467B-A707-92C75D54834A}"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FE3DC-13EE-48BE-9253-365354DB61A1}" type="slidenum">
              <a:rPr lang="en-US" smtClean="0"/>
              <a:t>‹#›</a:t>
            </a:fld>
            <a:endParaRPr lang="en-US"/>
          </a:p>
        </p:txBody>
      </p:sp>
    </p:spTree>
    <p:extLst>
      <p:ext uri="{BB962C8B-B14F-4D97-AF65-F5344CB8AC3E}">
        <p14:creationId xmlns:p14="http://schemas.microsoft.com/office/powerpoint/2010/main" val="55997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E34144-11D2-467B-A707-92C75D54834A}"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FE3DC-13EE-48BE-9253-365354DB61A1}" type="slidenum">
              <a:rPr lang="en-US" smtClean="0"/>
              <a:t>‹#›</a:t>
            </a:fld>
            <a:endParaRPr lang="en-US"/>
          </a:p>
        </p:txBody>
      </p:sp>
    </p:spTree>
    <p:extLst>
      <p:ext uri="{BB962C8B-B14F-4D97-AF65-F5344CB8AC3E}">
        <p14:creationId xmlns:p14="http://schemas.microsoft.com/office/powerpoint/2010/main" val="4147460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E34144-11D2-467B-A707-92C75D54834A}" type="datetimeFigureOut">
              <a:rPr lang="en-US" smtClean="0"/>
              <a:t>2/23/2021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DFE3DC-13EE-48BE-9253-365354DB61A1}" type="slidenum">
              <a:rPr lang="en-US" smtClean="0"/>
              <a:t>‹#›</a:t>
            </a:fld>
            <a:endParaRPr lang="en-US"/>
          </a:p>
        </p:txBody>
      </p:sp>
    </p:spTree>
    <p:extLst>
      <p:ext uri="{BB962C8B-B14F-4D97-AF65-F5344CB8AC3E}">
        <p14:creationId xmlns:p14="http://schemas.microsoft.com/office/powerpoint/2010/main" val="338499599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71526"/>
            <a:ext cx="9291638" cy="4171949"/>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Cluster Computing, Grid Computing, Parallel Computing</a:t>
            </a:r>
            <a:br>
              <a:rPr lang="en-US" sz="3200" b="1"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Upadhyay </a:t>
            </a:r>
            <a:r>
              <a:rPr lang="en-US" sz="2800" dirty="0" err="1" smtClean="0">
                <a:latin typeface="Times New Roman" panose="02020603050405020304" pitchFamily="18" charset="0"/>
                <a:cs typeface="Times New Roman" panose="02020603050405020304" pitchFamily="18" charset="0"/>
              </a:rPr>
              <a:t>Shreyans</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Indresh</a:t>
            </a: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Roll No. 18</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MSc IT Part 1</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895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19113"/>
          </a:xfrm>
        </p:spPr>
        <p:txBody>
          <a:bodyPr>
            <a:normAutofit/>
          </a:bodyPr>
          <a:lstStyle/>
          <a:p>
            <a:r>
              <a:rPr lang="en-US" sz="2000" dirty="0" smtClean="0">
                <a:solidFill>
                  <a:schemeClr val="tx1"/>
                </a:solidFill>
                <a:latin typeface="Times New Roman" panose="02020603050405020304" pitchFamily="18" charset="0"/>
                <a:cs typeface="Times New Roman" panose="02020603050405020304" pitchFamily="18" charset="0"/>
              </a:rPr>
              <a:t>Types of Grid Computing</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000125"/>
            <a:ext cx="9352491" cy="5041237"/>
          </a:xfrm>
        </p:spPr>
        <p:txBody>
          <a:bodyPr>
            <a:normAutofit fontScale="92500" lnSpcReduction="10000"/>
          </a:bodyPr>
          <a:lstStyle/>
          <a:p>
            <a:pPr marL="0" indent="0">
              <a:buNone/>
            </a:pPr>
            <a:r>
              <a:rPr lang="en-US" sz="2000" dirty="0" smtClean="0">
                <a:latin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cs typeface="Times New Roman" panose="02020603050405020304" pitchFamily="18" charset="0"/>
              </a:rPr>
              <a:t>are many types of grid like:-</a:t>
            </a:r>
          </a:p>
          <a:p>
            <a:pPr marL="0" indent="0">
              <a:buNone/>
            </a:pPr>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COMPUTATIONAL GRID:-</a:t>
            </a:r>
            <a:r>
              <a:rPr lang="en-US" sz="2000" dirty="0">
                <a:latin typeface="Times New Roman" panose="02020603050405020304" pitchFamily="18" charset="0"/>
                <a:cs typeface="Times New Roman" panose="02020603050405020304" pitchFamily="18" charset="0"/>
              </a:rPr>
              <a:t> It acts as the resource of many computers in a network to a single problem at a </a:t>
            </a:r>
            <a:r>
              <a:rPr lang="en-US" sz="2000" dirty="0" smtClean="0">
                <a:latin typeface="Times New Roman" panose="02020603050405020304" pitchFamily="18" charset="0"/>
                <a:cs typeface="Times New Roman" panose="02020603050405020304" pitchFamily="18" charset="0"/>
              </a:rPr>
              <a:t>time.</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DATA GRID:-</a:t>
            </a:r>
            <a:r>
              <a:rPr lang="en-US" sz="2000" dirty="0">
                <a:latin typeface="Times New Roman" panose="02020603050405020304" pitchFamily="18" charset="0"/>
                <a:cs typeface="Times New Roman" panose="02020603050405020304" pitchFamily="18" charset="0"/>
              </a:rPr>
              <a:t> It deals with the controlled sharing and management of distributed data of large amount</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 COLLABORATIVE GRID:-</a:t>
            </a:r>
            <a:r>
              <a:rPr lang="en-US" sz="2000" dirty="0">
                <a:latin typeface="Times New Roman" panose="02020603050405020304" pitchFamily="18" charset="0"/>
                <a:cs typeface="Times New Roman" panose="02020603050405020304" pitchFamily="18" charset="0"/>
              </a:rPr>
              <a:t> It is the grid which solves collaborative problems</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 MANUSCRIPT GRID:-</a:t>
            </a:r>
            <a:r>
              <a:rPr lang="en-US" sz="2000" dirty="0">
                <a:latin typeface="Times New Roman" panose="02020603050405020304" pitchFamily="18" charset="0"/>
                <a:cs typeface="Times New Roman" panose="02020603050405020304" pitchFamily="18" charset="0"/>
              </a:rPr>
              <a:t> This grid works well when things are presenting in large continuous blocks of text or images</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5) </a:t>
            </a:r>
            <a:r>
              <a:rPr lang="en-US" sz="2000" b="1" dirty="0">
                <a:latin typeface="Times New Roman" panose="02020603050405020304" pitchFamily="18" charset="0"/>
                <a:cs typeface="Times New Roman" panose="02020603050405020304" pitchFamily="18" charset="0"/>
              </a:rPr>
              <a:t>MODULAR GRID:-</a:t>
            </a:r>
            <a:r>
              <a:rPr lang="en-US" sz="2000" dirty="0">
                <a:latin typeface="Times New Roman" panose="02020603050405020304" pitchFamily="18" charset="0"/>
                <a:cs typeface="Times New Roman" panose="02020603050405020304" pitchFamily="18" charset="0"/>
              </a:rPr>
              <a:t> This grid works well when columns alone don’t offer enough flexibility for complex problems.</a:t>
            </a:r>
          </a:p>
          <a:p>
            <a:pPr marL="0" indent="0">
              <a:buNone/>
            </a:pPr>
            <a:endParaRPr lang="en-US" dirty="0"/>
          </a:p>
        </p:txBody>
      </p:sp>
    </p:spTree>
    <p:extLst>
      <p:ext uri="{BB962C8B-B14F-4D97-AF65-F5344CB8AC3E}">
        <p14:creationId xmlns:p14="http://schemas.microsoft.com/office/powerpoint/2010/main" val="120257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Role of Grid Computing organization</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157289"/>
            <a:ext cx="8596668" cy="4884074"/>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Based on their functional role they are</a:t>
            </a:r>
          </a:p>
          <a:p>
            <a:pPr marL="457200" indent="-457200">
              <a:buAutoNum type="arabicPeriod"/>
            </a:pPr>
            <a:r>
              <a:rPr lang="en-US" sz="2000" dirty="0" smtClean="0">
                <a:solidFill>
                  <a:schemeClr val="tx1"/>
                </a:solidFill>
                <a:latin typeface="Times New Roman" panose="02020603050405020304" pitchFamily="18" charset="0"/>
                <a:cs typeface="Times New Roman" panose="02020603050405020304" pitchFamily="18" charset="0"/>
              </a:rPr>
              <a:t>Organizations developing grid standards and practices for guidelines.</a:t>
            </a:r>
          </a:p>
          <a:p>
            <a:pPr marL="457200" indent="-457200">
              <a:buAutoNum type="arabicPeriod"/>
            </a:pPr>
            <a:r>
              <a:rPr lang="en-US" sz="2000" dirty="0" smtClean="0">
                <a:solidFill>
                  <a:schemeClr val="tx1"/>
                </a:solidFill>
                <a:latin typeface="Times New Roman" panose="02020603050405020304" pitchFamily="18" charset="0"/>
                <a:cs typeface="Times New Roman" panose="02020603050405020304" pitchFamily="18" charset="0"/>
              </a:rPr>
              <a:t>It acts as middleware solutions</a:t>
            </a:r>
          </a:p>
          <a:p>
            <a:pPr marL="457200" indent="-457200">
              <a:buAutoNum type="arabicPeriod"/>
            </a:pPr>
            <a:r>
              <a:rPr lang="en-US" sz="2000" dirty="0" smtClean="0">
                <a:solidFill>
                  <a:schemeClr val="tx1"/>
                </a:solidFill>
                <a:latin typeface="Times New Roman" panose="02020603050405020304" pitchFamily="18" charset="0"/>
                <a:cs typeface="Times New Roman" panose="02020603050405020304" pitchFamily="18" charset="0"/>
              </a:rPr>
              <a:t>It is a based solution which can solve computing, data and network requirements.</a:t>
            </a:r>
          </a:p>
          <a:p>
            <a:pPr marL="457200" indent="-457200">
              <a:buAutoNum type="arabicPeriod"/>
            </a:pPr>
            <a:r>
              <a:rPr lang="en-US" sz="2000" dirty="0" smtClean="0">
                <a:solidFill>
                  <a:schemeClr val="tx1"/>
                </a:solidFill>
                <a:latin typeface="Times New Roman" panose="02020603050405020304" pitchFamily="18" charset="0"/>
                <a:cs typeface="Times New Roman" panose="02020603050405020304" pitchFamily="18" charset="0"/>
              </a:rPr>
              <a:t>It adopts grid concept for commercial purpose</a:t>
            </a:r>
          </a:p>
          <a:p>
            <a:pPr marL="0" indent="0">
              <a:buNone/>
            </a:pPr>
            <a:r>
              <a:rPr lang="en-US" sz="2000" b="1" dirty="0" smtClean="0">
                <a:solidFill>
                  <a:schemeClr val="tx1"/>
                </a:solidFill>
                <a:latin typeface="Times New Roman" panose="02020603050405020304" pitchFamily="18" charset="0"/>
                <a:cs typeface="Times New Roman" panose="02020603050405020304" pitchFamily="18" charset="0"/>
              </a:rPr>
              <a:t>Grid Activities</a:t>
            </a:r>
          </a:p>
          <a:p>
            <a:pPr>
              <a:buFontTx/>
              <a:buChar char="-"/>
            </a:pPr>
            <a:r>
              <a:rPr lang="en-US" sz="2000" dirty="0" smtClean="0">
                <a:latin typeface="Times New Roman" panose="02020603050405020304" pitchFamily="18" charset="0"/>
                <a:cs typeface="Times New Roman" panose="02020603050405020304" pitchFamily="18" charset="0"/>
              </a:rPr>
              <a:t>Grid </a:t>
            </a:r>
            <a:r>
              <a:rPr lang="en-US" sz="2000" dirty="0">
                <a:latin typeface="Times New Roman" panose="02020603050405020304" pitchFamily="18" charset="0"/>
                <a:cs typeface="Times New Roman" panose="02020603050405020304" pitchFamily="18" charset="0"/>
              </a:rPr>
              <a:t>shares many different kinds of resources which is transparent to the end user</a:t>
            </a:r>
            <a:r>
              <a:rPr lang="en-US" sz="2000" dirty="0" smtClean="0">
                <a:latin typeface="Times New Roman" panose="02020603050405020304" pitchFamily="18" charset="0"/>
                <a:cs typeface="Times New Roman" panose="02020603050405020304" pitchFamily="18" charset="0"/>
              </a:rPr>
              <a:t>.</a:t>
            </a:r>
          </a:p>
          <a:p>
            <a:pPr>
              <a:buFontTx/>
              <a:buChar char="-"/>
            </a:pPr>
            <a:r>
              <a:rPr lang="en-US" dirty="0"/>
              <a:t> It can solve many number of problems occurred in both science and industry</a:t>
            </a:r>
            <a:r>
              <a:rPr lang="en-US" dirty="0" smtClean="0"/>
              <a:t>.</a:t>
            </a:r>
          </a:p>
          <a:p>
            <a:pPr>
              <a:buFontTx/>
              <a:buChar char="-"/>
            </a:pPr>
            <a:endParaRPr 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840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1" y="114300"/>
            <a:ext cx="9867899" cy="6743700"/>
          </a:xfrm>
        </p:spPr>
        <p:txBody>
          <a:bodyPr>
            <a:normAutofit/>
          </a:bodyPr>
          <a:lstStyle/>
          <a:p>
            <a:pPr algn="l"/>
            <a:r>
              <a:rPr lang="en-US" sz="2400" b="1" u="sng" dirty="0" smtClean="0">
                <a:latin typeface="Times New Roman" panose="02020603050405020304" pitchFamily="18" charset="0"/>
                <a:cs typeface="Times New Roman" panose="02020603050405020304" pitchFamily="18" charset="0"/>
              </a:rPr>
              <a:t>Parallel Computing</a:t>
            </a:r>
          </a:p>
          <a:p>
            <a:pPr algn="l"/>
            <a:r>
              <a:rPr lang="en-US" sz="2000" b="1" dirty="0" smtClean="0">
                <a:latin typeface="Times New Roman" panose="02020603050405020304" pitchFamily="18" charset="0"/>
                <a:cs typeface="Times New Roman" panose="02020603050405020304" pitchFamily="18" charset="0"/>
              </a:rPr>
              <a:t>What is Parallel Computing?</a:t>
            </a:r>
          </a:p>
          <a:p>
            <a:pPr marL="342900" indent="-342900" algn="l">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Processing of multiple tasks simultaneously on multiple processors is called parallel </a:t>
            </a:r>
            <a:r>
              <a:rPr lang="en-US" sz="2000" dirty="0" smtClean="0">
                <a:latin typeface="Times New Roman" panose="02020603050405020304" pitchFamily="18" charset="0"/>
                <a:cs typeface="Times New Roman" panose="02020603050405020304" pitchFamily="18" charset="0"/>
              </a:rPr>
              <a:t>computing.</a:t>
            </a:r>
          </a:p>
          <a:p>
            <a:pPr marL="342900" indent="-342900" algn="l">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parallel program consists of multiple active </a:t>
            </a:r>
            <a:r>
              <a:rPr lang="en-US" sz="2000" dirty="0" smtClean="0">
                <a:latin typeface="Times New Roman" panose="02020603050405020304" pitchFamily="18" charset="0"/>
                <a:cs typeface="Times New Roman" panose="02020603050405020304" pitchFamily="18" charset="0"/>
              </a:rPr>
              <a:t>processes </a:t>
            </a:r>
            <a:r>
              <a:rPr lang="en-US" sz="2000" dirty="0">
                <a:latin typeface="Times New Roman" panose="02020603050405020304" pitchFamily="18" charset="0"/>
                <a:cs typeface="Times New Roman" panose="02020603050405020304" pitchFamily="18" charset="0"/>
              </a:rPr>
              <a:t>simultaneously solving a given problem. A given task is divided into multiple subtasks using a divide-and-conquer technique, and each subtask is processed on a different central processing unit (CPU). </a:t>
            </a:r>
            <a:endParaRPr lang="en-US" sz="2000"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Programming </a:t>
            </a:r>
            <a:r>
              <a:rPr lang="en-US" sz="2000" dirty="0">
                <a:latin typeface="Times New Roman" panose="02020603050405020304" pitchFamily="18" charset="0"/>
                <a:cs typeface="Times New Roman" panose="02020603050405020304" pitchFamily="18" charset="0"/>
              </a:rPr>
              <a:t>on a multiprocessor system using the divide-and-conquer technique is called parallel </a:t>
            </a:r>
            <a:r>
              <a:rPr lang="en-US" sz="2000" dirty="0" smtClean="0">
                <a:latin typeface="Times New Roman" panose="02020603050405020304" pitchFamily="18" charset="0"/>
                <a:cs typeface="Times New Roman" panose="02020603050405020304" pitchFamily="18" charset="0"/>
              </a:rPr>
              <a:t>programming.</a:t>
            </a:r>
          </a:p>
        </p:txBody>
      </p:sp>
    </p:spTree>
    <p:extLst>
      <p:ext uri="{BB962C8B-B14F-4D97-AF65-F5344CB8AC3E}">
        <p14:creationId xmlns:p14="http://schemas.microsoft.com/office/powerpoint/2010/main" val="1718331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677863" y="371475"/>
            <a:ext cx="9480550" cy="61722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development of parallel processing is being influenced by many factors. The prominent among them include the following: </a:t>
            </a:r>
            <a:endParaRPr lang="en-US"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Computational requirements are ever increasing in the areas of both scientific and business computing. The technical computing problems, which require high-speed computational power, are related to life sciences, aerospace, geographical information systems, mechanical design and </a:t>
            </a:r>
            <a:r>
              <a:rPr lang="en-US" sz="2000" dirty="0" smtClean="0">
                <a:latin typeface="Times New Roman" panose="02020603050405020304" pitchFamily="18" charset="0"/>
                <a:cs typeface="Times New Roman" panose="02020603050405020304" pitchFamily="18" charset="0"/>
              </a:rPr>
              <a:t>analysis</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Sequential </a:t>
            </a:r>
            <a:r>
              <a:rPr lang="en-US" sz="2000" dirty="0">
                <a:latin typeface="Times New Roman" panose="02020603050405020304" pitchFamily="18" charset="0"/>
                <a:cs typeface="Times New Roman" panose="02020603050405020304" pitchFamily="18" charset="0"/>
              </a:rPr>
              <a:t>architectures are reaching physical limitations as they are constrained by the speed of light and thermodynamics laws. The speed at which sequential CPUs can operate is reaching saturation point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hence an alternative way to get high computational speed is to connect multiple CPUs (opportunity for horizontal growth</a:t>
            </a:r>
            <a:r>
              <a:rPr lang="en-US" sz="20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Hardware improvements in pipelining, superscalar, and the like are </a:t>
            </a:r>
            <a:r>
              <a:rPr lang="en-US" sz="2000" dirty="0" err="1">
                <a:latin typeface="Times New Roman" panose="02020603050405020304" pitchFamily="18" charset="0"/>
                <a:cs typeface="Times New Roman" panose="02020603050405020304" pitchFamily="18" charset="0"/>
              </a:rPr>
              <a:t>nonscalable</a:t>
            </a:r>
            <a:r>
              <a:rPr lang="en-US" sz="2000" dirty="0">
                <a:latin typeface="Times New Roman" panose="02020603050405020304" pitchFamily="18" charset="0"/>
                <a:cs typeface="Times New Roman" panose="02020603050405020304" pitchFamily="18" charset="0"/>
              </a:rPr>
              <a:t> and require sophisticated compiler technology. Developing such compiler technology is a difficult task. </a:t>
            </a: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Vector </a:t>
            </a:r>
            <a:r>
              <a:rPr lang="en-US" sz="2000" dirty="0">
                <a:latin typeface="Times New Roman" panose="02020603050405020304" pitchFamily="18" charset="0"/>
                <a:cs typeface="Times New Roman" panose="02020603050405020304" pitchFamily="18" charset="0"/>
              </a:rPr>
              <a:t>processing works well for certain kinds of problems. It is suitable mostly for scientific problems (involving lots of matrix operations) and graphical processing. It is not useful for other areas, such as databases.</a:t>
            </a:r>
          </a:p>
        </p:txBody>
      </p:sp>
    </p:spTree>
    <p:extLst>
      <p:ext uri="{BB962C8B-B14F-4D97-AF65-F5344CB8AC3E}">
        <p14:creationId xmlns:p14="http://schemas.microsoft.com/office/powerpoint/2010/main" val="2429503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1450" y="185738"/>
            <a:ext cx="11101388" cy="6529387"/>
          </a:xfrm>
        </p:spPr>
        <p:txBody>
          <a:bodyPr>
            <a:normAutofit/>
          </a:bodyPr>
          <a:lstStyle/>
          <a:p>
            <a:pPr algn="l"/>
            <a:r>
              <a:rPr lang="en-US" sz="2000" b="1" dirty="0" smtClean="0">
                <a:latin typeface="Times New Roman" panose="02020603050405020304" pitchFamily="18" charset="0"/>
                <a:cs typeface="Times New Roman" panose="02020603050405020304" pitchFamily="18" charset="0"/>
              </a:rPr>
              <a:t>Hardware architectures for parallel processing</a:t>
            </a:r>
          </a:p>
          <a:p>
            <a:pPr algn="l"/>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core elements of parallel processing are CPUs. Based on the number of instruction and data streams that can be processed simultaneously, computing systems are classified into the following four categories</a:t>
            </a:r>
            <a:r>
              <a:rPr lang="en-US" sz="2000" dirty="0" smtClean="0">
                <a:latin typeface="Times New Roman" panose="02020603050405020304" pitchFamily="18" charset="0"/>
                <a:cs typeface="Times New Roman" panose="02020603050405020304" pitchFamily="18" charset="0"/>
              </a:rPr>
              <a:t>:</a:t>
            </a:r>
          </a:p>
          <a:p>
            <a:pPr marL="457200" indent="-457200" algn="l">
              <a:buFont typeface="+mj-lt"/>
              <a:buAutoNum type="arabicPeriod"/>
            </a:pPr>
            <a:r>
              <a:rPr lang="en-US" sz="2000" dirty="0">
                <a:latin typeface="Times New Roman" panose="02020603050405020304" pitchFamily="18" charset="0"/>
                <a:cs typeface="Times New Roman" panose="02020603050405020304" pitchFamily="18" charset="0"/>
              </a:rPr>
              <a:t>Single-instruction, single-data (SISD) systems </a:t>
            </a:r>
            <a:endParaRPr lang="en-US" sz="2000" dirty="0" smtClean="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dirty="0" smtClean="0">
                <a:latin typeface="Times New Roman" panose="02020603050405020304" pitchFamily="18" charset="0"/>
                <a:cs typeface="Times New Roman" panose="02020603050405020304" pitchFamily="18" charset="0"/>
              </a:rPr>
              <a:t>Single-instruction</a:t>
            </a:r>
            <a:r>
              <a:rPr lang="en-US" sz="2000" dirty="0">
                <a:latin typeface="Times New Roman" panose="02020603050405020304" pitchFamily="18" charset="0"/>
                <a:cs typeface="Times New Roman" panose="02020603050405020304" pitchFamily="18" charset="0"/>
              </a:rPr>
              <a:t>, multiple-data (SIMD) systems </a:t>
            </a:r>
            <a:endParaRPr lang="en-US" sz="2000" dirty="0" smtClean="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dirty="0" smtClean="0">
                <a:latin typeface="Times New Roman" panose="02020603050405020304" pitchFamily="18" charset="0"/>
                <a:cs typeface="Times New Roman" panose="02020603050405020304" pitchFamily="18" charset="0"/>
              </a:rPr>
              <a:t>Multiple-instruction</a:t>
            </a:r>
            <a:r>
              <a:rPr lang="en-US" sz="2000" dirty="0">
                <a:latin typeface="Times New Roman" panose="02020603050405020304" pitchFamily="18" charset="0"/>
                <a:cs typeface="Times New Roman" panose="02020603050405020304" pitchFamily="18" charset="0"/>
              </a:rPr>
              <a:t>, single-data (MISD) systems </a:t>
            </a:r>
            <a:endParaRPr lang="en-US" sz="2000" dirty="0" smtClean="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dirty="0" smtClean="0">
                <a:latin typeface="Times New Roman" panose="02020603050405020304" pitchFamily="18" charset="0"/>
                <a:cs typeface="Times New Roman" panose="02020603050405020304" pitchFamily="18" charset="0"/>
              </a:rPr>
              <a:t>Multiple-instruction</a:t>
            </a:r>
            <a:r>
              <a:rPr lang="en-US" sz="2000" dirty="0">
                <a:latin typeface="Times New Roman" panose="02020603050405020304" pitchFamily="18" charset="0"/>
                <a:cs typeface="Times New Roman" panose="02020603050405020304" pitchFamily="18" charset="0"/>
              </a:rPr>
              <a:t>, multiple-data (MIMD) </a:t>
            </a:r>
            <a:r>
              <a:rPr lang="en-US" sz="2000" dirty="0" smtClean="0">
                <a:latin typeface="Times New Roman" panose="02020603050405020304" pitchFamily="18" charset="0"/>
                <a:cs typeface="Times New Roman" panose="02020603050405020304" pitchFamily="18" charset="0"/>
              </a:rPr>
              <a:t>systems</a:t>
            </a:r>
          </a:p>
          <a:p>
            <a:pPr algn="l"/>
            <a:r>
              <a:rPr lang="en-US" sz="2000" dirty="0" smtClean="0">
                <a:latin typeface="Times New Roman" panose="02020603050405020304" pitchFamily="18" charset="0"/>
                <a:cs typeface="Times New Roman" panose="02020603050405020304" pitchFamily="18" charset="0"/>
              </a:rPr>
              <a:t>1. Single –instruction, single-data (SISD) systems</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SISD computing system is a uniprocessor machine capable of executing a single instruction, which operates on a single data stream. . In SISD, machine instructions are processed sequentially; hence computers adopting this model are popularly called sequential computers</a:t>
            </a:r>
            <a:r>
              <a:rPr lang="en-US" sz="2000" dirty="0" smtClean="0">
                <a:latin typeface="Times New Roman" panose="02020603050405020304" pitchFamily="18" charset="0"/>
                <a:cs typeface="Times New Roman" panose="02020603050405020304" pitchFamily="18" charset="0"/>
              </a:rPr>
              <a:t>.</a:t>
            </a:r>
          </a:p>
          <a:p>
            <a:pPr algn="l"/>
            <a:r>
              <a:rPr lang="en-US" sz="2000" dirty="0" smtClean="0">
                <a:latin typeface="Times New Roman" panose="02020603050405020304" pitchFamily="18" charset="0"/>
                <a:cs typeface="Times New Roman" panose="02020603050405020304" pitchFamily="18" charset="0"/>
              </a:rPr>
              <a:t>2. Single-instruction, multiple-data (SIMD) systems</a:t>
            </a:r>
          </a:p>
          <a:p>
            <a:pPr marL="342900" indent="-342900" algn="l">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SIMD computing system is a multiprocessor machine capable of executing the same instruction on all the CPUs but operating on different data </a:t>
            </a:r>
            <a:r>
              <a:rPr lang="en-US" sz="2000" dirty="0" smtClean="0">
                <a:latin typeface="Times New Roman" panose="02020603050405020304" pitchFamily="18" charset="0"/>
                <a:cs typeface="Times New Roman" panose="02020603050405020304" pitchFamily="18" charset="0"/>
              </a:rPr>
              <a:t>streams. </a:t>
            </a:r>
            <a:r>
              <a:rPr lang="en-US" sz="2000" dirty="0">
                <a:latin typeface="Times New Roman" panose="02020603050405020304" pitchFamily="18" charset="0"/>
                <a:cs typeface="Times New Roman" panose="02020603050405020304" pitchFamily="18" charset="0"/>
              </a:rPr>
              <a:t>Machines based on an SIMD model are well suited to scientific computing since they involve lots of vector and matrix operations. </a:t>
            </a:r>
            <a:endParaRPr lang="en-US" sz="2000" dirty="0" smtClean="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987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0026" y="200025"/>
            <a:ext cx="11158538" cy="6657975"/>
          </a:xfrm>
        </p:spPr>
        <p:txBody>
          <a:bodyPr>
            <a:normAutofit/>
          </a:bodyPr>
          <a:lstStyle/>
          <a:p>
            <a:pPr algn="l"/>
            <a:r>
              <a:rPr lang="en-US" sz="2000" dirty="0" smtClean="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Multiple-instruction, single-data (MISD) </a:t>
            </a:r>
            <a:r>
              <a:rPr lang="en-US" sz="2000" dirty="0" smtClean="0">
                <a:latin typeface="Times New Roman" panose="02020603050405020304" pitchFamily="18" charset="0"/>
                <a:cs typeface="Times New Roman" panose="02020603050405020304" pitchFamily="18" charset="0"/>
              </a:rPr>
              <a:t>systems</a:t>
            </a:r>
          </a:p>
          <a:p>
            <a:pPr marL="342900" indent="-342900" algn="l">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MISD computing system is a multiprocessor machine capable of executing different instructions on different PEs but all of them operating on the same data </a:t>
            </a:r>
            <a:r>
              <a:rPr lang="en-US" sz="2000" dirty="0" smtClean="0">
                <a:latin typeface="Times New Roman" panose="02020603050405020304" pitchFamily="18" charset="0"/>
                <a:cs typeface="Times New Roman" panose="02020603050405020304" pitchFamily="18" charset="0"/>
              </a:rPr>
              <a:t>set. </a:t>
            </a:r>
            <a:r>
              <a:rPr lang="en-US" sz="2000" dirty="0">
                <a:latin typeface="Times New Roman" panose="02020603050405020304" pitchFamily="18" charset="0"/>
                <a:cs typeface="Times New Roman" panose="02020603050405020304" pitchFamily="18" charset="0"/>
              </a:rPr>
              <a:t>For instance, statements such </a:t>
            </a:r>
            <a:r>
              <a:rPr lang="en-US" sz="2000" dirty="0" smtClean="0">
                <a:latin typeface="Times New Roman" panose="02020603050405020304" pitchFamily="18" charset="0"/>
                <a:cs typeface="Times New Roman" panose="02020603050405020304" pitchFamily="18" charset="0"/>
              </a:rPr>
              <a:t>as</a:t>
            </a:r>
          </a:p>
          <a:p>
            <a:pPr algn="l"/>
            <a:endParaRPr lang="en-US" sz="2000" dirty="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4. Multiple-instruction, multiple-data (MIMD) systems</a:t>
            </a:r>
          </a:p>
          <a:p>
            <a:pPr marL="342900" indent="-342900" algn="l">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MIMD </a:t>
            </a:r>
            <a:r>
              <a:rPr lang="en-US" sz="2000" dirty="0" smtClean="0">
                <a:latin typeface="Times New Roman" panose="02020603050405020304" pitchFamily="18" charset="0"/>
                <a:cs typeface="Times New Roman" panose="02020603050405020304" pitchFamily="18" charset="0"/>
              </a:rPr>
              <a:t>computing </a:t>
            </a:r>
            <a:r>
              <a:rPr lang="en-US" sz="2000" dirty="0">
                <a:latin typeface="Times New Roman" panose="02020603050405020304" pitchFamily="18" charset="0"/>
                <a:cs typeface="Times New Roman" panose="02020603050405020304" pitchFamily="18" charset="0"/>
              </a:rPr>
              <a:t>system is a multiprocessor machine capable of executing multiple instructions on multiple data sets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Each PE in the MIMD model has separate instruction and data streams; hence machines built using this model are well suited to any kind of application. Unlike SIMD and MISD machines, PEs in MIMD machines work asynchronously</a:t>
            </a:r>
            <a:r>
              <a:rPr lang="en-US" sz="2000" dirty="0" smtClean="0">
                <a:latin typeface="Times New Roman" panose="02020603050405020304" pitchFamily="18" charset="0"/>
                <a:cs typeface="Times New Roman" panose="02020603050405020304" pitchFamily="18" charset="0"/>
              </a:rPr>
              <a:t>.</a:t>
            </a:r>
          </a:p>
          <a:p>
            <a:pPr algn="l"/>
            <a:endParaRPr lang="en-US" sz="2000" dirty="0" smtClean="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Approaches to Parallel Computing</a:t>
            </a:r>
          </a:p>
          <a:p>
            <a:pPr algn="l"/>
            <a:r>
              <a:rPr lang="en-US" sz="2000" dirty="0">
                <a:latin typeface="Times New Roman" panose="02020603050405020304" pitchFamily="18" charset="0"/>
                <a:cs typeface="Times New Roman" panose="02020603050405020304" pitchFamily="18" charset="0"/>
              </a:rPr>
              <a:t>A sequential program is one that runs on a single processor and has a single line of control. A wide variety of parallel programming approaches are available. The most prominent among them are the following</a:t>
            </a:r>
            <a:r>
              <a:rPr lang="en-US" sz="2000" dirty="0" smtClean="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Data Parallelism</a:t>
            </a:r>
          </a:p>
          <a:p>
            <a:pPr marL="342900" indent="-342900" algn="l">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Process Parallelism</a:t>
            </a:r>
          </a:p>
          <a:p>
            <a:pPr marL="342900" indent="-342900" algn="l">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Farmer and worker model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16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6263"/>
          </a:xfrm>
        </p:spPr>
        <p:txBody>
          <a:bodyPr>
            <a:normAutofit/>
          </a:bodyPr>
          <a:lstStyle/>
          <a:p>
            <a:r>
              <a:rPr lang="en-US" sz="2000" dirty="0" smtClean="0">
                <a:solidFill>
                  <a:schemeClr val="tx1"/>
                </a:solidFill>
                <a:latin typeface="Times New Roman" panose="02020603050405020304" pitchFamily="18" charset="0"/>
                <a:cs typeface="Times New Roman" panose="02020603050405020304" pitchFamily="18" charset="0"/>
              </a:rPr>
              <a:t>Application of Parallel Computing</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0063" y="957263"/>
            <a:ext cx="9286875" cy="5426868"/>
          </a:xfrm>
        </p:spPr>
        <p:txBody>
          <a:bodyPr>
            <a:normAutofit/>
          </a:bodyPr>
          <a:lstStyle/>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technique is used in application requiring processing of large amount of data in</a:t>
            </a:r>
          </a:p>
          <a:p>
            <a:pPr marL="0" indent="0">
              <a:buNone/>
            </a:pPr>
            <a:r>
              <a:rPr lang="en-US" sz="2000" dirty="0" smtClean="0">
                <a:latin typeface="Times New Roman" panose="02020603050405020304" pitchFamily="18" charset="0"/>
                <a:cs typeface="Times New Roman" panose="02020603050405020304" pitchFamily="18" charset="0"/>
              </a:rPr>
              <a:t>      Sophisticated way. For example:</a:t>
            </a: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Databases, Data Mining.</a:t>
            </a: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Networked videos and multimedia technologies.</a:t>
            </a: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Medical imaging and diagnosis.</a:t>
            </a: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Advanced graphics and virtual reality.</a:t>
            </a: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Collaborative work environments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010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971550"/>
            <a:ext cx="9144000" cy="4286250"/>
          </a:xfrm>
        </p:spPr>
        <p:txBody>
          <a:bodyPr/>
          <a:lstStyle/>
          <a:p>
            <a:endParaRPr lang="en-US" dirty="0" smtClean="0"/>
          </a:p>
          <a:p>
            <a:endParaRPr lang="en-US" dirty="0"/>
          </a:p>
          <a:p>
            <a:endParaRPr lang="en-US" dirty="0" smtClean="0"/>
          </a:p>
          <a:p>
            <a:pPr algn="ctr"/>
            <a:r>
              <a:rPr lang="en-US" sz="3600" dirty="0" smtClean="0">
                <a:latin typeface="Times New Roman" panose="02020603050405020304" pitchFamily="18" charset="0"/>
                <a:cs typeface="Times New Roman" panose="02020603050405020304" pitchFamily="18" charset="0"/>
              </a:rPr>
              <a:t>Thank You</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045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2899" y="114300"/>
            <a:ext cx="10601325" cy="6743700"/>
          </a:xfrm>
        </p:spPr>
        <p:txBody>
          <a:bodyPr>
            <a:normAutofit/>
          </a:bodyPr>
          <a:lstStyle/>
          <a:p>
            <a:endParaRPr lang="en-US" sz="2000" dirty="0" smtClean="0">
              <a:latin typeface="Times New Roman" panose="02020603050405020304" pitchFamily="18" charset="0"/>
              <a:cs typeface="Times New Roman" panose="02020603050405020304" pitchFamily="18" charset="0"/>
            </a:endParaRPr>
          </a:p>
          <a:p>
            <a:pPr algn="ctr"/>
            <a:r>
              <a:rPr lang="en-US" sz="2800" b="1" u="sng" dirty="0" smtClean="0">
                <a:latin typeface="Times New Roman" panose="02020603050405020304" pitchFamily="18" charset="0"/>
                <a:cs typeface="Times New Roman" panose="02020603050405020304" pitchFamily="18" charset="0"/>
              </a:rPr>
              <a:t>Cluster Computing</a:t>
            </a:r>
            <a:endParaRPr lang="en-US" sz="2800" b="1" u="sng" dirty="0">
              <a:latin typeface="Times New Roman" panose="02020603050405020304" pitchFamily="18" charset="0"/>
              <a:cs typeface="Times New Roman" panose="02020603050405020304" pitchFamily="18" charset="0"/>
            </a:endParaRPr>
          </a:p>
          <a:p>
            <a:pPr algn="l"/>
            <a:r>
              <a:rPr lang="en-US" sz="2200" dirty="0" smtClean="0">
                <a:latin typeface="Times New Roman" panose="02020603050405020304" pitchFamily="18" charset="0"/>
                <a:cs typeface="Times New Roman" panose="02020603050405020304" pitchFamily="18" charset="0"/>
              </a:rPr>
              <a:t>What is Cluster Computing?</a:t>
            </a:r>
          </a:p>
          <a:p>
            <a:pPr algn="l"/>
            <a:endParaRPr lang="en-US" sz="22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Cluster Computing refers to the process of sharing the computation task</a:t>
            </a:r>
          </a:p>
          <a:p>
            <a:pPr algn="l"/>
            <a:r>
              <a:rPr lang="en-US" sz="2200" dirty="0" smtClean="0">
                <a:latin typeface="Times New Roman" panose="02020603050405020304" pitchFamily="18" charset="0"/>
                <a:cs typeface="Times New Roman" panose="02020603050405020304" pitchFamily="18" charset="0"/>
              </a:rPr>
              <a:t>     to the multiple computers of the cluster.</a:t>
            </a: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number of computers are connected on a network and they perform a single task by forming a Cluster of computers where the process of computing is called as Cluster Computing.</a:t>
            </a:r>
          </a:p>
          <a:p>
            <a:pPr marL="342900" indent="-34290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Cluster Computing is a high performance computing framework which helps in solving more complex operations more efficiently with a faster processing speed and better data integrity. Cluster Computing is a networking technology that performs its operations based on the principle of distributed systems.</a:t>
            </a:r>
          </a:p>
        </p:txBody>
      </p:sp>
    </p:spTree>
    <p:extLst>
      <p:ext uri="{BB962C8B-B14F-4D97-AF65-F5344CB8AC3E}">
        <p14:creationId xmlns:p14="http://schemas.microsoft.com/office/powerpoint/2010/main" val="2191260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013" y="114301"/>
            <a:ext cx="11915775" cy="6557962"/>
          </a:xfrm>
        </p:spPr>
        <p:txBody>
          <a:bodyPr/>
          <a:lstStyle/>
          <a:p>
            <a:pPr algn="l"/>
            <a:r>
              <a:rPr lang="en-US" sz="2800" b="1" dirty="0" smtClean="0">
                <a:latin typeface="Times New Roman" panose="02020603050405020304" pitchFamily="18" charset="0"/>
                <a:cs typeface="Times New Roman" panose="02020603050405020304" pitchFamily="18" charset="0"/>
              </a:rPr>
              <a:t>Architecture of Cluster Computing</a:t>
            </a:r>
          </a:p>
          <a:p>
            <a:endParaRPr lang="en-US" sz="2800"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800099"/>
            <a:ext cx="11315700" cy="5872163"/>
          </a:xfrm>
          <a:prstGeom prst="rect">
            <a:avLst/>
          </a:prstGeom>
        </p:spPr>
      </p:pic>
    </p:spTree>
    <p:extLst>
      <p:ext uri="{BB962C8B-B14F-4D97-AF65-F5344CB8AC3E}">
        <p14:creationId xmlns:p14="http://schemas.microsoft.com/office/powerpoint/2010/main" val="3482520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7238" y="1"/>
            <a:ext cx="8901112" cy="6858000"/>
          </a:xfrm>
        </p:spPr>
        <p:txBody>
          <a:bodyPr/>
          <a:lstStyle/>
          <a:p>
            <a:pPr algn="l"/>
            <a:r>
              <a:rPr lang="en-US" sz="2200" u="sng" dirty="0" smtClean="0">
                <a:latin typeface="Times New Roman" panose="02020603050405020304" pitchFamily="18" charset="0"/>
                <a:cs typeface="Times New Roman" panose="02020603050405020304" pitchFamily="18" charset="0"/>
              </a:rPr>
              <a:t>Types of Cluster Computing</a:t>
            </a:r>
          </a:p>
          <a:p>
            <a:pPr marL="457200" indent="-457200" algn="l">
              <a:buAutoNum type="arabicPeriod"/>
            </a:pPr>
            <a:r>
              <a:rPr lang="en-US" sz="2200" b="1" u="sng" dirty="0" smtClean="0">
                <a:latin typeface="Times New Roman" panose="02020603050405020304" pitchFamily="18" charset="0"/>
                <a:cs typeface="Times New Roman" panose="02020603050405020304" pitchFamily="18" charset="0"/>
              </a:rPr>
              <a:t>High Availability Cluster</a:t>
            </a:r>
          </a:p>
          <a:p>
            <a:pPr marL="342900" indent="-34290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These cluster models create </a:t>
            </a:r>
            <a:r>
              <a:rPr lang="en-US" sz="2200" dirty="0" smtClean="0">
                <a:latin typeface="Times New Roman" panose="02020603050405020304" pitchFamily="18" charset="0"/>
                <a:cs typeface="Times New Roman" panose="02020603050405020304" pitchFamily="18" charset="0"/>
              </a:rPr>
              <a:t>availability </a:t>
            </a:r>
          </a:p>
          <a:p>
            <a:pPr algn="l"/>
            <a:r>
              <a:rPr lang="en-US" sz="2200" dirty="0" smtClean="0">
                <a:latin typeface="Times New Roman" panose="02020603050405020304" pitchFamily="18" charset="0"/>
                <a:cs typeface="Times New Roman" panose="02020603050405020304" pitchFamily="18" charset="0"/>
              </a:rPr>
              <a:t>     of </a:t>
            </a:r>
            <a:r>
              <a:rPr lang="en-US" sz="2200" dirty="0">
                <a:latin typeface="Times New Roman" panose="02020603050405020304" pitchFamily="18" charset="0"/>
                <a:cs typeface="Times New Roman" panose="02020603050405020304" pitchFamily="18" charset="0"/>
              </a:rPr>
              <a:t>services and resources in an </a:t>
            </a:r>
            <a:r>
              <a:rPr lang="en-US" sz="2200" dirty="0" smtClean="0">
                <a:latin typeface="Times New Roman" panose="02020603050405020304" pitchFamily="18" charset="0"/>
                <a:cs typeface="Times New Roman" panose="02020603050405020304" pitchFamily="18" charset="0"/>
              </a:rPr>
              <a:t>uninterrupted</a:t>
            </a:r>
          </a:p>
          <a:p>
            <a:pPr algn="l"/>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method </a:t>
            </a:r>
            <a:r>
              <a:rPr lang="en-US" sz="2200" dirty="0">
                <a:latin typeface="Times New Roman" panose="02020603050405020304" pitchFamily="18" charset="0"/>
                <a:cs typeface="Times New Roman" panose="02020603050405020304" pitchFamily="18" charset="0"/>
              </a:rPr>
              <a:t>using the </a:t>
            </a:r>
            <a:r>
              <a:rPr lang="en-US" sz="2200" dirty="0" smtClean="0">
                <a:latin typeface="Times New Roman" panose="02020603050405020304" pitchFamily="18" charset="0"/>
                <a:cs typeface="Times New Roman" panose="02020603050405020304" pitchFamily="18" charset="0"/>
              </a:rPr>
              <a:t>system’s implicit redundancy. </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basic idea in this form of Cluster is that if </a:t>
            </a:r>
            <a:r>
              <a:rPr lang="en-US" sz="2000" dirty="0" smtClean="0">
                <a:latin typeface="Times New Roman" panose="02020603050405020304" pitchFamily="18" charset="0"/>
                <a:cs typeface="Times New Roman" panose="02020603050405020304" pitchFamily="18" charset="0"/>
              </a:rPr>
              <a:t>a</a:t>
            </a:r>
          </a:p>
          <a:p>
            <a:pPr algn="l"/>
            <a:r>
              <a:rPr lang="en-US" sz="2000" dirty="0" smtClean="0">
                <a:latin typeface="Times New Roman" panose="02020603050405020304" pitchFamily="18" charset="0"/>
                <a:cs typeface="Times New Roman" panose="02020603050405020304" pitchFamily="18" charset="0"/>
              </a:rPr>
              <a:t>      node </a:t>
            </a:r>
            <a:r>
              <a:rPr lang="en-US" sz="2000" dirty="0">
                <a:latin typeface="Times New Roman" panose="02020603050405020304" pitchFamily="18" charset="0"/>
                <a:cs typeface="Times New Roman" panose="02020603050405020304" pitchFamily="18" charset="0"/>
              </a:rPr>
              <a:t>fails, then applications and services can </a:t>
            </a:r>
            <a:r>
              <a:rPr lang="en-US" sz="2000" dirty="0" smtClean="0">
                <a:latin typeface="Times New Roman" panose="02020603050405020304" pitchFamily="18" charset="0"/>
                <a:cs typeface="Times New Roman" panose="02020603050405020304" pitchFamily="18" charset="0"/>
              </a:rPr>
              <a:t>be</a:t>
            </a:r>
          </a:p>
          <a:p>
            <a:pPr algn="l"/>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made </a:t>
            </a:r>
            <a:r>
              <a:rPr lang="en-US" sz="2000" dirty="0">
                <a:latin typeface="Times New Roman" panose="02020603050405020304" pitchFamily="18" charset="0"/>
                <a:cs typeface="Times New Roman" panose="02020603050405020304" pitchFamily="18" charset="0"/>
              </a:rPr>
              <a:t>available to other nodes. </a:t>
            </a:r>
            <a:endParaRPr lang="en-US" sz="20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types of Clusters serve as the base </a:t>
            </a:r>
            <a:r>
              <a:rPr lang="en-US" sz="2000" dirty="0" smtClean="0">
                <a:latin typeface="Times New Roman" panose="02020603050405020304" pitchFamily="18" charset="0"/>
                <a:cs typeface="Times New Roman" panose="02020603050405020304" pitchFamily="18" charset="0"/>
              </a:rPr>
              <a:t>for</a:t>
            </a:r>
          </a:p>
          <a:p>
            <a:pPr algn="l"/>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critical </a:t>
            </a:r>
            <a:r>
              <a:rPr lang="en-US" sz="2000" dirty="0">
                <a:latin typeface="Times New Roman" panose="02020603050405020304" pitchFamily="18" charset="0"/>
                <a:cs typeface="Times New Roman" panose="02020603050405020304" pitchFamily="18" charset="0"/>
              </a:rPr>
              <a:t>missions, mails, files, and application servers.</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363" y="600075"/>
            <a:ext cx="9788791" cy="3900488"/>
          </a:xfrm>
          <a:prstGeom prst="rect">
            <a:avLst/>
          </a:prstGeom>
        </p:spPr>
      </p:pic>
    </p:spTree>
    <p:extLst>
      <p:ext uri="{BB962C8B-B14F-4D97-AF65-F5344CB8AC3E}">
        <p14:creationId xmlns:p14="http://schemas.microsoft.com/office/powerpoint/2010/main" val="34599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500" y="0"/>
            <a:ext cx="9186863" cy="6858000"/>
          </a:xfrm>
        </p:spPr>
        <p:txBody>
          <a:bodyPr/>
          <a:lstStyle/>
          <a:p>
            <a:pPr algn="l"/>
            <a:r>
              <a:rPr lang="en-US" dirty="0" smtClean="0">
                <a:latin typeface="Times New Roman" panose="02020603050405020304" pitchFamily="18" charset="0"/>
                <a:cs typeface="Times New Roman" panose="02020603050405020304" pitchFamily="18" charset="0"/>
              </a:rPr>
              <a:t>2</a:t>
            </a:r>
            <a:r>
              <a:rPr lang="en-US" sz="2200" b="1" dirty="0" smtClean="0">
                <a:latin typeface="Times New Roman" panose="02020603050405020304" pitchFamily="18" charset="0"/>
                <a:cs typeface="Times New Roman" panose="02020603050405020304" pitchFamily="18" charset="0"/>
              </a:rPr>
              <a:t>. </a:t>
            </a:r>
            <a:r>
              <a:rPr lang="en-US" sz="2200" b="1" u="sng" dirty="0" smtClean="0">
                <a:latin typeface="Times New Roman" panose="02020603050405020304" pitchFamily="18" charset="0"/>
                <a:cs typeface="Times New Roman" panose="02020603050405020304" pitchFamily="18" charset="0"/>
              </a:rPr>
              <a:t>Load Balancing Cluster</a:t>
            </a: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Load Balancing is a computer networking</a:t>
            </a:r>
          </a:p>
          <a:p>
            <a:pPr algn="l"/>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methodology to distribute workload across</a:t>
            </a:r>
          </a:p>
          <a:p>
            <a:pPr algn="l"/>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multiple computers or a computer cluster. </a:t>
            </a:r>
          </a:p>
          <a:p>
            <a:pPr algn="l"/>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Load-balancing cluster operate by routing</a:t>
            </a:r>
          </a:p>
          <a:p>
            <a:pPr algn="l"/>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all work through one or more load-balancing</a:t>
            </a:r>
          </a:p>
          <a:p>
            <a:pPr algn="l"/>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front-end node, which then distribute the </a:t>
            </a:r>
          </a:p>
          <a:p>
            <a:pPr algn="l"/>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workload efficiently between the remaining </a:t>
            </a:r>
          </a:p>
          <a:p>
            <a:pPr algn="l"/>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active nodes.</a:t>
            </a:r>
          </a:p>
          <a:p>
            <a:pPr marL="342900" indent="-342900" algn="l">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Load balancing clusters are useful for those </a:t>
            </a:r>
          </a:p>
          <a:p>
            <a:pPr algn="l"/>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who are working with limited IT budgets.</a:t>
            </a:r>
          </a:p>
          <a:p>
            <a:pPr algn="l"/>
            <a:endParaRPr lang="en-US"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5081" y="1200150"/>
            <a:ext cx="5286375" cy="3533775"/>
          </a:xfrm>
          <a:prstGeom prst="rect">
            <a:avLst/>
          </a:prstGeom>
        </p:spPr>
      </p:pic>
    </p:spTree>
    <p:extLst>
      <p:ext uri="{BB962C8B-B14F-4D97-AF65-F5344CB8AC3E}">
        <p14:creationId xmlns:p14="http://schemas.microsoft.com/office/powerpoint/2010/main" val="127136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8675" y="0"/>
            <a:ext cx="9344026" cy="6743700"/>
          </a:xfrm>
        </p:spPr>
        <p:txBody>
          <a:bodyPr/>
          <a:lstStyle/>
          <a:p>
            <a:pPr algn="l"/>
            <a:r>
              <a:rPr lang="en-US" dirty="0" smtClean="0">
                <a:latin typeface="Times New Roman" panose="02020603050405020304" pitchFamily="18" charset="0"/>
                <a:cs typeface="Times New Roman" panose="02020603050405020304" pitchFamily="18" charset="0"/>
              </a:rPr>
              <a:t>3</a:t>
            </a:r>
            <a:r>
              <a:rPr lang="en-US" sz="2200" b="1" dirty="0" smtClean="0">
                <a:latin typeface="Times New Roman" panose="02020603050405020304" pitchFamily="18" charset="0"/>
                <a:cs typeface="Times New Roman" panose="02020603050405020304" pitchFamily="18" charset="0"/>
              </a:rPr>
              <a:t>. </a:t>
            </a:r>
            <a:r>
              <a:rPr lang="en-US" sz="2200" b="1" u="sng" dirty="0" smtClean="0">
                <a:latin typeface="Times New Roman" panose="02020603050405020304" pitchFamily="18" charset="0"/>
                <a:cs typeface="Times New Roman" panose="02020603050405020304" pitchFamily="18" charset="0"/>
              </a:rPr>
              <a:t>High-Performance Cluster</a:t>
            </a:r>
          </a:p>
          <a:p>
            <a:pPr marL="342900" indent="-342900" algn="l">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An HPC cluster is a collection of many separate servers (computers), called nodes, which are connected via a </a:t>
            </a:r>
            <a:r>
              <a:rPr lang="en-US" sz="2200" b="1" dirty="0" smtClean="0">
                <a:latin typeface="Times New Roman" panose="02020603050405020304" pitchFamily="18" charset="0"/>
                <a:cs typeface="Times New Roman" panose="02020603050405020304" pitchFamily="18" charset="0"/>
              </a:rPr>
              <a:t>fast</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interconnect</a:t>
            </a:r>
            <a:r>
              <a:rPr lang="en-US" sz="2200" dirty="0" smtClean="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High-performance computing (HPC) is the ability to process data and perform complex calculations at high speeds</a:t>
            </a:r>
            <a:r>
              <a:rPr lang="en-US" sz="2200" dirty="0" smtClean="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One of the best-known types of HPC solutions is the supercomputer. A supercomputer contains thousands of compute nodes that work together to complete one or more tasks</a:t>
            </a:r>
            <a:r>
              <a:rPr lang="en-US" sz="2200" dirty="0" smtClean="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This is called parallel processing. It’s similar to having thousands of PCs networked together, combining compute power to complete tasks faster</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l" fontAlgn="base"/>
            <a:r>
              <a:rPr lang="en-US" sz="2200" dirty="0">
                <a:latin typeface="Times New Roman" panose="02020603050405020304" pitchFamily="18" charset="0"/>
                <a:cs typeface="Times New Roman" panose="02020603050405020304" pitchFamily="18" charset="0"/>
              </a:rPr>
              <a:t>HPC solutions have three main components:</a:t>
            </a:r>
          </a:p>
          <a:p>
            <a:pPr marL="457200" indent="-457200" algn="l" fontAlgn="base">
              <a:buFont typeface="+mj-lt"/>
              <a:buAutoNum type="arabicPeriod"/>
            </a:pPr>
            <a:r>
              <a:rPr lang="en-US" sz="2200" dirty="0">
                <a:latin typeface="Times New Roman" panose="02020603050405020304" pitchFamily="18" charset="0"/>
                <a:cs typeface="Times New Roman" panose="02020603050405020304" pitchFamily="18" charset="0"/>
              </a:rPr>
              <a:t>Compute</a:t>
            </a:r>
          </a:p>
          <a:p>
            <a:pPr marL="457200" indent="-457200" algn="l" fontAlgn="base">
              <a:buFont typeface="+mj-lt"/>
              <a:buAutoNum type="arabicPeriod"/>
            </a:pPr>
            <a:r>
              <a:rPr lang="en-US" sz="2200" dirty="0">
                <a:latin typeface="Times New Roman" panose="02020603050405020304" pitchFamily="18" charset="0"/>
                <a:cs typeface="Times New Roman" panose="02020603050405020304" pitchFamily="18" charset="0"/>
              </a:rPr>
              <a:t>Network</a:t>
            </a:r>
          </a:p>
          <a:p>
            <a:pPr marL="457200" indent="-457200" algn="l" fontAlgn="base">
              <a:buFont typeface="+mj-lt"/>
              <a:buAutoNum type="arabicPeriod"/>
            </a:pPr>
            <a:r>
              <a:rPr lang="en-US" sz="2200" dirty="0" smtClean="0">
                <a:latin typeface="Times New Roman" panose="02020603050405020304" pitchFamily="18" charset="0"/>
                <a:cs typeface="Times New Roman" panose="02020603050405020304" pitchFamily="18" charset="0"/>
              </a:rPr>
              <a:t>Storage</a:t>
            </a:r>
          </a:p>
          <a:p>
            <a:pPr algn="l" fontAlgn="base"/>
            <a:endParaRPr lang="en-US" dirty="0"/>
          </a:p>
          <a:p>
            <a:pPr algn="l"/>
            <a:endParaRPr lang="en-US" dirty="0" smtClean="0"/>
          </a:p>
        </p:txBody>
      </p:sp>
    </p:spTree>
    <p:extLst>
      <p:ext uri="{BB962C8B-B14F-4D97-AF65-F5344CB8AC3E}">
        <p14:creationId xmlns:p14="http://schemas.microsoft.com/office/powerpoint/2010/main" val="4221987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4850"/>
          </a:xfrm>
        </p:spPr>
        <p:txBody>
          <a:bodyPr>
            <a:normAutofit/>
          </a:bodyPr>
          <a:lstStyle/>
          <a:p>
            <a:r>
              <a:rPr lang="en-US" sz="2400" dirty="0" smtClean="0">
                <a:solidFill>
                  <a:schemeClr val="tx1"/>
                </a:solidFill>
              </a:rPr>
              <a:t>Advantages and disadvantages </a:t>
            </a:r>
            <a:r>
              <a:rPr lang="en-US" sz="2400" dirty="0" smtClean="0">
                <a:solidFill>
                  <a:schemeClr val="tx1"/>
                </a:solidFill>
              </a:rPr>
              <a:t>of Cluster Computing</a:t>
            </a:r>
            <a:endParaRPr lang="en-US" sz="2400" dirty="0">
              <a:solidFill>
                <a:schemeClr val="tx1"/>
              </a:solidFill>
            </a:endParaRPr>
          </a:p>
        </p:txBody>
      </p:sp>
      <p:sp>
        <p:nvSpPr>
          <p:cNvPr id="3" name="Content Placeholder 2"/>
          <p:cNvSpPr>
            <a:spLocks noGrp="1"/>
          </p:cNvSpPr>
          <p:nvPr>
            <p:ph idx="1"/>
          </p:nvPr>
        </p:nvSpPr>
        <p:spPr>
          <a:xfrm>
            <a:off x="677334" y="1157289"/>
            <a:ext cx="8596668" cy="4884074"/>
          </a:xfrm>
        </p:spPr>
        <p:txBody>
          <a:bodyPr>
            <a:normAutofit/>
          </a:bodyPr>
          <a:lstStyle/>
          <a:p>
            <a:pPr>
              <a:buFontTx/>
              <a:buChar char="-"/>
            </a:pPr>
            <a:r>
              <a:rPr lang="en-US" sz="2000" dirty="0" smtClean="0">
                <a:latin typeface="Times New Roman" panose="02020603050405020304" pitchFamily="18" charset="0"/>
                <a:cs typeface="Times New Roman" panose="02020603050405020304" pitchFamily="18" charset="0"/>
              </a:rPr>
              <a:t>Processing speed is high as that of mainframe computer and super computer.</a:t>
            </a:r>
          </a:p>
          <a:p>
            <a:pPr>
              <a:buFontTx/>
              <a:buChar char="-"/>
            </a:pPr>
            <a:r>
              <a:rPr lang="en-US" sz="2000" dirty="0" smtClean="0">
                <a:latin typeface="Times New Roman" panose="02020603050405020304" pitchFamily="18" charset="0"/>
                <a:cs typeface="Times New Roman" panose="02020603050405020304" pitchFamily="18" charset="0"/>
              </a:rPr>
              <a:t>Extended resource availability to eliminate breakdown.</a:t>
            </a:r>
          </a:p>
          <a:p>
            <a:pPr>
              <a:buFontTx/>
              <a:buChar char="-"/>
            </a:pPr>
            <a:r>
              <a:rPr lang="en-US" sz="2000" dirty="0" smtClean="0">
                <a:latin typeface="Times New Roman" panose="02020603050405020304" pitchFamily="18" charset="0"/>
                <a:cs typeface="Times New Roman" panose="02020603050405020304" pitchFamily="18" charset="0"/>
              </a:rPr>
              <a:t>Scalable</a:t>
            </a:r>
          </a:p>
          <a:p>
            <a:pPr>
              <a:buFontTx/>
              <a:buChar char="-"/>
            </a:pPr>
            <a:r>
              <a:rPr lang="en-US" sz="2000" dirty="0" smtClean="0">
                <a:latin typeface="Times New Roman" panose="02020603050405020304" pitchFamily="18" charset="0"/>
                <a:cs typeface="Times New Roman" panose="02020603050405020304" pitchFamily="18" charset="0"/>
              </a:rPr>
              <a:t>Flexible</a:t>
            </a:r>
          </a:p>
          <a:p>
            <a:pPr marL="0" indent="0">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buFontTx/>
              <a:buChar char="-"/>
            </a:pPr>
            <a:r>
              <a:rPr lang="en-US" sz="2000" dirty="0" smtClean="0">
                <a:latin typeface="Times New Roman" panose="02020603050405020304" pitchFamily="18" charset="0"/>
                <a:cs typeface="Times New Roman" panose="02020603050405020304" pitchFamily="18" charset="0"/>
              </a:rPr>
              <a:t>Cost is high since cluster needs good hardware and a design, it will be costlier to a non-clustering server management design.</a:t>
            </a:r>
          </a:p>
          <a:p>
            <a:pPr>
              <a:buFontTx/>
              <a:buChar char="-"/>
            </a:pPr>
            <a:r>
              <a:rPr lang="en-US" sz="2000" dirty="0">
                <a:latin typeface="Times New Roman" panose="02020603050405020304" pitchFamily="18" charset="0"/>
                <a:cs typeface="Times New Roman" panose="02020603050405020304" pitchFamily="18" charset="0"/>
              </a:rPr>
              <a:t>Since clustering needs more servers and hardware to establish one, monitoring and maintenance is hard. Thus increase the infrastructure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982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0100" y="0"/>
            <a:ext cx="9344025" cy="6858000"/>
          </a:xfrm>
        </p:spPr>
        <p:txBody>
          <a:bodyPr>
            <a:noAutofit/>
          </a:bodyPr>
          <a:lstStyle/>
          <a:p>
            <a:pPr algn="l"/>
            <a:r>
              <a:rPr lang="en-US" sz="2000" b="1" u="sng" dirty="0" smtClean="0">
                <a:latin typeface="Times New Roman" panose="02020603050405020304" pitchFamily="18" charset="0"/>
                <a:cs typeface="Times New Roman" panose="02020603050405020304" pitchFamily="18" charset="0"/>
              </a:rPr>
              <a:t>Grid Computing</a:t>
            </a:r>
          </a:p>
          <a:p>
            <a:pPr marL="342900" indent="-342900" algn="l">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Grid Computing</a:t>
            </a:r>
            <a:r>
              <a:rPr lang="en-US" sz="2000" dirty="0">
                <a:latin typeface="Times New Roman" panose="02020603050405020304" pitchFamily="18" charset="0"/>
                <a:cs typeface="Times New Roman" panose="02020603050405020304" pitchFamily="18" charset="0"/>
              </a:rPr>
              <a:t> can be defined as a network of computers working together to perform a task that would rather be difficult for a single machine. </a:t>
            </a:r>
            <a:endParaRPr lang="en-US" sz="2000"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All machines on that network work under the same protocol to act like a virtual supercomputer</a:t>
            </a:r>
            <a:r>
              <a:rPr lang="en-US" sz="2000" dirty="0" smtClean="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task that they work on may include </a:t>
            </a:r>
            <a:r>
              <a:rPr lang="en-US" sz="2000" dirty="0" smtClean="0">
                <a:latin typeface="Times New Roman" panose="02020603050405020304" pitchFamily="18" charset="0"/>
                <a:cs typeface="Times New Roman" panose="02020603050405020304" pitchFamily="18" charset="0"/>
              </a:rPr>
              <a:t>analyzing </a:t>
            </a:r>
            <a:r>
              <a:rPr lang="en-US" sz="2000" dirty="0">
                <a:latin typeface="Times New Roman" panose="02020603050405020304" pitchFamily="18" charset="0"/>
                <a:cs typeface="Times New Roman" panose="02020603050405020304" pitchFamily="18" charset="0"/>
              </a:rPr>
              <a:t>huge datasets or simulating situations which require high computing power</a:t>
            </a:r>
            <a:r>
              <a:rPr lang="en-US" sz="2000" dirty="0" smtClean="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Computers on the network contribute resources like processing power and storage capacity to the </a:t>
            </a:r>
            <a:r>
              <a:rPr lang="en-US" sz="2000" dirty="0" smtClean="0">
                <a:latin typeface="Times New Roman" panose="02020603050405020304" pitchFamily="18" charset="0"/>
                <a:cs typeface="Times New Roman" panose="02020603050405020304" pitchFamily="18" charset="0"/>
              </a:rPr>
              <a:t>network.</a:t>
            </a:r>
            <a:endParaRPr lang="en-US" sz="2000" dirty="0">
              <a:latin typeface="Times New Roman" panose="02020603050405020304" pitchFamily="18" charset="0"/>
              <a:cs typeface="Times New Roman" panose="02020603050405020304" pitchFamily="18" charset="0"/>
            </a:endParaRPr>
          </a:p>
          <a:p>
            <a:pPr algn="l"/>
            <a:r>
              <a:rPr lang="en-US" sz="2000" u="sng" dirty="0" smtClean="0">
                <a:latin typeface="Times New Roman" panose="02020603050405020304" pitchFamily="18" charset="0"/>
                <a:cs typeface="Times New Roman" panose="02020603050405020304" pitchFamily="18" charset="0"/>
              </a:rPr>
              <a:t>Working of Grid Computing</a:t>
            </a:r>
          </a:p>
          <a:p>
            <a:pPr marL="457200" indent="-457200" algn="l">
              <a:buFont typeface="+mj-lt"/>
              <a:buAutoNum type="arabicPeriod"/>
            </a:pPr>
            <a:r>
              <a:rPr lang="en-US" sz="2000" u="sng" dirty="0" smtClean="0">
                <a:latin typeface="Times New Roman" panose="02020603050405020304" pitchFamily="18" charset="0"/>
                <a:cs typeface="Times New Roman" panose="02020603050405020304" pitchFamily="18" charset="0"/>
              </a:rPr>
              <a:t>Control Node</a:t>
            </a:r>
          </a:p>
          <a:p>
            <a:pPr algn="l"/>
            <a:r>
              <a:rPr lang="en-US" sz="2000" dirty="0">
                <a:latin typeface="Times New Roman" panose="02020603050405020304" pitchFamily="18" charset="0"/>
                <a:cs typeface="Times New Roman" panose="02020603050405020304" pitchFamily="18" charset="0"/>
              </a:rPr>
              <a:t>	A computer, usually a server or a group of servers which administrates the whole network and keeps the account of the resources in the network pool</a:t>
            </a:r>
            <a:r>
              <a:rPr lang="en-US" sz="2000" dirty="0" smtClean="0">
                <a:latin typeface="Times New Roman" panose="02020603050405020304" pitchFamily="18" charset="0"/>
                <a:cs typeface="Times New Roman" panose="02020603050405020304" pitchFamily="18" charset="0"/>
              </a:rPr>
              <a:t>.</a:t>
            </a:r>
          </a:p>
          <a:p>
            <a:pPr marL="457200" indent="-457200" algn="l">
              <a:buAutoNum type="arabicPeriod" startAt="2"/>
            </a:pPr>
            <a:r>
              <a:rPr lang="en-US" sz="2000" u="sng" dirty="0" smtClean="0">
                <a:latin typeface="Times New Roman" panose="02020603050405020304" pitchFamily="18" charset="0"/>
                <a:cs typeface="Times New Roman" panose="02020603050405020304" pitchFamily="18" charset="0"/>
              </a:rPr>
              <a:t>Provider</a:t>
            </a:r>
          </a:p>
          <a:p>
            <a:pPr algn="l"/>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computer which contributes it’s resources in the network resource pool</a:t>
            </a:r>
            <a:r>
              <a:rPr lang="en-US" sz="2000" dirty="0" smtClean="0">
                <a:latin typeface="Times New Roman" panose="02020603050405020304" pitchFamily="18" charset="0"/>
                <a:cs typeface="Times New Roman" panose="02020603050405020304" pitchFamily="18" charset="0"/>
              </a:rPr>
              <a:t>.</a:t>
            </a:r>
          </a:p>
          <a:p>
            <a:pPr marL="457200" indent="-457200" algn="l">
              <a:buAutoNum type="arabicPeriod" startAt="3"/>
            </a:pPr>
            <a:r>
              <a:rPr lang="en-US" sz="2000" u="sng" dirty="0" smtClean="0">
                <a:latin typeface="Times New Roman" panose="02020603050405020304" pitchFamily="18" charset="0"/>
                <a:cs typeface="Times New Roman" panose="02020603050405020304" pitchFamily="18" charset="0"/>
              </a:rPr>
              <a:t>User</a:t>
            </a:r>
          </a:p>
          <a:p>
            <a:pPr algn="l"/>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computer that uses the resources on the network.</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3860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 y="871538"/>
            <a:ext cx="10472738" cy="5986462"/>
          </a:xfrm>
        </p:spPr>
        <p:txBody>
          <a:bodyPr>
            <a:normAutofit/>
          </a:bodyPr>
          <a:lstStyle/>
          <a:p>
            <a:pPr algn="l"/>
            <a:r>
              <a:rPr lang="en-US" sz="2000" u="sng" dirty="0" smtClean="0">
                <a:latin typeface="Times New Roman" panose="02020603050405020304" pitchFamily="18" charset="0"/>
                <a:cs typeface="Times New Roman" panose="02020603050405020304" pitchFamily="18" charset="0"/>
              </a:rPr>
              <a:t>Grid Computing Architecture</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can be defined as the network of computers working together to perform a task that would rather be difficult for a single machine.</a:t>
            </a:r>
          </a:p>
          <a:p>
            <a:pPr algn="l"/>
            <a:endParaRPr lang="en-US" sz="2000" u="sng"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150" y="1550194"/>
            <a:ext cx="5334000" cy="2314575"/>
          </a:xfrm>
          <a:prstGeom prst="rect">
            <a:avLst/>
          </a:prstGeom>
        </p:spPr>
      </p:pic>
    </p:spTree>
    <p:extLst>
      <p:ext uri="{BB962C8B-B14F-4D97-AF65-F5344CB8AC3E}">
        <p14:creationId xmlns:p14="http://schemas.microsoft.com/office/powerpoint/2010/main" val="2907716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639</TotalTime>
  <Words>1074</Words>
  <Application>Microsoft Office PowerPoint</Application>
  <PresentationFormat>Widescreen</PresentationFormat>
  <Paragraphs>132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Times New Roman</vt:lpstr>
      <vt:lpstr>Trebuchet MS</vt:lpstr>
      <vt:lpstr>Wingdings</vt:lpstr>
      <vt:lpstr>Wingdings 3</vt:lpstr>
      <vt:lpstr>Facet</vt:lpstr>
      <vt:lpstr>Cluster Computing, Grid Computing, Parallel Computing   Upadhyay Shreyans Indresh  Roll No. 18  MSc IT Part 1</vt:lpstr>
      <vt:lpstr>PowerPoint Presentation</vt:lpstr>
      <vt:lpstr>PowerPoint Presentation</vt:lpstr>
      <vt:lpstr>PowerPoint Presentation</vt:lpstr>
      <vt:lpstr>PowerPoint Presentation</vt:lpstr>
      <vt:lpstr>PowerPoint Presentation</vt:lpstr>
      <vt:lpstr>Advantages and disadvantages of Cluster Computing</vt:lpstr>
      <vt:lpstr>PowerPoint Presentation</vt:lpstr>
      <vt:lpstr>PowerPoint Presentation</vt:lpstr>
      <vt:lpstr>Types of Grid Computing</vt:lpstr>
      <vt:lpstr>Role of Grid Computing organization</vt:lpstr>
      <vt:lpstr>PowerPoint Presentation</vt:lpstr>
      <vt:lpstr>PowerPoint Presentation</vt:lpstr>
      <vt:lpstr>PowerPoint Presentation</vt:lpstr>
      <vt:lpstr>PowerPoint Presentation</vt:lpstr>
      <vt:lpstr>Application of Parallel Computing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Computing, Grid Computing, Parallel Computing</dc:title>
  <dc:creator>Shreyansh Upadhyay</dc:creator>
  <cp:lastModifiedBy>Shreyansh Upadhyay</cp:lastModifiedBy>
  <cp:revision>49</cp:revision>
  <dcterms:created xsi:type="dcterms:W3CDTF">2021-01-27T10:50:22Z</dcterms:created>
  <dcterms:modified xsi:type="dcterms:W3CDTF">2021-02-23T13:21:40Z</dcterms:modified>
</cp:coreProperties>
</file>