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ice" panose="020B0604020202020204" charset="0"/>
      <p:regular r:id="rId17"/>
    </p:embeddedFont>
    <p:embeddedFont>
      <p:font typeface="Alice Bold" panose="020B0604020202020204" charset="0"/>
      <p:regular r:id="rId18"/>
    </p:embeddedFont>
    <p:embeddedFont>
      <p:font typeface="Poppins Bold" panose="020B0604020202020204" charset="0"/>
      <p:regular r:id="rId19"/>
    </p:embeddedFont>
    <p:embeddedFont>
      <p:font typeface="Poppins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5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sp>
      <p:grpSp>
        <p:nvGrpSpPr>
          <p:cNvPr id="3" name="Group 3"/>
          <p:cNvGrpSpPr/>
          <p:nvPr/>
        </p:nvGrpSpPr>
        <p:grpSpPr>
          <a:xfrm>
            <a:off x="-1793400" y="-71235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763973" y="2628900"/>
            <a:ext cx="14760053" cy="4518801"/>
          </a:xfrm>
          <a:prstGeom prst="rect">
            <a:avLst/>
          </a:prstGeom>
        </p:spPr>
        <p:txBody>
          <a:bodyPr lIns="0" tIns="0" rIns="0" bIns="0" rtlCol="0" anchor="t">
            <a:spAutoFit/>
          </a:bodyPr>
          <a:lstStyle/>
          <a:p>
            <a:pPr algn="ctr"/>
            <a:r>
              <a:rPr lang="en-US" sz="14682" b="1" spc="-792" dirty="0">
                <a:solidFill>
                  <a:srgbClr val="1C2120"/>
                </a:solidFill>
                <a:latin typeface="Poppins Semi-Bold"/>
                <a:ea typeface="Poppins Semi-Bold"/>
                <a:cs typeface="Poppins Semi-Bold"/>
                <a:sym typeface="Poppins Semi-Bold"/>
              </a:rPr>
              <a:t>MENTAL HEALTH COMPANION</a:t>
            </a:r>
          </a:p>
        </p:txBody>
      </p:sp>
      <p:sp>
        <p:nvSpPr>
          <p:cNvPr id="7" name="TextBox 7"/>
          <p:cNvSpPr txBox="1"/>
          <p:nvPr/>
        </p:nvSpPr>
        <p:spPr>
          <a:xfrm>
            <a:off x="9884148" y="8978950"/>
            <a:ext cx="8374282" cy="1308050"/>
          </a:xfrm>
          <a:prstGeom prst="rect">
            <a:avLst/>
          </a:prstGeom>
        </p:spPr>
        <p:txBody>
          <a:bodyPr wrap="square" lIns="0" tIns="0" rIns="0" bIns="0" rtlCol="0" anchor="t">
            <a:spAutoFit/>
          </a:bodyPr>
          <a:lstStyle/>
          <a:p>
            <a:pPr algn="ctr">
              <a:lnSpc>
                <a:spcPts val="3445"/>
              </a:lnSpc>
            </a:pPr>
            <a:r>
              <a:rPr lang="en-US" sz="3445" spc="-68" dirty="0">
                <a:solidFill>
                  <a:srgbClr val="1C2120"/>
                </a:solidFill>
                <a:latin typeface="Alice" panose="020B0604020202020204" charset="0"/>
                <a:ea typeface="Poppins"/>
                <a:cs typeface="Poppins"/>
                <a:sym typeface="Poppins"/>
              </a:rPr>
              <a:t>PRESENTED BY :  ANSH SARASWAT</a:t>
            </a:r>
          </a:p>
          <a:p>
            <a:pPr algn="ctr">
              <a:lnSpc>
                <a:spcPts val="3445"/>
              </a:lnSpc>
            </a:pPr>
            <a:r>
              <a:rPr lang="en-US" sz="3445" spc="-68" dirty="0">
                <a:solidFill>
                  <a:srgbClr val="1C2120"/>
                </a:solidFill>
                <a:latin typeface="Alice" panose="020B0604020202020204" charset="0"/>
                <a:ea typeface="Poppins"/>
                <a:cs typeface="Poppins"/>
                <a:sym typeface="Poppins"/>
              </a:rPr>
              <a:t>                                          SHREYA PANCHOLI</a:t>
            </a:r>
          </a:p>
          <a:p>
            <a:pPr algn="ctr">
              <a:lnSpc>
                <a:spcPts val="3445"/>
              </a:lnSpc>
            </a:pPr>
            <a:r>
              <a:rPr lang="en-US" sz="3445" spc="-68" dirty="0">
                <a:solidFill>
                  <a:srgbClr val="1C2120"/>
                </a:solidFill>
                <a:latin typeface="Alice" panose="020B0604020202020204" charset="0"/>
                <a:ea typeface="Poppins"/>
                <a:cs typeface="Poppins"/>
                <a:sym typeface="Poppins"/>
              </a:rPr>
              <a:t>                                          ARYANDEEP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965504" y="2983445"/>
            <a:ext cx="16356992" cy="7303555"/>
          </a:xfrm>
          <a:prstGeom prst="rect">
            <a:avLst/>
          </a:prstGeom>
        </p:spPr>
        <p:txBody>
          <a:bodyPr lIns="0" tIns="0" rIns="0" bIns="0" rtlCol="0" anchor="t">
            <a:spAutoFit/>
          </a:bodyPr>
          <a:lstStyle/>
          <a:p>
            <a:pPr marL="709384" lvl="1" indent="-354692" algn="l">
              <a:lnSpc>
                <a:spcPts val="4435"/>
              </a:lnSpc>
              <a:spcBef>
                <a:spcPct val="0"/>
              </a:spcBef>
              <a:buFont typeface="Arial"/>
              <a:buChar char="•"/>
            </a:pPr>
            <a:r>
              <a:rPr lang="en-US" sz="3285" spc="197">
                <a:solidFill>
                  <a:srgbClr val="000000"/>
                </a:solidFill>
                <a:latin typeface="Alice"/>
                <a:ea typeface="Alice"/>
                <a:cs typeface="Alice"/>
                <a:sym typeface="Alice"/>
              </a:rPr>
              <a:t>Promotes</a:t>
            </a:r>
            <a:r>
              <a:rPr lang="en-US" sz="3285" u="none" spc="197">
                <a:solidFill>
                  <a:srgbClr val="000000"/>
                </a:solidFill>
                <a:latin typeface="Alice"/>
                <a:ea typeface="Alice"/>
                <a:cs typeface="Alice"/>
                <a:sym typeface="Alice"/>
              </a:rPr>
              <a:t> Routine and Structure</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Provides 24/7 Support</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Raises Mental Health Awareness</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Offers educational content that helps users understand mental health, reduce stigma, and know when to seek help.</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Improves Accessibility</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Fosters Engagement and Motivation</a:t>
            </a:r>
          </a:p>
          <a:p>
            <a:pPr algn="l">
              <a:lnSpc>
                <a:spcPts val="4435"/>
              </a:lnSpc>
            </a:pPr>
            <a:endParaRPr lang="en-US" sz="3285" u="none" spc="197">
              <a:solidFill>
                <a:srgbClr val="000000"/>
              </a:solidFill>
              <a:latin typeface="Alice"/>
              <a:ea typeface="Alice"/>
              <a:cs typeface="Alice"/>
              <a:sym typeface="Alice"/>
            </a:endParaRPr>
          </a:p>
        </p:txBody>
      </p:sp>
      <p:sp>
        <p:nvSpPr>
          <p:cNvPr id="3" name="TextBox 3"/>
          <p:cNvSpPr txBox="1"/>
          <p:nvPr/>
        </p:nvSpPr>
        <p:spPr>
          <a:xfrm>
            <a:off x="4416666" y="627679"/>
            <a:ext cx="9454669"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PROMOTION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8635" y="2395935"/>
            <a:ext cx="7924881" cy="3853473"/>
          </a:xfrm>
          <a:custGeom>
            <a:avLst/>
            <a:gdLst/>
            <a:ahLst/>
            <a:cxnLst/>
            <a:rect l="l" t="t" r="r" b="b"/>
            <a:pathLst>
              <a:path w="7924881" h="3853473">
                <a:moveTo>
                  <a:pt x="0" y="0"/>
                </a:moveTo>
                <a:lnTo>
                  <a:pt x="7924881" y="0"/>
                </a:lnTo>
                <a:lnTo>
                  <a:pt x="7924881" y="3853473"/>
                </a:lnTo>
                <a:lnTo>
                  <a:pt x="0" y="3853473"/>
                </a:lnTo>
                <a:lnTo>
                  <a:pt x="0" y="0"/>
                </a:lnTo>
                <a:close/>
              </a:path>
            </a:pathLst>
          </a:custGeom>
          <a:blipFill>
            <a:blip r:embed="rId2"/>
            <a:stretch>
              <a:fillRect/>
            </a:stretch>
          </a:blipFill>
        </p:spPr>
      </p:sp>
      <p:sp>
        <p:nvSpPr>
          <p:cNvPr id="3" name="Freeform 3"/>
          <p:cNvSpPr/>
          <p:nvPr/>
        </p:nvSpPr>
        <p:spPr>
          <a:xfrm>
            <a:off x="9407555" y="6259228"/>
            <a:ext cx="7707801" cy="3923462"/>
          </a:xfrm>
          <a:custGeom>
            <a:avLst/>
            <a:gdLst/>
            <a:ahLst/>
            <a:cxnLst/>
            <a:rect l="l" t="t" r="r" b="b"/>
            <a:pathLst>
              <a:path w="7707801" h="3923462">
                <a:moveTo>
                  <a:pt x="0" y="0"/>
                </a:moveTo>
                <a:lnTo>
                  <a:pt x="7707801" y="0"/>
                </a:lnTo>
                <a:lnTo>
                  <a:pt x="7707801" y="3923462"/>
                </a:lnTo>
                <a:lnTo>
                  <a:pt x="0" y="3923462"/>
                </a:lnTo>
                <a:lnTo>
                  <a:pt x="0" y="0"/>
                </a:lnTo>
                <a:close/>
              </a:path>
            </a:pathLst>
          </a:custGeom>
          <a:blipFill>
            <a:blip r:embed="rId3"/>
            <a:stretch>
              <a:fillRect l="-4610" r="-887"/>
            </a:stretch>
          </a:blipFill>
        </p:spPr>
      </p:sp>
      <p:sp>
        <p:nvSpPr>
          <p:cNvPr id="4" name="Freeform 4"/>
          <p:cNvSpPr/>
          <p:nvPr/>
        </p:nvSpPr>
        <p:spPr>
          <a:xfrm>
            <a:off x="1637905" y="6259228"/>
            <a:ext cx="7769650" cy="3923462"/>
          </a:xfrm>
          <a:custGeom>
            <a:avLst/>
            <a:gdLst/>
            <a:ahLst/>
            <a:cxnLst/>
            <a:rect l="l" t="t" r="r" b="b"/>
            <a:pathLst>
              <a:path w="7769650" h="3923462">
                <a:moveTo>
                  <a:pt x="0" y="0"/>
                </a:moveTo>
                <a:lnTo>
                  <a:pt x="7769650" y="0"/>
                </a:lnTo>
                <a:lnTo>
                  <a:pt x="7769650" y="3923462"/>
                </a:lnTo>
                <a:lnTo>
                  <a:pt x="0" y="3923462"/>
                </a:lnTo>
                <a:lnTo>
                  <a:pt x="0" y="0"/>
                </a:lnTo>
                <a:close/>
              </a:path>
            </a:pathLst>
          </a:custGeom>
          <a:blipFill>
            <a:blip r:embed="rId4"/>
            <a:stretch>
              <a:fillRect l="-2272"/>
            </a:stretch>
          </a:blipFill>
        </p:spPr>
      </p:sp>
      <p:sp>
        <p:nvSpPr>
          <p:cNvPr id="5" name="Freeform 5"/>
          <p:cNvSpPr/>
          <p:nvPr/>
        </p:nvSpPr>
        <p:spPr>
          <a:xfrm>
            <a:off x="8813516" y="2386116"/>
            <a:ext cx="7904309" cy="3873111"/>
          </a:xfrm>
          <a:custGeom>
            <a:avLst/>
            <a:gdLst/>
            <a:ahLst/>
            <a:cxnLst/>
            <a:rect l="l" t="t" r="r" b="b"/>
            <a:pathLst>
              <a:path w="7904309" h="3873111">
                <a:moveTo>
                  <a:pt x="0" y="0"/>
                </a:moveTo>
                <a:lnTo>
                  <a:pt x="7904309" y="0"/>
                </a:lnTo>
                <a:lnTo>
                  <a:pt x="7904309" y="3873112"/>
                </a:lnTo>
                <a:lnTo>
                  <a:pt x="0" y="3873112"/>
                </a:lnTo>
                <a:lnTo>
                  <a:pt x="0" y="0"/>
                </a:lnTo>
                <a:close/>
              </a:path>
            </a:pathLst>
          </a:custGeom>
          <a:blipFill>
            <a:blip r:embed="rId5"/>
            <a:stretch>
              <a:fillRect/>
            </a:stretch>
          </a:blipFill>
        </p:spPr>
      </p:sp>
      <p:sp>
        <p:nvSpPr>
          <p:cNvPr id="6" name="TextBox 6"/>
          <p:cNvSpPr txBox="1"/>
          <p:nvPr/>
        </p:nvSpPr>
        <p:spPr>
          <a:xfrm>
            <a:off x="2718761" y="264611"/>
            <a:ext cx="12850477" cy="1847850"/>
          </a:xfrm>
          <a:prstGeom prst="rect">
            <a:avLst/>
          </a:prstGeom>
        </p:spPr>
        <p:txBody>
          <a:bodyPr lIns="0" tIns="0" rIns="0" bIns="0" rtlCol="0" anchor="t">
            <a:spAutoFit/>
          </a:bodyPr>
          <a:lstStyle/>
          <a:p>
            <a:pPr algn="just">
              <a:lnSpc>
                <a:spcPts val="14850"/>
              </a:lnSpc>
            </a:pPr>
            <a:r>
              <a:rPr lang="en-US" sz="11000" spc="660">
                <a:solidFill>
                  <a:srgbClr val="000000"/>
                </a:solidFill>
                <a:latin typeface="Alice Bold"/>
                <a:ea typeface="Alice Bold"/>
                <a:cs typeface="Alice Bold"/>
                <a:sym typeface="Alice Bold"/>
              </a:rPr>
              <a:t>USER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F"/>
        </a:solidFill>
        <a:effectLst/>
      </p:bgPr>
    </p:bg>
    <p:spTree>
      <p:nvGrpSpPr>
        <p:cNvPr id="1" name=""/>
        <p:cNvGrpSpPr/>
        <p:nvPr/>
      </p:nvGrpSpPr>
      <p:grpSpPr>
        <a:xfrm>
          <a:off x="0" y="0"/>
          <a:ext cx="0" cy="0"/>
          <a:chOff x="0" y="0"/>
          <a:chExt cx="0" cy="0"/>
        </a:xfrm>
      </p:grpSpPr>
      <p:sp>
        <p:nvSpPr>
          <p:cNvPr id="2" name="TextBox 2"/>
          <p:cNvSpPr txBox="1"/>
          <p:nvPr/>
        </p:nvSpPr>
        <p:spPr>
          <a:xfrm>
            <a:off x="965504" y="2850994"/>
            <a:ext cx="16356992" cy="7865053"/>
          </a:xfrm>
          <a:prstGeom prst="rect">
            <a:avLst/>
          </a:prstGeom>
        </p:spPr>
        <p:txBody>
          <a:bodyPr lIns="0" tIns="0" rIns="0" bIns="0" rtlCol="0" anchor="t">
            <a:spAutoFit/>
          </a:bodyPr>
          <a:lstStyle/>
          <a:p>
            <a:pPr marL="709384" lvl="1" indent="-354692" algn="l">
              <a:lnSpc>
                <a:spcPts val="4435"/>
              </a:lnSpc>
              <a:buFont typeface="Arial"/>
              <a:buChar char="•"/>
            </a:pPr>
            <a:r>
              <a:rPr lang="en-US" sz="3285" spc="197">
                <a:solidFill>
                  <a:srgbClr val="000000"/>
                </a:solidFill>
                <a:latin typeface="Alice"/>
                <a:ea typeface="Alice"/>
                <a:cs typeface="Alice"/>
                <a:sym typeface="Alice"/>
              </a:rPr>
              <a:t>Early Detection and Monitoring</a:t>
            </a:r>
          </a:p>
          <a:p>
            <a:pPr algn="l">
              <a:lnSpc>
                <a:spcPts val="4435"/>
              </a:lnSpc>
              <a:spcBef>
                <a:spcPct val="0"/>
              </a:spcBef>
            </a:pPr>
            <a:endParaRPr lang="en-US" sz="3285"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Guided Self-Help</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Crisis Support</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Some apps include access to emergency contacts, hotlines, or AI chatbots trained to offer immediate emotional support during distress.</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Therapy Support</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Habit Formation and Lifestyle Changes</a:t>
            </a:r>
          </a:p>
          <a:p>
            <a:pPr algn="l">
              <a:lnSpc>
                <a:spcPts val="4435"/>
              </a:lnSpc>
            </a:pPr>
            <a:endParaRPr lang="en-US" sz="3285" u="none" spc="197">
              <a:solidFill>
                <a:srgbClr val="000000"/>
              </a:solidFill>
              <a:latin typeface="Alice"/>
              <a:ea typeface="Alice"/>
              <a:cs typeface="Alice"/>
              <a:sym typeface="Alice"/>
            </a:endParaRPr>
          </a:p>
          <a:p>
            <a:pPr algn="l">
              <a:lnSpc>
                <a:spcPts val="4435"/>
              </a:lnSpc>
            </a:pPr>
            <a:endParaRPr lang="en-US" sz="3285" u="none" spc="197">
              <a:solidFill>
                <a:srgbClr val="000000"/>
              </a:solidFill>
              <a:latin typeface="Alice"/>
              <a:ea typeface="Alice"/>
              <a:cs typeface="Alice"/>
              <a:sym typeface="Alice"/>
            </a:endParaRPr>
          </a:p>
        </p:txBody>
      </p:sp>
      <p:sp>
        <p:nvSpPr>
          <p:cNvPr id="3" name="TextBox 3"/>
          <p:cNvSpPr txBox="1"/>
          <p:nvPr/>
        </p:nvSpPr>
        <p:spPr>
          <a:xfrm>
            <a:off x="4416666" y="627679"/>
            <a:ext cx="9454669"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TREATMENT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1618" y="1266231"/>
            <a:ext cx="16644763" cy="1139970"/>
          </a:xfrm>
          <a:prstGeom prst="rect">
            <a:avLst/>
          </a:prstGeom>
        </p:spPr>
        <p:txBody>
          <a:bodyPr lIns="0" tIns="0" rIns="0" bIns="0" rtlCol="0" anchor="t">
            <a:spAutoFit/>
          </a:bodyPr>
          <a:lstStyle/>
          <a:p>
            <a:pPr algn="ctr">
              <a:lnSpc>
                <a:spcPts val="8439"/>
              </a:lnSpc>
            </a:pPr>
            <a:r>
              <a:rPr lang="en-US" sz="8700">
                <a:solidFill>
                  <a:srgbClr val="1C2120"/>
                </a:solidFill>
                <a:latin typeface="Alice Bold"/>
                <a:ea typeface="Alice Bold"/>
                <a:cs typeface="Alice Bold"/>
                <a:sym typeface="Alice Bold"/>
              </a:rPr>
              <a:t>STRENGTHS &amp; OPPORTUNITIES</a:t>
            </a:r>
          </a:p>
        </p:txBody>
      </p:sp>
      <p:sp>
        <p:nvSpPr>
          <p:cNvPr id="3" name="TextBox 3"/>
          <p:cNvSpPr txBox="1"/>
          <p:nvPr/>
        </p:nvSpPr>
        <p:spPr>
          <a:xfrm>
            <a:off x="821618" y="4366868"/>
            <a:ext cx="8322382" cy="2664333"/>
          </a:xfrm>
          <a:prstGeom prst="rect">
            <a:avLst/>
          </a:prstGeom>
        </p:spPr>
        <p:txBody>
          <a:bodyPr lIns="0" tIns="0" rIns="0" bIns="0" rtlCol="0" anchor="t">
            <a:spAutoFit/>
          </a:bodyPr>
          <a:lstStyle/>
          <a:p>
            <a:pPr marL="677927" lvl="1" indent="-338963" algn="just">
              <a:lnSpc>
                <a:spcPts val="4239"/>
              </a:lnSpc>
              <a:buFont typeface="Arial"/>
              <a:buChar char="•"/>
            </a:pPr>
            <a:r>
              <a:rPr lang="en-US" sz="3140" spc="188">
                <a:solidFill>
                  <a:srgbClr val="000000"/>
                </a:solidFill>
                <a:latin typeface="Alice"/>
                <a:ea typeface="Alice"/>
                <a:cs typeface="Alice"/>
                <a:sym typeface="Alice"/>
              </a:rPr>
              <a:t>Safe space for self expression</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Healthy habits</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Personalized Experience</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Boosts engagement with tools</a:t>
            </a:r>
          </a:p>
          <a:p>
            <a:pPr marL="677927" lvl="1" indent="-338963" algn="just">
              <a:lnSpc>
                <a:spcPts val="4239"/>
              </a:lnSpc>
              <a:buFont typeface="Arial"/>
              <a:buChar char="•"/>
            </a:pPr>
            <a:r>
              <a:rPr lang="en-US" sz="3140" u="none" spc="188">
                <a:solidFill>
                  <a:srgbClr val="000000"/>
                </a:solidFill>
                <a:latin typeface="Alice"/>
                <a:ea typeface="Alice"/>
                <a:cs typeface="Alice"/>
                <a:sym typeface="Alice"/>
              </a:rPr>
              <a:t>Cost effective</a:t>
            </a:r>
          </a:p>
        </p:txBody>
      </p:sp>
      <p:sp>
        <p:nvSpPr>
          <p:cNvPr id="4" name="TextBox 4"/>
          <p:cNvSpPr txBox="1"/>
          <p:nvPr/>
        </p:nvSpPr>
        <p:spPr>
          <a:xfrm>
            <a:off x="9144000" y="6804889"/>
            <a:ext cx="8322382" cy="2664333"/>
          </a:xfrm>
          <a:prstGeom prst="rect">
            <a:avLst/>
          </a:prstGeom>
        </p:spPr>
        <p:txBody>
          <a:bodyPr lIns="0" tIns="0" rIns="0" bIns="0" rtlCol="0" anchor="t">
            <a:spAutoFit/>
          </a:bodyPr>
          <a:lstStyle/>
          <a:p>
            <a:pPr marL="677927" lvl="1" indent="-338963" algn="just">
              <a:lnSpc>
                <a:spcPts val="4239"/>
              </a:lnSpc>
              <a:buFont typeface="Arial"/>
              <a:buChar char="•"/>
            </a:pPr>
            <a:r>
              <a:rPr lang="en-US" sz="3140" spc="188">
                <a:solidFill>
                  <a:srgbClr val="000000"/>
                </a:solidFill>
                <a:latin typeface="Alice"/>
                <a:ea typeface="Alice"/>
                <a:cs typeface="Alice"/>
                <a:sym typeface="Alice"/>
              </a:rPr>
              <a:t>Growing global demand</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Untapped markets</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Personalized user experience</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Partnership with clinics &amp; therapists</a:t>
            </a:r>
          </a:p>
          <a:p>
            <a:pPr marL="677927" lvl="1" indent="-338963" algn="just">
              <a:lnSpc>
                <a:spcPts val="4239"/>
              </a:lnSpc>
              <a:buFont typeface="Arial"/>
              <a:buChar char="•"/>
            </a:pPr>
            <a:r>
              <a:rPr lang="en-US" sz="3140" u="none" spc="188">
                <a:solidFill>
                  <a:srgbClr val="000000"/>
                </a:solidFill>
                <a:latin typeface="Alice"/>
                <a:ea typeface="Alice"/>
                <a:cs typeface="Alice"/>
                <a:sym typeface="Alice"/>
              </a:rPr>
              <a:t>Gamification and engagements</a:t>
            </a:r>
          </a:p>
        </p:txBody>
      </p:sp>
      <p:sp>
        <p:nvSpPr>
          <p:cNvPr id="5" name="TextBox 5"/>
          <p:cNvSpPr txBox="1"/>
          <p:nvPr/>
        </p:nvSpPr>
        <p:spPr>
          <a:xfrm>
            <a:off x="9561342" y="6082232"/>
            <a:ext cx="5620843" cy="415569"/>
          </a:xfrm>
          <a:prstGeom prst="rect">
            <a:avLst/>
          </a:prstGeom>
        </p:spPr>
        <p:txBody>
          <a:bodyPr lIns="0" tIns="0" rIns="0" bIns="0" rtlCol="0" anchor="t">
            <a:spAutoFit/>
          </a:bodyPr>
          <a:lstStyle/>
          <a:p>
            <a:pPr algn="l">
              <a:lnSpc>
                <a:spcPts val="3045"/>
              </a:lnSpc>
            </a:pPr>
            <a:r>
              <a:rPr lang="en-US" sz="3140">
                <a:solidFill>
                  <a:srgbClr val="1C2120"/>
                </a:solidFill>
                <a:latin typeface="Alice Bold"/>
                <a:ea typeface="Alice Bold"/>
                <a:cs typeface="Alice Bold"/>
                <a:sym typeface="Alice Bold"/>
              </a:rPr>
              <a:t>OPPORTUNITIES</a:t>
            </a:r>
          </a:p>
        </p:txBody>
      </p:sp>
      <p:sp>
        <p:nvSpPr>
          <p:cNvPr id="6" name="TextBox 6"/>
          <p:cNvSpPr txBox="1"/>
          <p:nvPr/>
        </p:nvSpPr>
        <p:spPr>
          <a:xfrm>
            <a:off x="1028700" y="3676753"/>
            <a:ext cx="10102127" cy="415569"/>
          </a:xfrm>
          <a:prstGeom prst="rect">
            <a:avLst/>
          </a:prstGeom>
        </p:spPr>
        <p:txBody>
          <a:bodyPr lIns="0" tIns="0" rIns="0" bIns="0" rtlCol="0" anchor="t">
            <a:spAutoFit/>
          </a:bodyPr>
          <a:lstStyle/>
          <a:p>
            <a:pPr algn="l">
              <a:lnSpc>
                <a:spcPts val="3045"/>
              </a:lnSpc>
            </a:pPr>
            <a:r>
              <a:rPr lang="en-US" sz="3140">
                <a:solidFill>
                  <a:srgbClr val="1C2120"/>
                </a:solidFill>
                <a:latin typeface="Alice Bold"/>
                <a:ea typeface="Alice Bold"/>
                <a:cs typeface="Alice Bold"/>
                <a:sym typeface="Alice Bold"/>
              </a:rPr>
              <a:t>STRENGTHS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1866497" y="4246354"/>
            <a:ext cx="15392803" cy="6040646"/>
          </a:xfrm>
          <a:prstGeom prst="rect">
            <a:avLst/>
          </a:prstGeom>
        </p:spPr>
        <p:txBody>
          <a:bodyPr lIns="0" tIns="0" rIns="0" bIns="0" rtlCol="0" anchor="t">
            <a:spAutoFit/>
          </a:bodyPr>
          <a:lstStyle/>
          <a:p>
            <a:pPr marL="843411" lvl="1" indent="-421705" algn="l">
              <a:lnSpc>
                <a:spcPts val="3398"/>
              </a:lnSpc>
              <a:buFont typeface="Arial"/>
              <a:buChar char="•"/>
            </a:pPr>
            <a:r>
              <a:rPr lang="en-US" sz="3906" dirty="0">
                <a:solidFill>
                  <a:srgbClr val="1C2120"/>
                </a:solidFill>
                <a:latin typeface="Alice"/>
                <a:ea typeface="Alice"/>
                <a:cs typeface="Alice"/>
                <a:sym typeface="Alice"/>
              </a:rPr>
              <a:t>Privacy and Security Concerns</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AI Limitations in Emotional Understanding</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Over-Reliance on Technology</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Lack of Personalization</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Stigma and Reluctance to Use</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Regulatory Challenges</a:t>
            </a:r>
          </a:p>
          <a:p>
            <a:pPr algn="l">
              <a:lnSpc>
                <a:spcPts val="3398"/>
              </a:lnSpc>
            </a:pPr>
            <a:endParaRPr lang="en-US" sz="3906" dirty="0">
              <a:solidFill>
                <a:srgbClr val="1C2120"/>
              </a:solidFill>
              <a:latin typeface="Alice"/>
              <a:ea typeface="Alice"/>
              <a:cs typeface="Alice"/>
              <a:sym typeface="Alice"/>
            </a:endParaRPr>
          </a:p>
          <a:p>
            <a:pPr algn="l">
              <a:lnSpc>
                <a:spcPts val="3398"/>
              </a:lnSpc>
            </a:pPr>
            <a:endParaRPr lang="en-US" sz="3906" dirty="0">
              <a:solidFill>
                <a:srgbClr val="1C2120"/>
              </a:solidFill>
              <a:latin typeface="Alice"/>
              <a:ea typeface="Alice"/>
              <a:cs typeface="Alice"/>
              <a:sym typeface="Alice"/>
            </a:endParaRPr>
          </a:p>
          <a:p>
            <a:pPr algn="l">
              <a:lnSpc>
                <a:spcPts val="3398"/>
              </a:lnSpc>
            </a:pPr>
            <a:endParaRPr lang="en-US" sz="3906" dirty="0">
              <a:solidFill>
                <a:srgbClr val="1C2120"/>
              </a:solidFill>
              <a:latin typeface="Alice"/>
              <a:ea typeface="Alice"/>
              <a:cs typeface="Alice"/>
              <a:sym typeface="Alice"/>
            </a:endParaRPr>
          </a:p>
        </p:txBody>
      </p:sp>
      <p:grpSp>
        <p:nvGrpSpPr>
          <p:cNvPr id="3" name="Group 3"/>
          <p:cNvGrpSpPr/>
          <p:nvPr/>
        </p:nvGrpSpPr>
        <p:grpSpPr>
          <a:xfrm>
            <a:off x="1752600" y="419100"/>
            <a:ext cx="14555006" cy="2826031"/>
            <a:chOff x="-34573" y="-35915"/>
            <a:chExt cx="3833417" cy="674816"/>
          </a:xfrm>
        </p:grpSpPr>
        <p:sp>
          <p:nvSpPr>
            <p:cNvPr id="4" name="Freeform 4"/>
            <p:cNvSpPr/>
            <p:nvPr/>
          </p:nvSpPr>
          <p:spPr>
            <a:xfrm>
              <a:off x="-34573" y="-26817"/>
              <a:ext cx="3833417" cy="625154"/>
            </a:xfrm>
            <a:custGeom>
              <a:avLst/>
              <a:gdLst/>
              <a:ahLst/>
              <a:cxnLst/>
              <a:rect l="l" t="t" r="r" b="b"/>
              <a:pathLst>
                <a:path w="3833417" h="625154">
                  <a:moveTo>
                    <a:pt x="0" y="0"/>
                  </a:moveTo>
                  <a:lnTo>
                    <a:pt x="3833417" y="0"/>
                  </a:lnTo>
                  <a:lnTo>
                    <a:pt x="3833417" y="625154"/>
                  </a:lnTo>
                  <a:lnTo>
                    <a:pt x="0" y="625154"/>
                  </a:lnTo>
                  <a:close/>
                </a:path>
              </a:pathLst>
            </a:custGeom>
            <a:solidFill>
              <a:srgbClr val="AAD7D4"/>
            </a:solidFill>
            <a:ln w="28575" cap="sq">
              <a:solidFill>
                <a:srgbClr val="1C2120"/>
              </a:solidFill>
              <a:prstDash val="solid"/>
              <a:miter/>
            </a:ln>
          </p:spPr>
        </p:sp>
        <p:sp>
          <p:nvSpPr>
            <p:cNvPr id="5" name="TextBox 5"/>
            <p:cNvSpPr txBox="1"/>
            <p:nvPr/>
          </p:nvSpPr>
          <p:spPr>
            <a:xfrm>
              <a:off x="30210" y="-35915"/>
              <a:ext cx="3612444" cy="674816"/>
            </a:xfrm>
            <a:prstGeom prst="rect">
              <a:avLst/>
            </a:prstGeom>
          </p:spPr>
          <p:txBody>
            <a:bodyPr lIns="50800" tIns="50800" rIns="50800" bIns="50800" rtlCol="0" anchor="ctr"/>
            <a:lstStyle/>
            <a:p>
              <a:pPr algn="ctr">
                <a:lnSpc>
                  <a:spcPts val="16800"/>
                </a:lnSpc>
              </a:pPr>
              <a:r>
                <a:rPr lang="en-US" sz="12000" dirty="0">
                  <a:solidFill>
                    <a:srgbClr val="000000"/>
                  </a:solidFill>
                  <a:latin typeface="Alice Bold"/>
                  <a:ea typeface="Alice Bold"/>
                  <a:cs typeface="Alice Bold"/>
                  <a:sym typeface="Alice Bold"/>
                </a:rPr>
                <a:t>CHALLENGES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2438400" y="3924300"/>
            <a:ext cx="13734140" cy="1701300"/>
          </a:xfrm>
          <a:prstGeom prst="rect">
            <a:avLst/>
          </a:prstGeom>
        </p:spPr>
        <p:txBody>
          <a:bodyPr lIns="0" tIns="0" rIns="0" bIns="0" rtlCol="0" anchor="t">
            <a:spAutoFit/>
          </a:bodyPr>
          <a:lstStyle/>
          <a:p>
            <a:pPr algn="ctr">
              <a:lnSpc>
                <a:spcPts val="13225"/>
              </a:lnSpc>
            </a:pPr>
            <a:r>
              <a:rPr lang="en-US" sz="12023" b="1" dirty="0">
                <a:solidFill>
                  <a:srgbClr val="1C2120"/>
                </a:solidFill>
                <a:latin typeface="Poppins Bold"/>
                <a:ea typeface="Poppins Bold"/>
                <a:cs typeface="Poppins Bold"/>
                <a:sym typeface="Poppi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6887" y="3517095"/>
            <a:ext cx="7641879" cy="6037084"/>
          </a:xfrm>
          <a:custGeom>
            <a:avLst/>
            <a:gdLst/>
            <a:ahLst/>
            <a:cxnLst/>
            <a:rect l="l" t="t" r="r" b="b"/>
            <a:pathLst>
              <a:path w="7641879" h="6037084">
                <a:moveTo>
                  <a:pt x="0" y="0"/>
                </a:moveTo>
                <a:lnTo>
                  <a:pt x="7641879" y="0"/>
                </a:lnTo>
                <a:lnTo>
                  <a:pt x="7641879" y="6037085"/>
                </a:lnTo>
                <a:lnTo>
                  <a:pt x="0" y="6037085"/>
                </a:lnTo>
                <a:lnTo>
                  <a:pt x="0" y="0"/>
                </a:lnTo>
                <a:close/>
              </a:path>
            </a:pathLst>
          </a:custGeom>
          <a:blipFill>
            <a:blip r:embed="rId2"/>
            <a:stretch>
              <a:fillRect/>
            </a:stretch>
          </a:blipFill>
        </p:spPr>
      </p:sp>
      <p:sp>
        <p:nvSpPr>
          <p:cNvPr id="3" name="TextBox 3"/>
          <p:cNvSpPr txBox="1"/>
          <p:nvPr/>
        </p:nvSpPr>
        <p:spPr>
          <a:xfrm>
            <a:off x="6878177" y="1102775"/>
            <a:ext cx="4531646" cy="1190383"/>
          </a:xfrm>
          <a:prstGeom prst="rect">
            <a:avLst/>
          </a:prstGeom>
        </p:spPr>
        <p:txBody>
          <a:bodyPr lIns="0" tIns="0" rIns="0" bIns="0" rtlCol="0" anchor="t">
            <a:spAutoFit/>
          </a:bodyPr>
          <a:lstStyle/>
          <a:p>
            <a:pPr algn="l">
              <a:lnSpc>
                <a:spcPts val="8215"/>
              </a:lnSpc>
            </a:pPr>
            <a:r>
              <a:rPr lang="en-US" sz="8469" b="1">
                <a:solidFill>
                  <a:srgbClr val="1C2120"/>
                </a:solidFill>
                <a:latin typeface="Poppins Bold"/>
                <a:ea typeface="Poppins Bold"/>
                <a:cs typeface="Poppins Bold"/>
                <a:sym typeface="Poppins Bold"/>
              </a:rPr>
              <a:t>ORIGIN</a:t>
            </a:r>
          </a:p>
        </p:txBody>
      </p:sp>
      <p:sp>
        <p:nvSpPr>
          <p:cNvPr id="4" name="TextBox 4"/>
          <p:cNvSpPr txBox="1"/>
          <p:nvPr/>
        </p:nvSpPr>
        <p:spPr>
          <a:xfrm>
            <a:off x="7254992" y="3668995"/>
            <a:ext cx="10756925" cy="4203103"/>
          </a:xfrm>
          <a:prstGeom prst="rect">
            <a:avLst/>
          </a:prstGeom>
        </p:spPr>
        <p:txBody>
          <a:bodyPr lIns="0" tIns="0" rIns="0" bIns="0" rtlCol="0" anchor="t">
            <a:spAutoFit/>
          </a:bodyPr>
          <a:lstStyle/>
          <a:p>
            <a:pPr algn="l">
              <a:lnSpc>
                <a:spcPts val="4182"/>
              </a:lnSpc>
            </a:pPr>
            <a:r>
              <a:rPr lang="en-US" sz="3267">
                <a:solidFill>
                  <a:srgbClr val="1C2120"/>
                </a:solidFill>
                <a:latin typeface="Alice"/>
                <a:ea typeface="Alice"/>
                <a:cs typeface="Alice"/>
                <a:sym typeface="Alice"/>
              </a:rPr>
              <a:t>Our companion was inspired by growing concern over the silent struggles people face daily. With increasing cases of mental illness—especially post-pandemic—it became clear that open conversations and support systems were needed more than ever. Mental health issues like anxiety, depression, and stress affect millions globally, yet stigma, misinformation, and lack of access often prevent people from seeking help.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99146" y="2389379"/>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199146" y="5477532"/>
            <a:ext cx="6830714" cy="2070480"/>
            <a:chOff x="0" y="0"/>
            <a:chExt cx="2286638" cy="693110"/>
          </a:xfrm>
        </p:grpSpPr>
        <p:sp>
          <p:nvSpPr>
            <p:cNvPr id="6" name="Freeform 6"/>
            <p:cNvSpPr/>
            <p:nvPr/>
          </p:nvSpPr>
          <p:spPr>
            <a:xfrm>
              <a:off x="0" y="0"/>
              <a:ext cx="2286638" cy="693110"/>
            </a:xfrm>
            <a:custGeom>
              <a:avLst/>
              <a:gdLst/>
              <a:ahLst/>
              <a:cxnLst/>
              <a:rect l="l" t="t" r="r" b="b"/>
              <a:pathLst>
                <a:path w="2286638" h="693110">
                  <a:moveTo>
                    <a:pt x="56670" y="0"/>
                  </a:moveTo>
                  <a:lnTo>
                    <a:pt x="2229968" y="0"/>
                  </a:lnTo>
                  <a:cubicBezTo>
                    <a:pt x="2261266" y="0"/>
                    <a:pt x="2286638" y="25372"/>
                    <a:pt x="2286638" y="56670"/>
                  </a:cubicBezTo>
                  <a:lnTo>
                    <a:pt x="2286638" y="636440"/>
                  </a:lnTo>
                  <a:cubicBezTo>
                    <a:pt x="2286638" y="651470"/>
                    <a:pt x="2280667" y="665884"/>
                    <a:pt x="2270040" y="676512"/>
                  </a:cubicBezTo>
                  <a:cubicBezTo>
                    <a:pt x="2259412" y="687140"/>
                    <a:pt x="2244998" y="693110"/>
                    <a:pt x="2229968" y="693110"/>
                  </a:cubicBezTo>
                  <a:lnTo>
                    <a:pt x="56670" y="693110"/>
                  </a:lnTo>
                  <a:cubicBezTo>
                    <a:pt x="41640" y="693110"/>
                    <a:pt x="27226" y="687140"/>
                    <a:pt x="16598" y="676512"/>
                  </a:cubicBezTo>
                  <a:cubicBezTo>
                    <a:pt x="5971" y="665884"/>
                    <a:pt x="0" y="651470"/>
                    <a:pt x="0" y="636440"/>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07385"/>
            </a:xfrm>
            <a:prstGeom prst="rect">
              <a:avLst/>
            </a:prstGeom>
          </p:spPr>
          <p:txBody>
            <a:bodyPr lIns="50800" tIns="50800" rIns="50800" bIns="50800" rtlCol="0" anchor="ctr"/>
            <a:lstStyle/>
            <a:p>
              <a:pPr algn="ctr">
                <a:lnSpc>
                  <a:spcPts val="1925"/>
                </a:lnSpc>
              </a:pPr>
              <a:endParaRPr/>
            </a:p>
          </p:txBody>
        </p:sp>
      </p:grpSp>
      <p:sp>
        <p:nvSpPr>
          <p:cNvPr id="8" name="Freeform 8"/>
          <p:cNvSpPr/>
          <p:nvPr/>
        </p:nvSpPr>
        <p:spPr>
          <a:xfrm>
            <a:off x="10866476" y="2694905"/>
            <a:ext cx="1031674" cy="1252584"/>
          </a:xfrm>
          <a:custGeom>
            <a:avLst/>
            <a:gdLst/>
            <a:ahLst/>
            <a:cxnLst/>
            <a:rect l="l" t="t" r="r" b="b"/>
            <a:pathLst>
              <a:path w="1031674" h="1252584">
                <a:moveTo>
                  <a:pt x="0" y="0"/>
                </a:moveTo>
                <a:lnTo>
                  <a:pt x="1031674" y="0"/>
                </a:lnTo>
                <a:lnTo>
                  <a:pt x="1031674" y="1252585"/>
                </a:lnTo>
                <a:lnTo>
                  <a:pt x="0" y="1252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66476" y="6044400"/>
            <a:ext cx="1400875" cy="924578"/>
          </a:xfrm>
          <a:custGeom>
            <a:avLst/>
            <a:gdLst/>
            <a:ahLst/>
            <a:cxnLst/>
            <a:rect l="l" t="t" r="r" b="b"/>
            <a:pathLst>
              <a:path w="1400875" h="924578">
                <a:moveTo>
                  <a:pt x="0" y="0"/>
                </a:moveTo>
                <a:lnTo>
                  <a:pt x="1400875" y="0"/>
                </a:lnTo>
                <a:lnTo>
                  <a:pt x="1400875" y="924577"/>
                </a:lnTo>
                <a:lnTo>
                  <a:pt x="0" y="9245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p:cNvSpPr/>
          <p:nvPr/>
        </p:nvSpPr>
        <p:spPr>
          <a:xfrm flipV="1">
            <a:off x="12410702" y="2908387"/>
            <a:ext cx="0" cy="738797"/>
          </a:xfrm>
          <a:prstGeom prst="line">
            <a:avLst/>
          </a:prstGeom>
          <a:ln w="38100" cap="flat">
            <a:solidFill>
              <a:srgbClr val="000000"/>
            </a:solidFill>
            <a:prstDash val="solid"/>
            <a:headEnd type="none" w="sm" len="sm"/>
            <a:tailEnd type="none" w="sm" len="sm"/>
          </a:ln>
        </p:spPr>
      </p:sp>
      <p:sp>
        <p:nvSpPr>
          <p:cNvPr id="11" name="AutoShape 11"/>
          <p:cNvSpPr/>
          <p:nvPr/>
        </p:nvSpPr>
        <p:spPr>
          <a:xfrm flipV="1">
            <a:off x="12595303" y="6143373"/>
            <a:ext cx="0" cy="738797"/>
          </a:xfrm>
          <a:prstGeom prst="line">
            <a:avLst/>
          </a:prstGeom>
          <a:ln w="38100" cap="flat">
            <a:solidFill>
              <a:srgbClr val="000000"/>
            </a:solidFill>
            <a:prstDash val="solid"/>
            <a:headEnd type="none" w="sm" len="sm"/>
            <a:tailEnd type="none" w="sm" len="sm"/>
          </a:ln>
        </p:spPr>
      </p:sp>
      <p:sp>
        <p:nvSpPr>
          <p:cNvPr id="12" name="TextBox 12"/>
          <p:cNvSpPr txBox="1"/>
          <p:nvPr/>
        </p:nvSpPr>
        <p:spPr>
          <a:xfrm>
            <a:off x="524771" y="1372754"/>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OBJECTIVE  </a:t>
            </a:r>
          </a:p>
        </p:txBody>
      </p:sp>
      <p:sp>
        <p:nvSpPr>
          <p:cNvPr id="13" name="TextBox 13"/>
          <p:cNvSpPr txBox="1"/>
          <p:nvPr/>
        </p:nvSpPr>
        <p:spPr>
          <a:xfrm>
            <a:off x="524771" y="4239600"/>
            <a:ext cx="7947562" cy="3068839"/>
          </a:xfrm>
          <a:prstGeom prst="rect">
            <a:avLst/>
          </a:prstGeom>
        </p:spPr>
        <p:txBody>
          <a:bodyPr lIns="0" tIns="0" rIns="0" bIns="0" rtlCol="0" anchor="t">
            <a:spAutoFit/>
          </a:bodyPr>
          <a:lstStyle/>
          <a:p>
            <a:pPr marL="0" lvl="0" indent="0" algn="l">
              <a:lnSpc>
                <a:spcPts val="4020"/>
              </a:lnSpc>
            </a:pPr>
            <a:r>
              <a:rPr lang="en-US" sz="3216" spc="192">
                <a:solidFill>
                  <a:srgbClr val="000000"/>
                </a:solidFill>
                <a:latin typeface="Alice"/>
                <a:ea typeface="Alice"/>
                <a:cs typeface="Alice"/>
                <a:sym typeface="Alice"/>
              </a:rPr>
              <a:t>Supp</a:t>
            </a:r>
            <a:r>
              <a:rPr lang="en-US" sz="3216" u="none" spc="192">
                <a:solidFill>
                  <a:srgbClr val="000000"/>
                </a:solidFill>
                <a:latin typeface="Alice"/>
                <a:ea typeface="Alice"/>
                <a:cs typeface="Alice"/>
                <a:sym typeface="Alice"/>
              </a:rPr>
              <a:t>ort individuals in managing their mental health daily by providing accessible, user-friendly tools that promote emotional well-being, self-awareness, and positive mental health habits—anytime, anywhere.</a:t>
            </a:r>
          </a:p>
        </p:txBody>
      </p:sp>
      <p:sp>
        <p:nvSpPr>
          <p:cNvPr id="14" name="TextBox 14"/>
          <p:cNvSpPr txBox="1"/>
          <p:nvPr/>
        </p:nvSpPr>
        <p:spPr>
          <a:xfrm>
            <a:off x="12707166" y="2804588"/>
            <a:ext cx="3904496" cy="1352352"/>
          </a:xfrm>
          <a:prstGeom prst="rect">
            <a:avLst/>
          </a:prstGeom>
        </p:spPr>
        <p:txBody>
          <a:bodyPr lIns="0" tIns="0" rIns="0" bIns="0" rtlCol="0" anchor="t">
            <a:spAutoFit/>
          </a:bodyPr>
          <a:lstStyle/>
          <a:p>
            <a:pPr marL="344188" lvl="1" indent="-172094" algn="just">
              <a:lnSpc>
                <a:spcPts val="2152"/>
              </a:lnSpc>
              <a:buFont typeface="Arial"/>
              <a:buChar char="•"/>
            </a:pPr>
            <a:r>
              <a:rPr lang="en-US" sz="1594" spc="25">
                <a:solidFill>
                  <a:srgbClr val="1C2120"/>
                </a:solidFill>
                <a:latin typeface="Alice"/>
                <a:ea typeface="Alice"/>
                <a:cs typeface="Alice"/>
                <a:sym typeface="Alice"/>
              </a:rPr>
              <a:t>Enc</a:t>
            </a:r>
            <a:r>
              <a:rPr lang="en-US" sz="1594" u="none" spc="25">
                <a:solidFill>
                  <a:srgbClr val="1C2120"/>
                </a:solidFill>
                <a:latin typeface="Alice"/>
                <a:ea typeface="Alice"/>
                <a:cs typeface="Alice"/>
                <a:sym typeface="Alice"/>
              </a:rPr>
              <a:t>ourage positive thinking with gratitude prompts and self-care tips</a:t>
            </a:r>
          </a:p>
          <a:p>
            <a:pPr marL="344188" lvl="1" indent="-172094" algn="just">
              <a:lnSpc>
                <a:spcPts val="2152"/>
              </a:lnSpc>
              <a:buFont typeface="Arial"/>
              <a:buChar char="•"/>
            </a:pPr>
            <a:r>
              <a:rPr lang="en-US" sz="1594" u="none" spc="25">
                <a:solidFill>
                  <a:srgbClr val="1C2120"/>
                </a:solidFill>
                <a:latin typeface="Alice"/>
                <a:ea typeface="Alice"/>
                <a:cs typeface="Alice"/>
                <a:sym typeface="Alice"/>
              </a:rPr>
              <a:t>Provide immediate, stigma-free support through a chatbot or interactive tools</a:t>
            </a:r>
          </a:p>
        </p:txBody>
      </p:sp>
      <p:sp>
        <p:nvSpPr>
          <p:cNvPr id="15" name="TextBox 15"/>
          <p:cNvSpPr txBox="1"/>
          <p:nvPr/>
        </p:nvSpPr>
        <p:spPr>
          <a:xfrm>
            <a:off x="12923255" y="6027990"/>
            <a:ext cx="3688408" cy="940987"/>
          </a:xfrm>
          <a:prstGeom prst="rect">
            <a:avLst/>
          </a:prstGeom>
        </p:spPr>
        <p:txBody>
          <a:bodyPr lIns="0" tIns="0" rIns="0" bIns="0" rtlCol="0" anchor="t">
            <a:spAutoFit/>
          </a:bodyPr>
          <a:lstStyle/>
          <a:p>
            <a:pPr marL="405584" lvl="1" indent="-202792" algn="just">
              <a:lnSpc>
                <a:spcPts val="2536"/>
              </a:lnSpc>
              <a:buFont typeface="Arial"/>
              <a:buChar char="•"/>
            </a:pPr>
            <a:r>
              <a:rPr lang="en-US" sz="1878" spc="178">
                <a:solidFill>
                  <a:srgbClr val="1C2120"/>
                </a:solidFill>
                <a:latin typeface="Alice"/>
                <a:ea typeface="Alice"/>
                <a:cs typeface="Alice"/>
                <a:sym typeface="Alice"/>
              </a:rPr>
              <a:t>I</a:t>
            </a:r>
            <a:r>
              <a:rPr lang="en-US" sz="1878" u="none" spc="178">
                <a:solidFill>
                  <a:srgbClr val="1C2120"/>
                </a:solidFill>
                <a:latin typeface="Alice"/>
                <a:ea typeface="Alice"/>
                <a:cs typeface="Alice"/>
                <a:sym typeface="Alice"/>
              </a:rPr>
              <a:t>nstant Support</a:t>
            </a:r>
          </a:p>
          <a:p>
            <a:pPr marL="405584" lvl="1" indent="-202792" algn="just">
              <a:lnSpc>
                <a:spcPts val="2536"/>
              </a:lnSpc>
              <a:buFont typeface="Arial"/>
              <a:buChar char="•"/>
            </a:pPr>
            <a:r>
              <a:rPr lang="en-US" sz="1878" u="none" spc="178">
                <a:solidFill>
                  <a:srgbClr val="1C2120"/>
                </a:solidFill>
                <a:latin typeface="Alice"/>
                <a:ea typeface="Alice"/>
                <a:cs typeface="Alice"/>
                <a:sym typeface="Alice"/>
              </a:rPr>
              <a:t>Positive Habit Building</a:t>
            </a:r>
          </a:p>
          <a:p>
            <a:pPr marL="405584" lvl="1" indent="-202792" algn="just">
              <a:lnSpc>
                <a:spcPts val="2536"/>
              </a:lnSpc>
              <a:buFont typeface="Arial"/>
              <a:buChar char="•"/>
            </a:pPr>
            <a:r>
              <a:rPr lang="en-US" sz="1878" u="none" spc="178">
                <a:solidFill>
                  <a:srgbClr val="1C2120"/>
                </a:solidFill>
                <a:latin typeface="Alice"/>
                <a:ea typeface="Alice"/>
                <a:cs typeface="Alice"/>
                <a:sym typeface="Alice"/>
              </a:rPr>
              <a:t>Education &amp; Awareness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09535" y="1639405"/>
            <a:ext cx="6732750" cy="673275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p:spPr>
        </p:sp>
      </p:grpSp>
      <p:grpSp>
        <p:nvGrpSpPr>
          <p:cNvPr id="4" name="Group 4"/>
          <p:cNvGrpSpPr/>
          <p:nvPr/>
        </p:nvGrpSpPr>
        <p:grpSpPr>
          <a:xfrm>
            <a:off x="13036735" y="1233944"/>
            <a:ext cx="1463216" cy="146321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5567318" y="2697161"/>
            <a:ext cx="1463216" cy="146321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559015" y="5508888"/>
            <a:ext cx="1471520" cy="1463216"/>
            <a:chOff x="0" y="0"/>
            <a:chExt cx="817413" cy="812800"/>
          </a:xfrm>
        </p:grpSpPr>
        <p:sp>
          <p:nvSpPr>
            <p:cNvPr id="11" name="Freeform 11"/>
            <p:cNvSpPr/>
            <p:nvPr/>
          </p:nvSpPr>
          <p:spPr>
            <a:xfrm>
              <a:off x="0" y="0"/>
              <a:ext cx="817413" cy="812800"/>
            </a:xfrm>
            <a:custGeom>
              <a:avLst/>
              <a:gdLst/>
              <a:ahLst/>
              <a:cxnLst/>
              <a:rect l="l" t="t" r="r" b="b"/>
              <a:pathLst>
                <a:path w="817413" h="812800">
                  <a:moveTo>
                    <a:pt x="408706" y="0"/>
                  </a:moveTo>
                  <a:cubicBezTo>
                    <a:pt x="182984" y="0"/>
                    <a:pt x="0" y="181951"/>
                    <a:pt x="0" y="406400"/>
                  </a:cubicBezTo>
                  <a:cubicBezTo>
                    <a:pt x="0" y="630849"/>
                    <a:pt x="182984" y="812800"/>
                    <a:pt x="408706" y="812800"/>
                  </a:cubicBezTo>
                  <a:cubicBezTo>
                    <a:pt x="634428" y="812800"/>
                    <a:pt x="817413" y="630849"/>
                    <a:pt x="817413" y="406400"/>
                  </a:cubicBezTo>
                  <a:cubicBezTo>
                    <a:pt x="817413" y="181951"/>
                    <a:pt x="634428" y="0"/>
                    <a:pt x="408706" y="0"/>
                  </a:cubicBezTo>
                  <a:close/>
                </a:path>
              </a:pathLst>
            </a:custGeom>
            <a:solidFill>
              <a:srgbClr val="AAD7D4"/>
            </a:solidFill>
          </p:spPr>
        </p:sp>
        <p:sp>
          <p:nvSpPr>
            <p:cNvPr id="12" name="TextBox 12"/>
            <p:cNvSpPr txBox="1"/>
            <p:nvPr/>
          </p:nvSpPr>
          <p:spPr>
            <a:xfrm>
              <a:off x="76632" y="38100"/>
              <a:ext cx="664148"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0028119" y="1965553"/>
            <a:ext cx="1463216" cy="146321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0239591" y="2177024"/>
            <a:ext cx="1040273" cy="1040273"/>
          </a:xfrm>
          <a:custGeom>
            <a:avLst/>
            <a:gdLst/>
            <a:ahLst/>
            <a:cxnLst/>
            <a:rect l="l" t="t" r="r" b="b"/>
            <a:pathLst>
              <a:path w="1040273" h="1040273">
                <a:moveTo>
                  <a:pt x="0" y="0"/>
                </a:moveTo>
                <a:lnTo>
                  <a:pt x="1040273" y="0"/>
                </a:lnTo>
                <a:lnTo>
                  <a:pt x="1040273" y="1040274"/>
                </a:lnTo>
                <a:lnTo>
                  <a:pt x="0" y="1040274"/>
                </a:lnTo>
                <a:lnTo>
                  <a:pt x="0" y="0"/>
                </a:lnTo>
                <a:close/>
              </a:path>
            </a:pathLst>
          </a:custGeom>
          <a:blipFill>
            <a:blip r:embed="rId3"/>
            <a:stretch>
              <a:fillRect/>
            </a:stretch>
          </a:blipFill>
        </p:spPr>
      </p:sp>
      <p:sp>
        <p:nvSpPr>
          <p:cNvPr id="17" name="Freeform 17"/>
          <p:cNvSpPr/>
          <p:nvPr/>
        </p:nvSpPr>
        <p:spPr>
          <a:xfrm>
            <a:off x="13277209" y="1474419"/>
            <a:ext cx="982268" cy="982268"/>
          </a:xfrm>
          <a:custGeom>
            <a:avLst/>
            <a:gdLst/>
            <a:ahLst/>
            <a:cxnLst/>
            <a:rect l="l" t="t" r="r" b="b"/>
            <a:pathLst>
              <a:path w="982268" h="982268">
                <a:moveTo>
                  <a:pt x="0" y="0"/>
                </a:moveTo>
                <a:lnTo>
                  <a:pt x="982268" y="0"/>
                </a:lnTo>
                <a:lnTo>
                  <a:pt x="982268" y="982268"/>
                </a:lnTo>
                <a:lnTo>
                  <a:pt x="0" y="982268"/>
                </a:lnTo>
                <a:lnTo>
                  <a:pt x="0" y="0"/>
                </a:lnTo>
                <a:close/>
              </a:path>
            </a:pathLst>
          </a:custGeom>
          <a:blipFill>
            <a:blip r:embed="rId4"/>
            <a:stretch>
              <a:fillRect/>
            </a:stretch>
          </a:blipFill>
        </p:spPr>
      </p:sp>
      <p:sp>
        <p:nvSpPr>
          <p:cNvPr id="18" name="Freeform 18"/>
          <p:cNvSpPr/>
          <p:nvPr/>
        </p:nvSpPr>
        <p:spPr>
          <a:xfrm>
            <a:off x="15875201" y="3014976"/>
            <a:ext cx="827586" cy="827586"/>
          </a:xfrm>
          <a:custGeom>
            <a:avLst/>
            <a:gdLst/>
            <a:ahLst/>
            <a:cxnLst/>
            <a:rect l="l" t="t" r="r" b="b"/>
            <a:pathLst>
              <a:path w="827586" h="827586">
                <a:moveTo>
                  <a:pt x="0" y="0"/>
                </a:moveTo>
                <a:lnTo>
                  <a:pt x="827586" y="0"/>
                </a:lnTo>
                <a:lnTo>
                  <a:pt x="827586" y="827586"/>
                </a:lnTo>
                <a:lnTo>
                  <a:pt x="0" y="827586"/>
                </a:lnTo>
                <a:lnTo>
                  <a:pt x="0" y="0"/>
                </a:lnTo>
                <a:close/>
              </a:path>
            </a:pathLst>
          </a:custGeom>
          <a:blipFill>
            <a:blip r:embed="rId5"/>
            <a:stretch>
              <a:fillRect/>
            </a:stretch>
          </a:blipFill>
        </p:spPr>
      </p:sp>
      <p:sp>
        <p:nvSpPr>
          <p:cNvPr id="19" name="Freeform 19"/>
          <p:cNvSpPr/>
          <p:nvPr/>
        </p:nvSpPr>
        <p:spPr>
          <a:xfrm>
            <a:off x="15818136" y="5759706"/>
            <a:ext cx="961580" cy="961580"/>
          </a:xfrm>
          <a:custGeom>
            <a:avLst/>
            <a:gdLst/>
            <a:ahLst/>
            <a:cxnLst/>
            <a:rect l="l" t="t" r="r" b="b"/>
            <a:pathLst>
              <a:path w="961580" h="961580">
                <a:moveTo>
                  <a:pt x="0" y="0"/>
                </a:moveTo>
                <a:lnTo>
                  <a:pt x="961581" y="0"/>
                </a:lnTo>
                <a:lnTo>
                  <a:pt x="961581" y="961581"/>
                </a:lnTo>
                <a:lnTo>
                  <a:pt x="0" y="961581"/>
                </a:lnTo>
                <a:lnTo>
                  <a:pt x="0" y="0"/>
                </a:lnTo>
                <a:close/>
              </a:path>
            </a:pathLst>
          </a:custGeom>
          <a:blipFill>
            <a:blip r:embed="rId6"/>
            <a:stretch>
              <a:fillRect/>
            </a:stretch>
          </a:blipFill>
        </p:spPr>
      </p:sp>
      <p:sp>
        <p:nvSpPr>
          <p:cNvPr id="20" name="TextBox 20"/>
          <p:cNvSpPr txBox="1"/>
          <p:nvPr/>
        </p:nvSpPr>
        <p:spPr>
          <a:xfrm>
            <a:off x="1658610" y="1001798"/>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OUR LOGO</a:t>
            </a:r>
          </a:p>
        </p:txBody>
      </p:sp>
      <p:sp>
        <p:nvSpPr>
          <p:cNvPr id="21" name="TextBox 21"/>
          <p:cNvSpPr txBox="1"/>
          <p:nvPr/>
        </p:nvSpPr>
        <p:spPr>
          <a:xfrm>
            <a:off x="614523" y="3409719"/>
            <a:ext cx="8529477" cy="5342937"/>
          </a:xfrm>
          <a:prstGeom prst="rect">
            <a:avLst/>
          </a:prstGeom>
        </p:spPr>
        <p:txBody>
          <a:bodyPr lIns="0" tIns="0" rIns="0" bIns="0" rtlCol="0" anchor="t">
            <a:spAutoFit/>
          </a:bodyPr>
          <a:lstStyle/>
          <a:p>
            <a:pPr marL="0" lvl="0" indent="0" algn="just">
              <a:lnSpc>
                <a:spcPts val="3865"/>
              </a:lnSpc>
            </a:pPr>
            <a:r>
              <a:rPr lang="en-US" sz="3092" spc="185">
                <a:solidFill>
                  <a:srgbClr val="000000"/>
                </a:solidFill>
                <a:latin typeface="Alice"/>
                <a:ea typeface="Alice"/>
                <a:cs typeface="Alice"/>
                <a:sym typeface="Alice"/>
              </a:rPr>
              <a:t>Symb</a:t>
            </a:r>
            <a:r>
              <a:rPr lang="en-US" sz="3092" u="none" spc="185">
                <a:solidFill>
                  <a:srgbClr val="000000"/>
                </a:solidFill>
                <a:latin typeface="Alice"/>
                <a:ea typeface="Alice"/>
                <a:cs typeface="Alice"/>
                <a:sym typeface="Alice"/>
              </a:rPr>
              <a:t>olically represents the concept of mental health and personal growth. The tree is often used in psychology and wellness to symbolize resilience, healing, and the natural development of thoughts and emotions. The seamless blend of nature and the human mind in the image suggests that mental well-being is a living process, much like a tree that requires nurturing, care, and the right environment to thrive.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34285" y="2932889"/>
            <a:ext cx="12219429" cy="6786742"/>
            <a:chOff x="0" y="0"/>
            <a:chExt cx="3694820" cy="2052125"/>
          </a:xfrm>
        </p:grpSpPr>
        <p:sp>
          <p:nvSpPr>
            <p:cNvPr id="3" name="Freeform 3"/>
            <p:cNvSpPr/>
            <p:nvPr/>
          </p:nvSpPr>
          <p:spPr>
            <a:xfrm>
              <a:off x="0" y="0"/>
              <a:ext cx="3694820" cy="2052125"/>
            </a:xfrm>
            <a:custGeom>
              <a:avLst/>
              <a:gdLst/>
              <a:ahLst/>
              <a:cxnLst/>
              <a:rect l="l" t="t" r="r" b="b"/>
              <a:pathLst>
                <a:path w="3694820" h="2052125">
                  <a:moveTo>
                    <a:pt x="0" y="0"/>
                  </a:moveTo>
                  <a:lnTo>
                    <a:pt x="3694820" y="0"/>
                  </a:lnTo>
                  <a:lnTo>
                    <a:pt x="3694820" y="2052125"/>
                  </a:lnTo>
                  <a:lnTo>
                    <a:pt x="0" y="2052125"/>
                  </a:lnTo>
                  <a:close/>
                </a:path>
              </a:pathLst>
            </a:custGeom>
            <a:solidFill>
              <a:srgbClr val="AAD7D4"/>
            </a:solidFill>
          </p:spPr>
        </p:sp>
        <p:sp>
          <p:nvSpPr>
            <p:cNvPr id="4" name="TextBox 4"/>
            <p:cNvSpPr txBox="1"/>
            <p:nvPr/>
          </p:nvSpPr>
          <p:spPr>
            <a:xfrm>
              <a:off x="0" y="-38100"/>
              <a:ext cx="3694820" cy="20902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34850" y="3036856"/>
            <a:ext cx="11818300" cy="5359159"/>
          </a:xfrm>
          <a:prstGeom prst="rect">
            <a:avLst/>
          </a:prstGeom>
        </p:spPr>
        <p:txBody>
          <a:bodyPr lIns="0" tIns="0" rIns="0" bIns="0" rtlCol="0" anchor="t">
            <a:spAutoFit/>
          </a:bodyPr>
          <a:lstStyle/>
          <a:p>
            <a:pPr marL="0" lvl="0" indent="0" algn="just">
              <a:lnSpc>
                <a:spcPts val="2967"/>
              </a:lnSpc>
              <a:spcBef>
                <a:spcPct val="0"/>
              </a:spcBef>
            </a:pPr>
            <a:r>
              <a:rPr lang="en-US" sz="2198" spc="35" dirty="0">
                <a:solidFill>
                  <a:srgbClr val="1C2120"/>
                </a:solidFill>
                <a:latin typeface="Alice"/>
                <a:ea typeface="Alice"/>
                <a:cs typeface="Alice"/>
                <a:sym typeface="Alice"/>
              </a:rPr>
              <a:t>      V</a:t>
            </a:r>
            <a:r>
              <a:rPr lang="en-US" sz="2198" u="none" spc="35" dirty="0">
                <a:solidFill>
                  <a:srgbClr val="1C2120"/>
                </a:solidFill>
                <a:latin typeface="Alice"/>
                <a:ea typeface="Alice"/>
                <a:cs typeface="Alice"/>
                <a:sym typeface="Alice"/>
              </a:rPr>
              <a:t>isual Studio Code (VS Code) is a free, lightweight, and powerful code editor developed by Microsoft.</a:t>
            </a:r>
          </a:p>
          <a:p>
            <a:pPr marL="0" lvl="0" indent="0" algn="just">
              <a:lnSpc>
                <a:spcPts val="2967"/>
              </a:lnSpc>
              <a:spcBef>
                <a:spcPct val="0"/>
              </a:spcBef>
            </a:pPr>
            <a:endParaRPr lang="en-US" sz="2198" u="none" spc="35" dirty="0">
              <a:solidFill>
                <a:srgbClr val="1C2120"/>
              </a:solidFill>
              <a:latin typeface="Alice"/>
              <a:ea typeface="Alice"/>
              <a:cs typeface="Alice"/>
              <a:sym typeface="Alice"/>
            </a:endParaRPr>
          </a:p>
          <a:p>
            <a:pPr marL="0" lvl="0" indent="0" algn="just">
              <a:lnSpc>
                <a:spcPts val="2967"/>
              </a:lnSpc>
              <a:spcBef>
                <a:spcPct val="0"/>
              </a:spcBef>
            </a:pPr>
            <a:r>
              <a:rPr lang="en-US" sz="2198" u="none" spc="35" dirty="0">
                <a:solidFill>
                  <a:srgbClr val="1C2120"/>
                </a:solidFill>
                <a:latin typeface="Alice"/>
                <a:ea typeface="Alice"/>
                <a:cs typeface="Alice"/>
                <a:sym typeface="Alice"/>
              </a:rPr>
              <a:t>🖥️ Frontend (Client-side)</a:t>
            </a:r>
          </a:p>
          <a:p>
            <a:pPr marL="0" lvl="0" indent="0" algn="just">
              <a:lnSpc>
                <a:spcPts val="2967"/>
              </a:lnSpc>
              <a:spcBef>
                <a:spcPct val="0"/>
              </a:spcBef>
            </a:pPr>
            <a:r>
              <a:rPr lang="en-US" sz="2198" u="none" spc="35" dirty="0">
                <a:solidFill>
                  <a:srgbClr val="1C2120"/>
                </a:solidFill>
                <a:latin typeface="Alice"/>
                <a:ea typeface="Alice"/>
                <a:cs typeface="Alice"/>
                <a:sym typeface="Alice"/>
              </a:rPr>
              <a:t>     Languages used to build the visual part of websites:</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HTML – Structure of the webpage.</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CSS – Styling (colors, layout, fonts).</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JavaScript – Interactivity (dropdowns, animations, etc.)</a:t>
            </a:r>
          </a:p>
          <a:p>
            <a:pPr algn="just">
              <a:lnSpc>
                <a:spcPts val="2967"/>
              </a:lnSpc>
              <a:spcBef>
                <a:spcPct val="0"/>
              </a:spcBef>
            </a:pPr>
            <a:r>
              <a:rPr lang="en-US" sz="2198" u="none" spc="35" dirty="0">
                <a:solidFill>
                  <a:srgbClr val="1C2120"/>
                </a:solidFill>
                <a:latin typeface="Alice"/>
                <a:ea typeface="Alice"/>
                <a:cs typeface="Alice"/>
                <a:sym typeface="Alice"/>
              </a:rPr>
              <a:t>       </a:t>
            </a:r>
          </a:p>
          <a:p>
            <a:pPr algn="just">
              <a:lnSpc>
                <a:spcPts val="2967"/>
              </a:lnSpc>
              <a:spcBef>
                <a:spcPct val="0"/>
              </a:spcBef>
            </a:pPr>
            <a:r>
              <a:rPr lang="en-US" sz="2198" u="none" spc="35" dirty="0">
                <a:solidFill>
                  <a:srgbClr val="1C2120"/>
                </a:solidFill>
                <a:latin typeface="Alice"/>
                <a:ea typeface="Alice"/>
                <a:cs typeface="Alice"/>
                <a:sym typeface="Alice"/>
              </a:rPr>
              <a:t>🔧 Backend (Server-side)</a:t>
            </a:r>
          </a:p>
          <a:p>
            <a:pPr algn="just">
              <a:lnSpc>
                <a:spcPts val="2967"/>
              </a:lnSpc>
              <a:spcBef>
                <a:spcPct val="0"/>
              </a:spcBef>
            </a:pPr>
            <a:r>
              <a:rPr lang="en-US" sz="2198" u="none" spc="35" dirty="0">
                <a:solidFill>
                  <a:srgbClr val="1C2120"/>
                </a:solidFill>
                <a:latin typeface="Alice"/>
                <a:ea typeface="Alice"/>
                <a:cs typeface="Alice"/>
                <a:sym typeface="Alice"/>
              </a:rPr>
              <a:t>     Languages and technologies used for logic, databases, and user management:</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JavaScript  – Server-side JS</a:t>
            </a:r>
          </a:p>
          <a:p>
            <a:pPr algn="just">
              <a:lnSpc>
                <a:spcPts val="2967"/>
              </a:lnSpc>
              <a:spcBef>
                <a:spcPct val="0"/>
              </a:spcBef>
            </a:pPr>
            <a:endParaRPr lang="en-US" sz="2198" u="none" spc="35" dirty="0">
              <a:solidFill>
                <a:srgbClr val="1C2120"/>
              </a:solidFill>
              <a:latin typeface="Alice"/>
              <a:ea typeface="Alice"/>
              <a:cs typeface="Alice"/>
              <a:sym typeface="Alice"/>
            </a:endParaRPr>
          </a:p>
          <a:p>
            <a:pPr marL="0" lvl="0" indent="0" algn="just">
              <a:lnSpc>
                <a:spcPts val="2967"/>
              </a:lnSpc>
              <a:spcBef>
                <a:spcPct val="0"/>
              </a:spcBef>
            </a:pPr>
            <a:endParaRPr lang="en-US" sz="2198" u="none" spc="35" dirty="0">
              <a:solidFill>
                <a:srgbClr val="1C2120"/>
              </a:solidFill>
              <a:latin typeface="Alice"/>
              <a:ea typeface="Alice"/>
              <a:cs typeface="Alice"/>
              <a:sym typeface="Alice"/>
            </a:endParaRPr>
          </a:p>
        </p:txBody>
      </p:sp>
      <p:sp>
        <p:nvSpPr>
          <p:cNvPr id="6" name="Freeform 6"/>
          <p:cNvSpPr/>
          <p:nvPr/>
        </p:nvSpPr>
        <p:spPr>
          <a:xfrm>
            <a:off x="3234850" y="3074956"/>
            <a:ext cx="307974" cy="307974"/>
          </a:xfrm>
          <a:custGeom>
            <a:avLst/>
            <a:gdLst/>
            <a:ahLst/>
            <a:cxnLst/>
            <a:rect l="l" t="t" r="r" b="b"/>
            <a:pathLst>
              <a:path w="307974" h="307974">
                <a:moveTo>
                  <a:pt x="0" y="0"/>
                </a:moveTo>
                <a:lnTo>
                  <a:pt x="307974" y="0"/>
                </a:lnTo>
                <a:lnTo>
                  <a:pt x="307974" y="307974"/>
                </a:lnTo>
                <a:lnTo>
                  <a:pt x="0" y="307974"/>
                </a:lnTo>
                <a:lnTo>
                  <a:pt x="0" y="0"/>
                </a:lnTo>
                <a:close/>
              </a:path>
            </a:pathLst>
          </a:custGeom>
          <a:blipFill>
            <a:blip r:embed="rId2"/>
            <a:stretch>
              <a:fillRect/>
            </a:stretch>
          </a:blipFill>
        </p:spPr>
      </p:sp>
      <p:sp>
        <p:nvSpPr>
          <p:cNvPr id="7" name="TextBox 7"/>
          <p:cNvSpPr txBox="1"/>
          <p:nvPr/>
        </p:nvSpPr>
        <p:spPr>
          <a:xfrm>
            <a:off x="3407469" y="1250609"/>
            <a:ext cx="11473062" cy="965600"/>
          </a:xfrm>
          <a:prstGeom prst="rect">
            <a:avLst/>
          </a:prstGeom>
        </p:spPr>
        <p:txBody>
          <a:bodyPr lIns="0" tIns="0" rIns="0" bIns="0" rtlCol="0" anchor="t">
            <a:spAutoFit/>
          </a:bodyPr>
          <a:lstStyle/>
          <a:p>
            <a:pPr algn="ctr">
              <a:lnSpc>
                <a:spcPts val="6761"/>
              </a:lnSpc>
            </a:pPr>
            <a:r>
              <a:rPr lang="en-US" sz="6970" b="1">
                <a:solidFill>
                  <a:srgbClr val="1C2120"/>
                </a:solidFill>
                <a:latin typeface="Poppins Bold"/>
                <a:ea typeface="Poppins Bold"/>
                <a:cs typeface="Poppins Bold"/>
                <a:sym typeface="Poppins Bold"/>
              </a:rPr>
              <a:t>SOFTWARE &amp; LANGUAGES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9448" y="1628604"/>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639448" y="4287362"/>
            <a:ext cx="6830714" cy="2128485"/>
            <a:chOff x="0" y="0"/>
            <a:chExt cx="2286638" cy="712528"/>
          </a:xfrm>
        </p:grpSpPr>
        <p:sp>
          <p:nvSpPr>
            <p:cNvPr id="6" name="Freeform 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8" name="Group 8"/>
          <p:cNvGrpSpPr/>
          <p:nvPr/>
        </p:nvGrpSpPr>
        <p:grpSpPr>
          <a:xfrm>
            <a:off x="10639448" y="6949248"/>
            <a:ext cx="6830714" cy="2128485"/>
            <a:chOff x="0" y="0"/>
            <a:chExt cx="2286638" cy="712528"/>
          </a:xfrm>
        </p:grpSpPr>
        <p:sp>
          <p:nvSpPr>
            <p:cNvPr id="9" name="Freeform 9"/>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10" name="TextBox 10"/>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1" name="AutoShape 11"/>
          <p:cNvSpPr/>
          <p:nvPr/>
        </p:nvSpPr>
        <p:spPr>
          <a:xfrm flipV="1">
            <a:off x="12210529" y="2359895"/>
            <a:ext cx="0" cy="738797"/>
          </a:xfrm>
          <a:prstGeom prst="line">
            <a:avLst/>
          </a:prstGeom>
          <a:ln w="38100" cap="flat">
            <a:solidFill>
              <a:srgbClr val="000000"/>
            </a:solidFill>
            <a:prstDash val="solid"/>
            <a:headEnd type="none" w="sm" len="sm"/>
            <a:tailEnd type="none" w="sm" len="sm"/>
          </a:ln>
        </p:spPr>
      </p:sp>
      <p:sp>
        <p:nvSpPr>
          <p:cNvPr id="12" name="AutoShape 12"/>
          <p:cNvSpPr/>
          <p:nvPr/>
        </p:nvSpPr>
        <p:spPr>
          <a:xfrm flipV="1">
            <a:off x="12210529" y="4832211"/>
            <a:ext cx="0" cy="738797"/>
          </a:xfrm>
          <a:prstGeom prst="line">
            <a:avLst/>
          </a:prstGeom>
          <a:ln w="38100" cap="flat">
            <a:solidFill>
              <a:srgbClr val="000000"/>
            </a:solidFill>
            <a:prstDash val="solid"/>
            <a:headEnd type="none" w="sm" len="sm"/>
            <a:tailEnd type="none" w="sm" len="sm"/>
          </a:ln>
        </p:spPr>
      </p:sp>
      <p:sp>
        <p:nvSpPr>
          <p:cNvPr id="13" name="AutoShape 13"/>
          <p:cNvSpPr/>
          <p:nvPr/>
        </p:nvSpPr>
        <p:spPr>
          <a:xfrm flipV="1">
            <a:off x="12229579" y="7434563"/>
            <a:ext cx="0" cy="738797"/>
          </a:xfrm>
          <a:prstGeom prst="line">
            <a:avLst/>
          </a:prstGeom>
          <a:ln w="38100" cap="flat">
            <a:solidFill>
              <a:srgbClr val="000000"/>
            </a:solidFill>
            <a:prstDash val="solid"/>
            <a:headEnd type="none" w="sm" len="sm"/>
            <a:tailEnd type="none" w="sm" len="sm"/>
          </a:ln>
        </p:spPr>
      </p:sp>
      <p:sp>
        <p:nvSpPr>
          <p:cNvPr id="14" name="Freeform 14"/>
          <p:cNvSpPr/>
          <p:nvPr/>
        </p:nvSpPr>
        <p:spPr>
          <a:xfrm>
            <a:off x="10956652" y="2148119"/>
            <a:ext cx="1033766" cy="1033766"/>
          </a:xfrm>
          <a:custGeom>
            <a:avLst/>
            <a:gdLst/>
            <a:ahLst/>
            <a:cxnLst/>
            <a:rect l="l" t="t" r="r" b="b"/>
            <a:pathLst>
              <a:path w="1033766" h="1033766">
                <a:moveTo>
                  <a:pt x="0" y="0"/>
                </a:moveTo>
                <a:lnTo>
                  <a:pt x="1033766" y="0"/>
                </a:lnTo>
                <a:lnTo>
                  <a:pt x="1033766" y="1033766"/>
                </a:lnTo>
                <a:lnTo>
                  <a:pt x="0" y="1033766"/>
                </a:lnTo>
                <a:lnTo>
                  <a:pt x="0" y="0"/>
                </a:lnTo>
                <a:close/>
              </a:path>
            </a:pathLst>
          </a:custGeom>
          <a:blipFill>
            <a:blip r:embed="rId2"/>
            <a:stretch>
              <a:fillRect/>
            </a:stretch>
          </a:blipFill>
        </p:spPr>
      </p:sp>
      <p:sp>
        <p:nvSpPr>
          <p:cNvPr id="15" name="Freeform 15"/>
          <p:cNvSpPr/>
          <p:nvPr/>
        </p:nvSpPr>
        <p:spPr>
          <a:xfrm>
            <a:off x="10886460" y="4591521"/>
            <a:ext cx="1103958" cy="1103958"/>
          </a:xfrm>
          <a:custGeom>
            <a:avLst/>
            <a:gdLst/>
            <a:ahLst/>
            <a:cxnLst/>
            <a:rect l="l" t="t" r="r" b="b"/>
            <a:pathLst>
              <a:path w="1103958" h="1103958">
                <a:moveTo>
                  <a:pt x="0" y="0"/>
                </a:moveTo>
                <a:lnTo>
                  <a:pt x="1103958" y="0"/>
                </a:lnTo>
                <a:lnTo>
                  <a:pt x="1103958" y="1103958"/>
                </a:lnTo>
                <a:lnTo>
                  <a:pt x="0" y="1103958"/>
                </a:lnTo>
                <a:lnTo>
                  <a:pt x="0" y="0"/>
                </a:lnTo>
                <a:close/>
              </a:path>
            </a:pathLst>
          </a:custGeom>
          <a:blipFill>
            <a:blip r:embed="rId3"/>
            <a:stretch>
              <a:fillRect/>
            </a:stretch>
          </a:blipFill>
        </p:spPr>
      </p:sp>
      <p:sp>
        <p:nvSpPr>
          <p:cNvPr id="16" name="Freeform 16"/>
          <p:cNvSpPr/>
          <p:nvPr/>
        </p:nvSpPr>
        <p:spPr>
          <a:xfrm>
            <a:off x="10886460" y="7267383"/>
            <a:ext cx="1103958" cy="1143766"/>
          </a:xfrm>
          <a:custGeom>
            <a:avLst/>
            <a:gdLst/>
            <a:ahLst/>
            <a:cxnLst/>
            <a:rect l="l" t="t" r="r" b="b"/>
            <a:pathLst>
              <a:path w="1103958" h="1143766">
                <a:moveTo>
                  <a:pt x="0" y="0"/>
                </a:moveTo>
                <a:lnTo>
                  <a:pt x="1103958" y="0"/>
                </a:lnTo>
                <a:lnTo>
                  <a:pt x="1103958" y="1143766"/>
                </a:lnTo>
                <a:lnTo>
                  <a:pt x="0" y="1143766"/>
                </a:lnTo>
                <a:lnTo>
                  <a:pt x="0" y="0"/>
                </a:lnTo>
                <a:close/>
              </a:path>
            </a:pathLst>
          </a:custGeom>
          <a:blipFill>
            <a:blip r:embed="rId4"/>
            <a:stretch>
              <a:fillRect l="-1802" r="-1802"/>
            </a:stretch>
          </a:blipFill>
        </p:spPr>
      </p:sp>
      <p:sp>
        <p:nvSpPr>
          <p:cNvPr id="17" name="TextBox 17"/>
          <p:cNvSpPr txBox="1"/>
          <p:nvPr/>
        </p:nvSpPr>
        <p:spPr>
          <a:xfrm>
            <a:off x="2341639" y="772515"/>
            <a:ext cx="6437409" cy="1168978"/>
          </a:xfrm>
          <a:prstGeom prst="rect">
            <a:avLst/>
          </a:prstGeom>
        </p:spPr>
        <p:txBody>
          <a:bodyPr lIns="0" tIns="0" rIns="0" bIns="0" rtlCol="0" anchor="t">
            <a:spAutoFit/>
          </a:bodyPr>
          <a:lstStyle/>
          <a:p>
            <a:pPr marL="0" lvl="1" indent="0" algn="l">
              <a:lnSpc>
                <a:spcPts val="8137"/>
              </a:lnSpc>
              <a:spcBef>
                <a:spcPct val="0"/>
              </a:spcBef>
            </a:pPr>
            <a:r>
              <a:rPr lang="en-US" sz="8389" b="1">
                <a:solidFill>
                  <a:srgbClr val="1C2120"/>
                </a:solidFill>
                <a:latin typeface="Poppins Bold"/>
                <a:ea typeface="Poppins Bold"/>
                <a:cs typeface="Poppins Bold"/>
                <a:sym typeface="Poppins Bold"/>
              </a:rPr>
              <a:t>SERVICES</a:t>
            </a:r>
          </a:p>
        </p:txBody>
      </p:sp>
      <p:sp>
        <p:nvSpPr>
          <p:cNvPr id="18" name="TextBox 18"/>
          <p:cNvSpPr txBox="1"/>
          <p:nvPr/>
        </p:nvSpPr>
        <p:spPr>
          <a:xfrm>
            <a:off x="268927" y="2435923"/>
            <a:ext cx="9205255" cy="7225595"/>
          </a:xfrm>
          <a:prstGeom prst="rect">
            <a:avLst/>
          </a:prstGeom>
        </p:spPr>
        <p:txBody>
          <a:bodyPr lIns="0" tIns="0" rIns="0" bIns="0" rtlCol="0" anchor="t">
            <a:spAutoFit/>
          </a:bodyPr>
          <a:lstStyle/>
          <a:p>
            <a:pPr marL="616257" lvl="1" indent="-308128" algn="l">
              <a:lnSpc>
                <a:spcPts val="3853"/>
              </a:lnSpc>
              <a:buFont typeface="Arial"/>
              <a:buChar char="•"/>
            </a:pPr>
            <a:r>
              <a:rPr lang="en-US" sz="2854" spc="171" dirty="0">
                <a:solidFill>
                  <a:srgbClr val="000000"/>
                </a:solidFill>
                <a:latin typeface="Alice"/>
                <a:ea typeface="Alice"/>
                <a:cs typeface="Alice"/>
                <a:sym typeface="Alice"/>
              </a:rPr>
              <a:t>A mental health companion </a:t>
            </a:r>
            <a:r>
              <a:rPr lang="en-US" sz="2854" u="none" spc="171" dirty="0">
                <a:solidFill>
                  <a:srgbClr val="000000"/>
                </a:solidFill>
                <a:latin typeface="Alice"/>
                <a:ea typeface="Alice"/>
                <a:cs typeface="Alice"/>
                <a:sym typeface="Alice"/>
              </a:rPr>
              <a:t>often provides key services.</a:t>
            </a:r>
          </a:p>
          <a:p>
            <a:pPr algn="l">
              <a:lnSpc>
                <a:spcPts val="3853"/>
              </a:lnSpc>
            </a:pPr>
            <a:endParaRPr lang="en-US" sz="2854" u="none" spc="171" dirty="0">
              <a:solidFill>
                <a:srgbClr val="000000"/>
              </a:solidFill>
              <a:latin typeface="Alice"/>
              <a:ea typeface="Alice"/>
              <a:cs typeface="Alice"/>
              <a:sym typeface="Alice"/>
            </a:endParaRPr>
          </a:p>
          <a:p>
            <a:pPr marL="616257" lvl="1" indent="-308128" algn="l">
              <a:lnSpc>
                <a:spcPts val="3853"/>
              </a:lnSpc>
              <a:buFont typeface="Arial"/>
              <a:buChar char="•"/>
            </a:pPr>
            <a:r>
              <a:rPr lang="en-US" sz="2854" u="none" spc="171" dirty="0">
                <a:solidFill>
                  <a:srgbClr val="000000"/>
                </a:solidFill>
                <a:latin typeface="Alice"/>
                <a:ea typeface="Alice"/>
                <a:cs typeface="Alice"/>
                <a:sym typeface="Alice"/>
              </a:rPr>
              <a:t> </a:t>
            </a:r>
            <a:r>
              <a:rPr lang="en-US" sz="2854" u="none" spc="171" dirty="0">
                <a:solidFill>
                  <a:srgbClr val="000000"/>
                </a:solidFill>
                <a:latin typeface="Alice Bold"/>
                <a:ea typeface="Alice Bold"/>
                <a:cs typeface="Alice Bold"/>
                <a:sym typeface="Alice Bold"/>
              </a:rPr>
              <a:t>Journaling</a:t>
            </a:r>
            <a:r>
              <a:rPr lang="en-US" sz="2854" u="none" spc="171" dirty="0">
                <a:solidFill>
                  <a:srgbClr val="000000"/>
                </a:solidFill>
                <a:latin typeface="Alice"/>
                <a:ea typeface="Alice"/>
                <a:cs typeface="Alice"/>
                <a:sym typeface="Alice"/>
              </a:rPr>
              <a:t> allows users to reflect on their thoughts and feelings, helping them track their mental state and reduce stress. </a:t>
            </a:r>
          </a:p>
          <a:p>
            <a:pPr algn="l">
              <a:lnSpc>
                <a:spcPts val="3853"/>
              </a:lnSpc>
            </a:pPr>
            <a:endParaRPr lang="en-US" sz="2854" u="none" spc="171" dirty="0">
              <a:solidFill>
                <a:srgbClr val="000000"/>
              </a:solidFill>
              <a:latin typeface="Alice"/>
              <a:ea typeface="Alice"/>
              <a:cs typeface="Alice"/>
              <a:sym typeface="Alice"/>
            </a:endParaRPr>
          </a:p>
          <a:p>
            <a:pPr marL="616257" lvl="1" indent="-308128" algn="l">
              <a:lnSpc>
                <a:spcPts val="3853"/>
              </a:lnSpc>
              <a:buFont typeface="Arial"/>
              <a:buChar char="•"/>
            </a:pPr>
            <a:r>
              <a:rPr lang="en-US" sz="2854" u="none" spc="171" dirty="0">
                <a:solidFill>
                  <a:srgbClr val="000000"/>
                </a:solidFill>
                <a:latin typeface="Alice Bold"/>
                <a:ea typeface="Alice Bold"/>
                <a:cs typeface="Alice Bold"/>
                <a:sym typeface="Alice Bold"/>
              </a:rPr>
              <a:t>Meditation and relaxation</a:t>
            </a:r>
            <a:r>
              <a:rPr lang="en-US" sz="2854" u="none" spc="171" dirty="0">
                <a:solidFill>
                  <a:srgbClr val="000000"/>
                </a:solidFill>
                <a:latin typeface="Alice"/>
                <a:ea typeface="Alice"/>
                <a:cs typeface="Alice"/>
                <a:sym typeface="Alice"/>
              </a:rPr>
              <a:t> features offer guided sessions and breathing techniques that promote calmness, focus, and better sleep.</a:t>
            </a:r>
          </a:p>
          <a:p>
            <a:pPr algn="l">
              <a:lnSpc>
                <a:spcPts val="3853"/>
              </a:lnSpc>
            </a:pPr>
            <a:r>
              <a:rPr lang="en-US" sz="2854" u="none" spc="171" dirty="0">
                <a:solidFill>
                  <a:srgbClr val="000000"/>
                </a:solidFill>
                <a:latin typeface="Alice"/>
                <a:ea typeface="Alice"/>
                <a:cs typeface="Alice"/>
                <a:sym typeface="Alice"/>
              </a:rPr>
              <a:t>  </a:t>
            </a:r>
          </a:p>
          <a:p>
            <a:pPr marL="616257" lvl="1" indent="-308128" algn="l">
              <a:lnSpc>
                <a:spcPts val="3853"/>
              </a:lnSpc>
              <a:buFont typeface="Arial"/>
              <a:buChar char="•"/>
            </a:pPr>
            <a:r>
              <a:rPr lang="en-US" sz="2854" u="none" spc="171" dirty="0">
                <a:solidFill>
                  <a:srgbClr val="000000"/>
                </a:solidFill>
                <a:latin typeface="Alice"/>
                <a:ea typeface="Alice"/>
                <a:cs typeface="Alice"/>
                <a:sym typeface="Alice"/>
              </a:rPr>
              <a:t>An </a:t>
            </a:r>
            <a:r>
              <a:rPr lang="en-US" sz="2854" u="none" spc="171" dirty="0">
                <a:solidFill>
                  <a:srgbClr val="000000"/>
                </a:solidFill>
                <a:latin typeface="Alice Bold"/>
                <a:ea typeface="Alice Bold"/>
                <a:cs typeface="Alice Bold"/>
                <a:sym typeface="Alice Bold"/>
              </a:rPr>
              <a:t>AI chatbot</a:t>
            </a:r>
            <a:r>
              <a:rPr lang="en-US" sz="2854" u="none" spc="171" dirty="0">
                <a:solidFill>
                  <a:srgbClr val="000000"/>
                </a:solidFill>
                <a:latin typeface="Alice"/>
                <a:ea typeface="Alice"/>
                <a:cs typeface="Alice"/>
                <a:sym typeface="Alice"/>
              </a:rPr>
              <a:t> offers friendly, 24/7 emotional support, engaging users in conversation and providing coping strategies to help manage anxiety and loneliness.</a:t>
            </a:r>
          </a:p>
        </p:txBody>
      </p:sp>
      <p:sp>
        <p:nvSpPr>
          <p:cNvPr id="19" name="TextBox 19"/>
          <p:cNvSpPr txBox="1"/>
          <p:nvPr/>
        </p:nvSpPr>
        <p:spPr>
          <a:xfrm>
            <a:off x="12706158" y="2435923"/>
            <a:ext cx="3556933" cy="470314"/>
          </a:xfrm>
          <a:prstGeom prst="rect">
            <a:avLst/>
          </a:prstGeom>
        </p:spPr>
        <p:txBody>
          <a:bodyPr lIns="0" tIns="0" rIns="0" bIns="0" rtlCol="0" anchor="t">
            <a:spAutoFit/>
          </a:bodyPr>
          <a:lstStyle/>
          <a:p>
            <a:pPr marL="0" lvl="0" indent="0" algn="just">
              <a:lnSpc>
                <a:spcPts val="3795"/>
              </a:lnSpc>
              <a:spcBef>
                <a:spcPct val="0"/>
              </a:spcBef>
            </a:pPr>
            <a:r>
              <a:rPr lang="en-US" sz="2811" spc="44">
                <a:solidFill>
                  <a:srgbClr val="1C2120"/>
                </a:solidFill>
                <a:latin typeface="Alice"/>
                <a:ea typeface="Alice"/>
                <a:cs typeface="Alice"/>
                <a:sym typeface="Alice"/>
              </a:rPr>
              <a:t>D</a:t>
            </a:r>
            <a:r>
              <a:rPr lang="en-US" sz="2811" u="none" spc="44">
                <a:solidFill>
                  <a:srgbClr val="1C2120"/>
                </a:solidFill>
                <a:latin typeface="Alice"/>
                <a:ea typeface="Alice"/>
                <a:cs typeface="Alice"/>
                <a:sym typeface="Alice"/>
              </a:rPr>
              <a:t>aily prompts</a:t>
            </a:r>
          </a:p>
        </p:txBody>
      </p:sp>
      <p:sp>
        <p:nvSpPr>
          <p:cNvPr id="20" name="TextBox 20"/>
          <p:cNvSpPr txBox="1"/>
          <p:nvPr/>
        </p:nvSpPr>
        <p:spPr>
          <a:xfrm>
            <a:off x="12581832" y="4884530"/>
            <a:ext cx="4222767" cy="470314"/>
          </a:xfrm>
          <a:prstGeom prst="rect">
            <a:avLst/>
          </a:prstGeom>
        </p:spPr>
        <p:txBody>
          <a:bodyPr lIns="0" tIns="0" rIns="0" bIns="0" rtlCol="0" anchor="t">
            <a:spAutoFit/>
          </a:bodyPr>
          <a:lstStyle/>
          <a:p>
            <a:pPr marL="0" lvl="0" indent="0" algn="just">
              <a:lnSpc>
                <a:spcPts val="3795"/>
              </a:lnSpc>
              <a:spcBef>
                <a:spcPct val="0"/>
              </a:spcBef>
            </a:pPr>
            <a:r>
              <a:rPr lang="en-US" sz="2811" u="none" spc="44">
                <a:solidFill>
                  <a:srgbClr val="1C2120"/>
                </a:solidFill>
                <a:latin typeface="Alice"/>
                <a:ea typeface="Alice"/>
                <a:cs typeface="Alice"/>
                <a:sym typeface="Alice"/>
              </a:rPr>
              <a:t> Calming soundscapes</a:t>
            </a:r>
          </a:p>
        </p:txBody>
      </p:sp>
      <p:sp>
        <p:nvSpPr>
          <p:cNvPr id="21" name="TextBox 21"/>
          <p:cNvSpPr txBox="1"/>
          <p:nvPr/>
        </p:nvSpPr>
        <p:spPr>
          <a:xfrm>
            <a:off x="12581832" y="7543146"/>
            <a:ext cx="4553142" cy="470344"/>
          </a:xfrm>
          <a:prstGeom prst="rect">
            <a:avLst/>
          </a:prstGeom>
        </p:spPr>
        <p:txBody>
          <a:bodyPr lIns="0" tIns="0" rIns="0" bIns="0" rtlCol="0" anchor="t">
            <a:spAutoFit/>
          </a:bodyPr>
          <a:lstStyle/>
          <a:p>
            <a:pPr marL="0" lvl="0" indent="0" algn="just">
              <a:lnSpc>
                <a:spcPts val="3793"/>
              </a:lnSpc>
              <a:spcBef>
                <a:spcPct val="0"/>
              </a:spcBef>
            </a:pPr>
            <a:r>
              <a:rPr lang="en-US" sz="2810" spc="44">
                <a:solidFill>
                  <a:srgbClr val="1C2120"/>
                </a:solidFill>
                <a:latin typeface="Alice"/>
                <a:ea typeface="Alice"/>
                <a:cs typeface="Alice"/>
                <a:sym typeface="Alice"/>
              </a:rPr>
              <a:t>Ava</a:t>
            </a:r>
            <a:r>
              <a:rPr lang="en-US" sz="2810" u="none" spc="44">
                <a:solidFill>
                  <a:srgbClr val="1C2120"/>
                </a:solidFill>
                <a:latin typeface="Alice"/>
                <a:ea typeface="Alice"/>
                <a:cs typeface="Alice"/>
                <a:sym typeface="Alice"/>
              </a:rPr>
              <a:t>ilable 24/7 for support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9448" y="3015015"/>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639448" y="6542230"/>
            <a:ext cx="6830714" cy="2128485"/>
            <a:chOff x="0" y="0"/>
            <a:chExt cx="2286638" cy="712528"/>
          </a:xfrm>
        </p:grpSpPr>
        <p:sp>
          <p:nvSpPr>
            <p:cNvPr id="6" name="Freeform 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8" name="AutoShape 8"/>
          <p:cNvSpPr/>
          <p:nvPr/>
        </p:nvSpPr>
        <p:spPr>
          <a:xfrm flipV="1">
            <a:off x="12248629" y="3709859"/>
            <a:ext cx="0" cy="738797"/>
          </a:xfrm>
          <a:prstGeom prst="line">
            <a:avLst/>
          </a:prstGeom>
          <a:ln w="38100" cap="flat">
            <a:solidFill>
              <a:srgbClr val="000000"/>
            </a:solidFill>
            <a:prstDash val="solid"/>
            <a:headEnd type="none" w="sm" len="sm"/>
            <a:tailEnd type="none" w="sm" len="sm"/>
          </a:ln>
        </p:spPr>
      </p:sp>
      <p:sp>
        <p:nvSpPr>
          <p:cNvPr id="9" name="AutoShape 9"/>
          <p:cNvSpPr/>
          <p:nvPr/>
        </p:nvSpPr>
        <p:spPr>
          <a:xfrm flipV="1">
            <a:off x="12229579" y="7237074"/>
            <a:ext cx="0" cy="738797"/>
          </a:xfrm>
          <a:prstGeom prst="line">
            <a:avLst/>
          </a:prstGeom>
          <a:ln w="38100" cap="flat">
            <a:solidFill>
              <a:srgbClr val="000000"/>
            </a:solidFill>
            <a:prstDash val="solid"/>
            <a:headEnd type="none" w="sm" len="sm"/>
            <a:tailEnd type="none" w="sm" len="sm"/>
          </a:ln>
        </p:spPr>
      </p:sp>
      <p:sp>
        <p:nvSpPr>
          <p:cNvPr id="10" name="Freeform 10"/>
          <p:cNvSpPr/>
          <p:nvPr/>
        </p:nvSpPr>
        <p:spPr>
          <a:xfrm>
            <a:off x="11006467" y="3511621"/>
            <a:ext cx="1015266" cy="1015266"/>
          </a:xfrm>
          <a:custGeom>
            <a:avLst/>
            <a:gdLst/>
            <a:ahLst/>
            <a:cxnLst/>
            <a:rect l="l" t="t" r="r" b="b"/>
            <a:pathLst>
              <a:path w="1015266" h="1015266">
                <a:moveTo>
                  <a:pt x="0" y="0"/>
                </a:moveTo>
                <a:lnTo>
                  <a:pt x="1015266" y="0"/>
                </a:lnTo>
                <a:lnTo>
                  <a:pt x="1015266" y="1015266"/>
                </a:lnTo>
                <a:lnTo>
                  <a:pt x="0" y="1015266"/>
                </a:lnTo>
                <a:lnTo>
                  <a:pt x="0" y="0"/>
                </a:lnTo>
                <a:close/>
              </a:path>
            </a:pathLst>
          </a:custGeom>
          <a:blipFill>
            <a:blip r:embed="rId2"/>
            <a:stretch>
              <a:fillRect/>
            </a:stretch>
          </a:blipFill>
        </p:spPr>
      </p:sp>
      <p:sp>
        <p:nvSpPr>
          <p:cNvPr id="11" name="Freeform 11"/>
          <p:cNvSpPr/>
          <p:nvPr/>
        </p:nvSpPr>
        <p:spPr>
          <a:xfrm>
            <a:off x="11006467" y="7096802"/>
            <a:ext cx="1015266" cy="1019342"/>
          </a:xfrm>
          <a:custGeom>
            <a:avLst/>
            <a:gdLst/>
            <a:ahLst/>
            <a:cxnLst/>
            <a:rect l="l" t="t" r="r" b="b"/>
            <a:pathLst>
              <a:path w="1015266" h="1019342">
                <a:moveTo>
                  <a:pt x="0" y="0"/>
                </a:moveTo>
                <a:lnTo>
                  <a:pt x="1015266" y="0"/>
                </a:lnTo>
                <a:lnTo>
                  <a:pt x="1015266" y="1019342"/>
                </a:lnTo>
                <a:lnTo>
                  <a:pt x="0" y="1019342"/>
                </a:lnTo>
                <a:lnTo>
                  <a:pt x="0" y="0"/>
                </a:lnTo>
                <a:close/>
              </a:path>
            </a:pathLst>
          </a:custGeom>
          <a:blipFill>
            <a:blip r:embed="rId3"/>
            <a:stretch>
              <a:fillRect l="-401"/>
            </a:stretch>
          </a:blipFill>
        </p:spPr>
      </p:sp>
      <p:sp>
        <p:nvSpPr>
          <p:cNvPr id="12" name="TextBox 12"/>
          <p:cNvSpPr txBox="1"/>
          <p:nvPr/>
        </p:nvSpPr>
        <p:spPr>
          <a:xfrm>
            <a:off x="2341639" y="772515"/>
            <a:ext cx="6437409" cy="1168978"/>
          </a:xfrm>
          <a:prstGeom prst="rect">
            <a:avLst/>
          </a:prstGeom>
        </p:spPr>
        <p:txBody>
          <a:bodyPr lIns="0" tIns="0" rIns="0" bIns="0" rtlCol="0" anchor="t">
            <a:spAutoFit/>
          </a:bodyPr>
          <a:lstStyle/>
          <a:p>
            <a:pPr marL="0" lvl="1" indent="0" algn="l">
              <a:lnSpc>
                <a:spcPts val="8137"/>
              </a:lnSpc>
              <a:spcBef>
                <a:spcPct val="0"/>
              </a:spcBef>
            </a:pPr>
            <a:r>
              <a:rPr lang="en-US" sz="8389" b="1">
                <a:solidFill>
                  <a:srgbClr val="1C2120"/>
                </a:solidFill>
                <a:latin typeface="Poppins Bold"/>
                <a:ea typeface="Poppins Bold"/>
                <a:cs typeface="Poppins Bold"/>
                <a:sym typeface="Poppins Bold"/>
              </a:rPr>
              <a:t>SERVICES</a:t>
            </a:r>
          </a:p>
        </p:txBody>
      </p:sp>
      <p:sp>
        <p:nvSpPr>
          <p:cNvPr id="13" name="TextBox 13"/>
          <p:cNvSpPr txBox="1"/>
          <p:nvPr/>
        </p:nvSpPr>
        <p:spPr>
          <a:xfrm>
            <a:off x="313778" y="2849087"/>
            <a:ext cx="9611295" cy="7289399"/>
          </a:xfrm>
          <a:prstGeom prst="rect">
            <a:avLst/>
          </a:prstGeom>
        </p:spPr>
        <p:txBody>
          <a:bodyPr lIns="0" tIns="0" rIns="0" bIns="0" rtlCol="0" anchor="t">
            <a:spAutoFit/>
          </a:bodyPr>
          <a:lstStyle/>
          <a:p>
            <a:pPr marL="616257" lvl="1" indent="-308129" algn="l">
              <a:lnSpc>
                <a:spcPts val="3853"/>
              </a:lnSpc>
              <a:buFont typeface="Arial"/>
              <a:buChar char="•"/>
            </a:pPr>
            <a:r>
              <a:rPr lang="en-US" sz="2854" spc="171">
                <a:solidFill>
                  <a:srgbClr val="000000"/>
                </a:solidFill>
                <a:latin typeface="Alice"/>
                <a:ea typeface="Alice"/>
                <a:cs typeface="Alice"/>
                <a:sym typeface="Alice"/>
              </a:rPr>
              <a:t> Supp</a:t>
            </a:r>
            <a:r>
              <a:rPr lang="en-US" sz="2854" u="none" spc="171">
                <a:solidFill>
                  <a:srgbClr val="000000"/>
                </a:solidFill>
                <a:latin typeface="Alice"/>
                <a:ea typeface="Alice"/>
                <a:cs typeface="Alice"/>
                <a:sym typeface="Alice"/>
              </a:rPr>
              <a:t>ortive tools like mood tracking, gratitude journaling, and relaxation exercises to help users build emotional awareness and resilience.</a:t>
            </a:r>
          </a:p>
          <a:p>
            <a:pPr algn="l">
              <a:lnSpc>
                <a:spcPts val="3853"/>
              </a:lnSpc>
            </a:pPr>
            <a:endParaRPr lang="en-US" sz="2854" u="none" spc="171">
              <a:solidFill>
                <a:srgbClr val="000000"/>
              </a:solidFill>
              <a:latin typeface="Alice"/>
              <a:ea typeface="Alice"/>
              <a:cs typeface="Alice"/>
              <a:sym typeface="Alice"/>
            </a:endParaRPr>
          </a:p>
          <a:p>
            <a:pPr marL="616257" lvl="1" indent="-308129" algn="l">
              <a:lnSpc>
                <a:spcPts val="3853"/>
              </a:lnSpc>
              <a:buFont typeface="Arial"/>
              <a:buChar char="•"/>
            </a:pPr>
            <a:r>
              <a:rPr lang="en-US" sz="2854" u="none" spc="171">
                <a:solidFill>
                  <a:srgbClr val="000000"/>
                </a:solidFill>
                <a:latin typeface="Alice"/>
                <a:ea typeface="Alice"/>
                <a:cs typeface="Alice"/>
                <a:sym typeface="Alice"/>
              </a:rPr>
              <a:t> </a:t>
            </a:r>
            <a:r>
              <a:rPr lang="en-US" sz="2854" u="none" spc="171">
                <a:solidFill>
                  <a:srgbClr val="000000"/>
                </a:solidFill>
                <a:latin typeface="Alice Bold"/>
                <a:ea typeface="Alice Bold"/>
                <a:cs typeface="Alice Bold"/>
                <a:sym typeface="Alice Bold"/>
              </a:rPr>
              <a:t>Mood tracking </a:t>
            </a:r>
            <a:r>
              <a:rPr lang="en-US" sz="2854" u="none" spc="171">
                <a:solidFill>
                  <a:srgbClr val="000000"/>
                </a:solidFill>
                <a:latin typeface="Alice"/>
                <a:ea typeface="Alice"/>
                <a:cs typeface="Alice"/>
                <a:sym typeface="Alice"/>
              </a:rPr>
              <a:t>allows users to log how they feel each day, helping them identify patterns, triggers, and changes in their mental well-being over time.</a:t>
            </a:r>
          </a:p>
          <a:p>
            <a:pPr algn="l">
              <a:lnSpc>
                <a:spcPts val="3853"/>
              </a:lnSpc>
            </a:pPr>
            <a:endParaRPr lang="en-US" sz="2854" u="none" spc="171">
              <a:solidFill>
                <a:srgbClr val="000000"/>
              </a:solidFill>
              <a:latin typeface="Alice"/>
              <a:ea typeface="Alice"/>
              <a:cs typeface="Alice"/>
              <a:sym typeface="Alice"/>
            </a:endParaRPr>
          </a:p>
          <a:p>
            <a:pPr marL="616257" lvl="1" indent="-308129" algn="l">
              <a:lnSpc>
                <a:spcPts val="3853"/>
              </a:lnSpc>
              <a:buFont typeface="Arial"/>
              <a:buChar char="•"/>
            </a:pPr>
            <a:r>
              <a:rPr lang="en-US" sz="2854" u="none" spc="171">
                <a:solidFill>
                  <a:srgbClr val="000000"/>
                </a:solidFill>
                <a:latin typeface="Alice Bold"/>
                <a:ea typeface="Alice Bold"/>
                <a:cs typeface="Alice Bold"/>
                <a:sym typeface="Alice Bold"/>
              </a:rPr>
              <a:t> Gratitude journaling</a:t>
            </a:r>
            <a:r>
              <a:rPr lang="en-US" sz="2854" u="none" spc="171">
                <a:solidFill>
                  <a:srgbClr val="000000"/>
                </a:solidFill>
                <a:latin typeface="Alice"/>
                <a:ea typeface="Alice"/>
                <a:cs typeface="Alice"/>
                <a:sym typeface="Alice"/>
              </a:rPr>
              <a:t> encourages users to focus on positive aspects of their lives by writing down things they’re thankful for, which can boost mood and reduce negative thinking.</a:t>
            </a:r>
          </a:p>
          <a:p>
            <a:pPr algn="l">
              <a:lnSpc>
                <a:spcPts val="3853"/>
              </a:lnSpc>
            </a:pPr>
            <a:endParaRPr lang="en-US" sz="2854" u="none" spc="171">
              <a:solidFill>
                <a:srgbClr val="000000"/>
              </a:solidFill>
              <a:latin typeface="Alice"/>
              <a:ea typeface="Alice"/>
              <a:cs typeface="Alice"/>
              <a:sym typeface="Alice"/>
            </a:endParaRPr>
          </a:p>
          <a:p>
            <a:pPr algn="l">
              <a:lnSpc>
                <a:spcPts val="3853"/>
              </a:lnSpc>
            </a:pPr>
            <a:endParaRPr lang="en-US" sz="2854" u="none" spc="171">
              <a:solidFill>
                <a:srgbClr val="000000"/>
              </a:solidFill>
              <a:latin typeface="Alice"/>
              <a:ea typeface="Alice"/>
              <a:cs typeface="Alice"/>
              <a:sym typeface="Alice"/>
            </a:endParaRPr>
          </a:p>
        </p:txBody>
      </p:sp>
      <p:sp>
        <p:nvSpPr>
          <p:cNvPr id="14" name="TextBox 14"/>
          <p:cNvSpPr txBox="1"/>
          <p:nvPr/>
        </p:nvSpPr>
        <p:spPr>
          <a:xfrm>
            <a:off x="12581832" y="3820288"/>
            <a:ext cx="4222767" cy="470314"/>
          </a:xfrm>
          <a:prstGeom prst="rect">
            <a:avLst/>
          </a:prstGeom>
        </p:spPr>
        <p:txBody>
          <a:bodyPr lIns="0" tIns="0" rIns="0" bIns="0" rtlCol="0" anchor="t">
            <a:spAutoFit/>
          </a:bodyPr>
          <a:lstStyle/>
          <a:p>
            <a:pPr marL="0" lvl="0" indent="0" algn="just">
              <a:lnSpc>
                <a:spcPts val="3795"/>
              </a:lnSpc>
              <a:spcBef>
                <a:spcPct val="0"/>
              </a:spcBef>
            </a:pPr>
            <a:r>
              <a:rPr lang="en-US" sz="2811" spc="44">
                <a:solidFill>
                  <a:srgbClr val="1C2120"/>
                </a:solidFill>
                <a:latin typeface="Alice"/>
                <a:ea typeface="Alice"/>
                <a:cs typeface="Alice"/>
                <a:sym typeface="Alice"/>
              </a:rPr>
              <a:t>Mon</a:t>
            </a:r>
            <a:r>
              <a:rPr lang="en-US" sz="2811" u="none" spc="44">
                <a:solidFill>
                  <a:srgbClr val="1C2120"/>
                </a:solidFill>
                <a:latin typeface="Alice"/>
                <a:ea typeface="Alice"/>
                <a:cs typeface="Alice"/>
                <a:sym typeface="Alice"/>
              </a:rPr>
              <a:t>itors progress</a:t>
            </a:r>
          </a:p>
        </p:txBody>
      </p:sp>
      <p:sp>
        <p:nvSpPr>
          <p:cNvPr id="15" name="TextBox 15"/>
          <p:cNvSpPr txBox="1"/>
          <p:nvPr/>
        </p:nvSpPr>
        <p:spPr>
          <a:xfrm>
            <a:off x="12581832" y="7347488"/>
            <a:ext cx="4553142" cy="470344"/>
          </a:xfrm>
          <a:prstGeom prst="rect">
            <a:avLst/>
          </a:prstGeom>
        </p:spPr>
        <p:txBody>
          <a:bodyPr lIns="0" tIns="0" rIns="0" bIns="0" rtlCol="0" anchor="t">
            <a:spAutoFit/>
          </a:bodyPr>
          <a:lstStyle/>
          <a:p>
            <a:pPr marL="0" lvl="0" indent="0" algn="just">
              <a:lnSpc>
                <a:spcPts val="3793"/>
              </a:lnSpc>
              <a:spcBef>
                <a:spcPct val="0"/>
              </a:spcBef>
            </a:pPr>
            <a:r>
              <a:rPr lang="en-US" sz="2810" spc="44">
                <a:solidFill>
                  <a:srgbClr val="1C2120"/>
                </a:solidFill>
                <a:latin typeface="Alice"/>
                <a:ea typeface="Alice"/>
                <a:cs typeface="Alice"/>
                <a:sym typeface="Alice"/>
              </a:rPr>
              <a:t> Bu</a:t>
            </a:r>
            <a:r>
              <a:rPr lang="en-US" sz="2810" u="none" spc="44">
                <a:solidFill>
                  <a:srgbClr val="1C2120"/>
                </a:solidFill>
                <a:latin typeface="Alice"/>
                <a:ea typeface="Alice"/>
                <a:cs typeface="Alice"/>
                <a:sym typeface="Alice"/>
              </a:rPr>
              <a:t>ilds resilience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9448" y="3527279"/>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639448" y="6447483"/>
            <a:ext cx="6830714" cy="2128485"/>
            <a:chOff x="0" y="0"/>
            <a:chExt cx="2286638" cy="712528"/>
          </a:xfrm>
        </p:grpSpPr>
        <p:sp>
          <p:nvSpPr>
            <p:cNvPr id="6" name="Freeform 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8" name="AutoShape 8"/>
          <p:cNvSpPr/>
          <p:nvPr/>
        </p:nvSpPr>
        <p:spPr>
          <a:xfrm flipV="1">
            <a:off x="12210529" y="4222123"/>
            <a:ext cx="0" cy="738797"/>
          </a:xfrm>
          <a:prstGeom prst="line">
            <a:avLst/>
          </a:prstGeom>
          <a:ln w="38100" cap="flat">
            <a:solidFill>
              <a:srgbClr val="000000"/>
            </a:solidFill>
            <a:prstDash val="solid"/>
            <a:headEnd type="none" w="sm" len="sm"/>
            <a:tailEnd type="none" w="sm" len="sm"/>
          </a:ln>
        </p:spPr>
      </p:sp>
      <p:sp>
        <p:nvSpPr>
          <p:cNvPr id="9" name="AutoShape 9"/>
          <p:cNvSpPr/>
          <p:nvPr/>
        </p:nvSpPr>
        <p:spPr>
          <a:xfrm flipV="1">
            <a:off x="12191479" y="7142328"/>
            <a:ext cx="0" cy="738797"/>
          </a:xfrm>
          <a:prstGeom prst="line">
            <a:avLst/>
          </a:prstGeom>
          <a:ln w="38100" cap="flat">
            <a:solidFill>
              <a:srgbClr val="000000"/>
            </a:solidFill>
            <a:prstDash val="solid"/>
            <a:headEnd type="none" w="sm" len="sm"/>
            <a:tailEnd type="none" w="sm" len="sm"/>
          </a:ln>
        </p:spPr>
      </p:sp>
      <p:sp>
        <p:nvSpPr>
          <p:cNvPr id="10" name="Freeform 10"/>
          <p:cNvSpPr/>
          <p:nvPr/>
        </p:nvSpPr>
        <p:spPr>
          <a:xfrm>
            <a:off x="10968717" y="4157041"/>
            <a:ext cx="970758" cy="986459"/>
          </a:xfrm>
          <a:custGeom>
            <a:avLst/>
            <a:gdLst/>
            <a:ahLst/>
            <a:cxnLst/>
            <a:rect l="l" t="t" r="r" b="b"/>
            <a:pathLst>
              <a:path w="970758" h="986459">
                <a:moveTo>
                  <a:pt x="0" y="0"/>
                </a:moveTo>
                <a:lnTo>
                  <a:pt x="970758" y="0"/>
                </a:lnTo>
                <a:lnTo>
                  <a:pt x="970758" y="986459"/>
                </a:lnTo>
                <a:lnTo>
                  <a:pt x="0" y="986459"/>
                </a:lnTo>
                <a:lnTo>
                  <a:pt x="0" y="0"/>
                </a:lnTo>
                <a:close/>
              </a:path>
            </a:pathLst>
          </a:custGeom>
          <a:blipFill>
            <a:blip r:embed="rId2"/>
            <a:stretch>
              <a:fillRect l="-808" r="-808"/>
            </a:stretch>
          </a:blipFill>
        </p:spPr>
      </p:sp>
      <p:sp>
        <p:nvSpPr>
          <p:cNvPr id="11" name="Freeform 11"/>
          <p:cNvSpPr/>
          <p:nvPr/>
        </p:nvSpPr>
        <p:spPr>
          <a:xfrm>
            <a:off x="10968717" y="7026347"/>
            <a:ext cx="970758" cy="970758"/>
          </a:xfrm>
          <a:custGeom>
            <a:avLst/>
            <a:gdLst/>
            <a:ahLst/>
            <a:cxnLst/>
            <a:rect l="l" t="t" r="r" b="b"/>
            <a:pathLst>
              <a:path w="970758" h="970758">
                <a:moveTo>
                  <a:pt x="0" y="0"/>
                </a:moveTo>
                <a:lnTo>
                  <a:pt x="970758" y="0"/>
                </a:lnTo>
                <a:lnTo>
                  <a:pt x="970758" y="970758"/>
                </a:lnTo>
                <a:lnTo>
                  <a:pt x="0" y="970758"/>
                </a:lnTo>
                <a:lnTo>
                  <a:pt x="0" y="0"/>
                </a:lnTo>
                <a:close/>
              </a:path>
            </a:pathLst>
          </a:custGeom>
          <a:blipFill>
            <a:blip r:embed="rId3"/>
            <a:stretch>
              <a:fillRect/>
            </a:stretch>
          </a:blipFill>
        </p:spPr>
      </p:sp>
      <p:sp>
        <p:nvSpPr>
          <p:cNvPr id="12" name="TextBox 12"/>
          <p:cNvSpPr txBox="1"/>
          <p:nvPr/>
        </p:nvSpPr>
        <p:spPr>
          <a:xfrm>
            <a:off x="2341639" y="772515"/>
            <a:ext cx="6437409" cy="1168978"/>
          </a:xfrm>
          <a:prstGeom prst="rect">
            <a:avLst/>
          </a:prstGeom>
        </p:spPr>
        <p:txBody>
          <a:bodyPr lIns="0" tIns="0" rIns="0" bIns="0" rtlCol="0" anchor="t">
            <a:spAutoFit/>
          </a:bodyPr>
          <a:lstStyle/>
          <a:p>
            <a:pPr marL="0" lvl="1" indent="0" algn="l">
              <a:lnSpc>
                <a:spcPts val="8137"/>
              </a:lnSpc>
              <a:spcBef>
                <a:spcPct val="0"/>
              </a:spcBef>
            </a:pPr>
            <a:r>
              <a:rPr lang="en-US" sz="8389" b="1">
                <a:solidFill>
                  <a:srgbClr val="1C2120"/>
                </a:solidFill>
                <a:latin typeface="Poppins Bold"/>
                <a:ea typeface="Poppins Bold"/>
                <a:cs typeface="Poppins Bold"/>
                <a:sym typeface="Poppins Bold"/>
              </a:rPr>
              <a:t>SERVICES</a:t>
            </a:r>
          </a:p>
        </p:txBody>
      </p:sp>
      <p:sp>
        <p:nvSpPr>
          <p:cNvPr id="13" name="TextBox 13"/>
          <p:cNvSpPr txBox="1"/>
          <p:nvPr/>
        </p:nvSpPr>
        <p:spPr>
          <a:xfrm>
            <a:off x="526465" y="3359168"/>
            <a:ext cx="9205255" cy="5346299"/>
          </a:xfrm>
          <a:prstGeom prst="rect">
            <a:avLst/>
          </a:prstGeom>
        </p:spPr>
        <p:txBody>
          <a:bodyPr lIns="0" tIns="0" rIns="0" bIns="0" rtlCol="0" anchor="t">
            <a:spAutoFit/>
          </a:bodyPr>
          <a:lstStyle/>
          <a:p>
            <a:pPr marL="616257" lvl="1" indent="-308129" algn="l">
              <a:lnSpc>
                <a:spcPts val="3853"/>
              </a:lnSpc>
              <a:buFont typeface="Arial"/>
              <a:buChar char="•"/>
            </a:pPr>
            <a:r>
              <a:rPr lang="en-US" sz="2854" u="none" spc="171">
                <a:solidFill>
                  <a:srgbClr val="000000"/>
                </a:solidFill>
                <a:latin typeface="Alice"/>
                <a:ea typeface="Alice"/>
                <a:cs typeface="Alice"/>
                <a:sym typeface="Alice"/>
              </a:rPr>
              <a:t> </a:t>
            </a:r>
            <a:r>
              <a:rPr lang="en-US" sz="2854" u="none" spc="171">
                <a:solidFill>
                  <a:srgbClr val="000000"/>
                </a:solidFill>
                <a:latin typeface="Alice Bold"/>
                <a:ea typeface="Alice Bold"/>
                <a:cs typeface="Alice Bold"/>
                <a:sym typeface="Alice Bold"/>
              </a:rPr>
              <a:t>Relaxation exercises</a:t>
            </a:r>
            <a:r>
              <a:rPr lang="en-US" sz="2854" u="none" spc="171">
                <a:solidFill>
                  <a:srgbClr val="000000"/>
                </a:solidFill>
                <a:latin typeface="Alice"/>
                <a:ea typeface="Alice"/>
                <a:cs typeface="Alice"/>
                <a:sym typeface="Alice"/>
              </a:rPr>
              <a:t>, such as deep breathing, progressive muscle relaxation, and calming audio, are designed to ease stress and anxiety, offering users a moment of calm during their day.</a:t>
            </a:r>
          </a:p>
          <a:p>
            <a:pPr algn="l">
              <a:lnSpc>
                <a:spcPts val="3853"/>
              </a:lnSpc>
            </a:pPr>
            <a:endParaRPr lang="en-US" sz="2854" u="none" spc="171">
              <a:solidFill>
                <a:srgbClr val="000000"/>
              </a:solidFill>
              <a:latin typeface="Alice"/>
              <a:ea typeface="Alice"/>
              <a:cs typeface="Alice"/>
              <a:sym typeface="Alice"/>
            </a:endParaRPr>
          </a:p>
          <a:p>
            <a:pPr marL="616257" lvl="1" indent="-308129" algn="l">
              <a:lnSpc>
                <a:spcPts val="3853"/>
              </a:lnSpc>
              <a:buFont typeface="Arial"/>
              <a:buChar char="•"/>
            </a:pPr>
            <a:r>
              <a:rPr lang="en-US" sz="2854" u="none" spc="171">
                <a:solidFill>
                  <a:srgbClr val="000000"/>
                </a:solidFill>
                <a:latin typeface="Alice Bold"/>
                <a:ea typeface="Alice Bold"/>
                <a:cs typeface="Alice Bold"/>
                <a:sym typeface="Alice Bold"/>
              </a:rPr>
              <a:t>Light and engaging games</a:t>
            </a:r>
            <a:r>
              <a:rPr lang="en-US" sz="2854" u="none" spc="171">
                <a:solidFill>
                  <a:srgbClr val="000000"/>
                </a:solidFill>
                <a:latin typeface="Alice"/>
                <a:ea typeface="Alice"/>
                <a:cs typeface="Alice"/>
                <a:sym typeface="Alice"/>
              </a:rPr>
              <a:t> like puzzles or tic-tac-toe serve as a fun mental break, offering gentle distraction and relaxation during stressful times.</a:t>
            </a:r>
          </a:p>
          <a:p>
            <a:pPr algn="l">
              <a:lnSpc>
                <a:spcPts val="3853"/>
              </a:lnSpc>
            </a:pPr>
            <a:endParaRPr lang="en-US" sz="2854" u="none" spc="171">
              <a:solidFill>
                <a:srgbClr val="000000"/>
              </a:solidFill>
              <a:latin typeface="Alice"/>
              <a:ea typeface="Alice"/>
              <a:cs typeface="Alice"/>
              <a:sym typeface="Alice"/>
            </a:endParaRPr>
          </a:p>
        </p:txBody>
      </p:sp>
      <p:sp>
        <p:nvSpPr>
          <p:cNvPr id="14" name="TextBox 14"/>
          <p:cNvSpPr txBox="1"/>
          <p:nvPr/>
        </p:nvSpPr>
        <p:spPr>
          <a:xfrm>
            <a:off x="12581832" y="4332552"/>
            <a:ext cx="4435455" cy="470314"/>
          </a:xfrm>
          <a:prstGeom prst="rect">
            <a:avLst/>
          </a:prstGeom>
        </p:spPr>
        <p:txBody>
          <a:bodyPr lIns="0" tIns="0" rIns="0" bIns="0" rtlCol="0" anchor="t">
            <a:spAutoFit/>
          </a:bodyPr>
          <a:lstStyle/>
          <a:p>
            <a:pPr marL="0" lvl="0" indent="0" algn="just">
              <a:lnSpc>
                <a:spcPts val="3795"/>
              </a:lnSpc>
              <a:spcBef>
                <a:spcPct val="0"/>
              </a:spcBef>
            </a:pPr>
            <a:r>
              <a:rPr lang="en-US" sz="2811" u="none" spc="44">
                <a:solidFill>
                  <a:srgbClr val="1C2120"/>
                </a:solidFill>
                <a:latin typeface="Alice"/>
                <a:ea typeface="Alice"/>
                <a:cs typeface="Alice"/>
                <a:sym typeface="Alice"/>
              </a:rPr>
              <a:t> Improve focus and clarity</a:t>
            </a:r>
          </a:p>
        </p:txBody>
      </p:sp>
      <p:sp>
        <p:nvSpPr>
          <p:cNvPr id="15" name="TextBox 15"/>
          <p:cNvSpPr txBox="1"/>
          <p:nvPr/>
        </p:nvSpPr>
        <p:spPr>
          <a:xfrm>
            <a:off x="12581832" y="7252741"/>
            <a:ext cx="4553142" cy="470344"/>
          </a:xfrm>
          <a:prstGeom prst="rect">
            <a:avLst/>
          </a:prstGeom>
        </p:spPr>
        <p:txBody>
          <a:bodyPr lIns="0" tIns="0" rIns="0" bIns="0" rtlCol="0" anchor="t">
            <a:spAutoFit/>
          </a:bodyPr>
          <a:lstStyle/>
          <a:p>
            <a:pPr marL="0" lvl="0" indent="0" algn="just">
              <a:lnSpc>
                <a:spcPts val="3793"/>
              </a:lnSpc>
              <a:spcBef>
                <a:spcPct val="0"/>
              </a:spcBef>
            </a:pPr>
            <a:r>
              <a:rPr lang="en-US" sz="2810" spc="44">
                <a:solidFill>
                  <a:srgbClr val="1C2120"/>
                </a:solidFill>
                <a:latin typeface="Alice"/>
                <a:ea typeface="Alice"/>
                <a:cs typeface="Alice"/>
                <a:sym typeface="Alice"/>
              </a:rPr>
              <a:t>Hea</a:t>
            </a:r>
            <a:r>
              <a:rPr lang="en-US" sz="2810" u="none" spc="44">
                <a:solidFill>
                  <a:srgbClr val="1C2120"/>
                </a:solidFill>
                <a:latin typeface="Alice"/>
                <a:ea typeface="Alice"/>
                <a:cs typeface="Alice"/>
                <a:sym typeface="Alice"/>
              </a:rPr>
              <a:t>lthy distraction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Freeform 2"/>
          <p:cNvSpPr/>
          <p:nvPr/>
        </p:nvSpPr>
        <p:spPr>
          <a:xfrm>
            <a:off x="12566738" y="3930042"/>
            <a:ext cx="5721262" cy="6356958"/>
          </a:xfrm>
          <a:custGeom>
            <a:avLst/>
            <a:gdLst/>
            <a:ahLst/>
            <a:cxnLst/>
            <a:rect l="l" t="t" r="r" b="b"/>
            <a:pathLst>
              <a:path w="5721262" h="6356958">
                <a:moveTo>
                  <a:pt x="0" y="0"/>
                </a:moveTo>
                <a:lnTo>
                  <a:pt x="5721262" y="0"/>
                </a:lnTo>
                <a:lnTo>
                  <a:pt x="5721262" y="6356958"/>
                </a:lnTo>
                <a:lnTo>
                  <a:pt x="0" y="6356958"/>
                </a:lnTo>
                <a:lnTo>
                  <a:pt x="0" y="0"/>
                </a:lnTo>
                <a:close/>
              </a:path>
            </a:pathLst>
          </a:custGeom>
          <a:blipFill>
            <a:blip r:embed="rId2"/>
            <a:stretch>
              <a:fillRect/>
            </a:stretch>
          </a:blipFill>
        </p:spPr>
      </p:sp>
      <p:sp>
        <p:nvSpPr>
          <p:cNvPr id="3" name="TextBox 3"/>
          <p:cNvSpPr txBox="1"/>
          <p:nvPr/>
        </p:nvSpPr>
        <p:spPr>
          <a:xfrm>
            <a:off x="663744" y="2768896"/>
            <a:ext cx="10259098" cy="8141800"/>
          </a:xfrm>
          <a:prstGeom prst="rect">
            <a:avLst/>
          </a:prstGeom>
        </p:spPr>
        <p:txBody>
          <a:bodyPr lIns="0" tIns="0" rIns="0" bIns="0" rtlCol="0" anchor="t">
            <a:spAutoFit/>
          </a:bodyPr>
          <a:lstStyle/>
          <a:p>
            <a:pPr marL="647697" lvl="1" indent="-323848" algn="l">
              <a:lnSpc>
                <a:spcPts val="4049"/>
              </a:lnSpc>
              <a:spcBef>
                <a:spcPct val="0"/>
              </a:spcBef>
              <a:buFont typeface="Arial"/>
              <a:buChar char="•"/>
            </a:pPr>
            <a:r>
              <a:rPr lang="en-US" sz="2999" spc="179">
                <a:solidFill>
                  <a:srgbClr val="000000"/>
                </a:solidFill>
                <a:latin typeface="Alice"/>
                <a:ea typeface="Alice"/>
                <a:cs typeface="Alice"/>
                <a:sym typeface="Alice"/>
              </a:rPr>
              <a:t>1</a:t>
            </a:r>
            <a:r>
              <a:rPr lang="en-US" sz="2999" u="none" spc="179">
                <a:solidFill>
                  <a:srgbClr val="000000"/>
                </a:solidFill>
                <a:latin typeface="Alice"/>
                <a:ea typeface="Alice"/>
                <a:cs typeface="Alice"/>
                <a:sym typeface="Alice"/>
              </a:rPr>
              <a:t> in 4 people will experience a mental health issue at some point in their lives.</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Mental health affects everyone, regardless of age, gender, or background.</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Early intervention can significantly improve outcomes for mental health conditions.</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Stigma remains a major barrier to people seeking help for mental health issues.</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In many countries, over 75% of people with mental disorders receive no treatment.</a:t>
            </a:r>
          </a:p>
          <a:p>
            <a:pPr algn="l">
              <a:lnSpc>
                <a:spcPts val="4344"/>
              </a:lnSpc>
              <a:spcBef>
                <a:spcPct val="0"/>
              </a:spcBef>
            </a:pPr>
            <a:endParaRPr lang="en-US" sz="2999" u="none" spc="179">
              <a:solidFill>
                <a:srgbClr val="000000"/>
              </a:solidFill>
              <a:latin typeface="Alice"/>
              <a:ea typeface="Alice"/>
              <a:cs typeface="Alice"/>
              <a:sym typeface="Alice"/>
            </a:endParaRPr>
          </a:p>
          <a:p>
            <a:pPr algn="l">
              <a:lnSpc>
                <a:spcPts val="4344"/>
              </a:lnSpc>
            </a:pPr>
            <a:endParaRPr lang="en-US" sz="2999" u="none" spc="179">
              <a:solidFill>
                <a:srgbClr val="000000"/>
              </a:solidFill>
              <a:latin typeface="Alice"/>
              <a:ea typeface="Alice"/>
              <a:cs typeface="Alice"/>
              <a:sym typeface="Alice"/>
            </a:endParaRPr>
          </a:p>
        </p:txBody>
      </p:sp>
      <p:sp>
        <p:nvSpPr>
          <p:cNvPr id="4" name="TextBox 4"/>
          <p:cNvSpPr txBox="1"/>
          <p:nvPr/>
        </p:nvSpPr>
        <p:spPr>
          <a:xfrm>
            <a:off x="6712496" y="627679"/>
            <a:ext cx="4863008"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FACTS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765</Words>
  <Application>Microsoft Office PowerPoint</Application>
  <PresentationFormat>Custom</PresentationFormat>
  <Paragraphs>114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Poppins Semi-Bold</vt:lpstr>
      <vt:lpstr>Alice Bold</vt:lpstr>
      <vt:lpstr>Poppins Bold</vt:lpstr>
      <vt:lpstr>Alice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COMPANION</dc:title>
  <cp:lastModifiedBy>SHREYA PANCHOLI</cp:lastModifiedBy>
  <cp:revision>8</cp:revision>
  <dcterms:created xsi:type="dcterms:W3CDTF">2006-08-16T00:00:00Z</dcterms:created>
  <dcterms:modified xsi:type="dcterms:W3CDTF">2025-05-11T18:04:31Z</dcterms:modified>
  <dc:identifier>DAGnHTS3IkE</dc:identifier>
</cp:coreProperties>
</file>