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  <p:embeddedFont>
      <p:font typeface="Codec Pro ExtraBold" charset="1" panose="00000700000000000000"/>
      <p:regular r:id="rId14"/>
    </p:embeddedFont>
    <p:embeddedFont>
      <p:font typeface="Codec Pro ExtraBold Bold" charset="1" panose="00000900000000000000"/>
      <p:regular r:id="rId15"/>
    </p:embeddedFont>
    <p:embeddedFont>
      <p:font typeface="Canva Sans" charset="1" panose="020B0503030501040103"/>
      <p:regular r:id="rId16"/>
    </p:embeddedFont>
    <p:embeddedFont>
      <p:font typeface="Canva Sans Bold" charset="1" panose="020B0803030501040103"/>
      <p:regular r:id="rId17"/>
    </p:embeddedFont>
    <p:embeddedFont>
      <p:font typeface="Canva Sans Italics" charset="1" panose="020B0503030501040103"/>
      <p:regular r:id="rId18"/>
    </p:embeddedFont>
    <p:embeddedFont>
      <p:font typeface="Canva Sans Bold Italics" charset="1" panose="020B0803030501040103"/>
      <p:regular r:id="rId19"/>
    </p:embeddedFont>
    <p:embeddedFont>
      <p:font typeface="Canva Sans Medium" charset="1" panose="020B0603030501040103"/>
      <p:regular r:id="rId20"/>
    </p:embeddedFont>
    <p:embeddedFont>
      <p:font typeface="Canva Sans Medium Italics" charset="1" panose="020B06030305010401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31" Target="slides/slide10.xml" Type="http://schemas.openxmlformats.org/officeDocument/2006/relationships/slide"/><Relationship Id="rId32" Target="slides/slide1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29.gif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Relationship Id="rId3" Target="../media/image13.jpeg" Type="http://schemas.openxmlformats.org/officeDocument/2006/relationships/image"/><Relationship Id="rId4" Target="../media/image14.jpe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780696" y="6635638"/>
            <a:ext cx="11109843" cy="7494094"/>
          </a:xfrm>
          <a:custGeom>
            <a:avLst/>
            <a:gdLst/>
            <a:ahLst/>
            <a:cxnLst/>
            <a:rect r="r" b="b" t="t" l="l"/>
            <a:pathLst>
              <a:path h="7494094" w="11109843">
                <a:moveTo>
                  <a:pt x="0" y="0"/>
                </a:moveTo>
                <a:lnTo>
                  <a:pt x="11109842" y="0"/>
                </a:lnTo>
                <a:lnTo>
                  <a:pt x="11109842" y="7494094"/>
                </a:lnTo>
                <a:lnTo>
                  <a:pt x="0" y="74940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76909">
            <a:off x="-4770220" y="-4094631"/>
            <a:ext cx="9540441" cy="6435461"/>
          </a:xfrm>
          <a:custGeom>
            <a:avLst/>
            <a:gdLst/>
            <a:ahLst/>
            <a:cxnLst/>
            <a:rect r="r" b="b" t="t" l="l"/>
            <a:pathLst>
              <a:path h="6435461" w="9540441">
                <a:moveTo>
                  <a:pt x="0" y="0"/>
                </a:moveTo>
                <a:lnTo>
                  <a:pt x="9540440" y="0"/>
                </a:lnTo>
                <a:lnTo>
                  <a:pt x="9540440" y="6435461"/>
                </a:lnTo>
                <a:lnTo>
                  <a:pt x="0" y="64354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550561" y="5843455"/>
            <a:ext cx="10959539" cy="879517"/>
            <a:chOff x="0" y="0"/>
            <a:chExt cx="2504529" cy="20099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504529" cy="200992"/>
            </a:xfrm>
            <a:custGeom>
              <a:avLst/>
              <a:gdLst/>
              <a:ahLst/>
              <a:cxnLst/>
              <a:rect r="r" b="b" t="t" l="l"/>
              <a:pathLst>
                <a:path h="200992" w="2504529">
                  <a:moveTo>
                    <a:pt x="0" y="0"/>
                  </a:moveTo>
                  <a:lnTo>
                    <a:pt x="2504529" y="0"/>
                  </a:lnTo>
                  <a:lnTo>
                    <a:pt x="2504529" y="200992"/>
                  </a:lnTo>
                  <a:lnTo>
                    <a:pt x="0" y="200992"/>
                  </a:lnTo>
                  <a:close/>
                </a:path>
              </a:pathLst>
            </a:custGeom>
            <a:solidFill>
              <a:srgbClr val="F47C0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95250"/>
              <a:ext cx="2504529" cy="2962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052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395716" y="3235973"/>
            <a:ext cx="15039368" cy="2633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9847"/>
              </a:lnSpc>
              <a:spcBef>
                <a:spcPct val="0"/>
              </a:spcBef>
            </a:pPr>
            <a:r>
              <a:rPr lang="en-US" sz="14176">
                <a:solidFill>
                  <a:srgbClr val="11100E"/>
                </a:solidFill>
                <a:latin typeface="Codec Pro ExtraBold"/>
              </a:rPr>
              <a:t>VISHESHAM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506691" y="5784202"/>
            <a:ext cx="487456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cs typeface="Canva Sans Bold"/>
              </a:rPr>
              <a:t>विशेष रूप से सक्षम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868123" y="6768400"/>
            <a:ext cx="5867521" cy="5867521"/>
          </a:xfrm>
          <a:custGeom>
            <a:avLst/>
            <a:gdLst/>
            <a:ahLst/>
            <a:cxnLst/>
            <a:rect r="r" b="b" t="t" l="l"/>
            <a:pathLst>
              <a:path h="5867521" w="5867521">
                <a:moveTo>
                  <a:pt x="0" y="0"/>
                </a:moveTo>
                <a:lnTo>
                  <a:pt x="5867521" y="0"/>
                </a:lnTo>
                <a:lnTo>
                  <a:pt x="5867521" y="5867521"/>
                </a:lnTo>
                <a:lnTo>
                  <a:pt x="0" y="58675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365786" y="-1713240"/>
            <a:ext cx="4788972" cy="4788972"/>
          </a:xfrm>
          <a:custGeom>
            <a:avLst/>
            <a:gdLst/>
            <a:ahLst/>
            <a:cxnLst/>
            <a:rect r="r" b="b" t="t" l="l"/>
            <a:pathLst>
              <a:path h="4788972" w="4788972">
                <a:moveTo>
                  <a:pt x="0" y="0"/>
                </a:moveTo>
                <a:lnTo>
                  <a:pt x="4788972" y="0"/>
                </a:lnTo>
                <a:lnTo>
                  <a:pt x="4788972" y="4788972"/>
                </a:lnTo>
                <a:lnTo>
                  <a:pt x="0" y="47889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361582" y="589972"/>
            <a:ext cx="5660085" cy="858407"/>
            <a:chOff x="0" y="0"/>
            <a:chExt cx="1490722" cy="22608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90722" cy="226082"/>
            </a:xfrm>
            <a:custGeom>
              <a:avLst/>
              <a:gdLst/>
              <a:ahLst/>
              <a:cxnLst/>
              <a:rect r="r" b="b" t="t" l="l"/>
              <a:pathLst>
                <a:path h="226082" w="1490722">
                  <a:moveTo>
                    <a:pt x="0" y="0"/>
                  </a:moveTo>
                  <a:lnTo>
                    <a:pt x="1490722" y="0"/>
                  </a:lnTo>
                  <a:lnTo>
                    <a:pt x="1490722" y="226082"/>
                  </a:lnTo>
                  <a:lnTo>
                    <a:pt x="0" y="226082"/>
                  </a:lnTo>
                  <a:close/>
                </a:path>
              </a:pathLst>
            </a:custGeom>
            <a:solidFill>
              <a:srgbClr val="F47C00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1490722" cy="3022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534"/>
                </a:lnSpc>
                <a:spcBef>
                  <a:spcPct val="0"/>
                </a:spcBef>
              </a:pPr>
              <a:r>
                <a:rPr lang="en-US" sz="4010" spc="862">
                  <a:solidFill>
                    <a:srgbClr val="FFFFFF"/>
                  </a:solidFill>
                  <a:latin typeface="DM Sans"/>
                </a:rPr>
                <a:t>REFERENCES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357770" y="2581137"/>
            <a:ext cx="17572461" cy="6598003"/>
            <a:chOff x="0" y="0"/>
            <a:chExt cx="23429948" cy="8797337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4874486"/>
              <a:ext cx="23429948" cy="39228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46"/>
                </a:lnSpc>
              </a:pPr>
              <a:r>
                <a:rPr lang="en-US" sz="2860" spc="280">
                  <a:solidFill>
                    <a:srgbClr val="000000"/>
                  </a:solidFill>
                  <a:latin typeface="Canva Sans Bold"/>
                </a:rPr>
                <a:t>https://www.sciencedirect.com/science/article/pii/S2352914822002131 (Need)</a:t>
              </a:r>
            </a:p>
            <a:p>
              <a:pPr algn="ctr">
                <a:lnSpc>
                  <a:spcPts val="3946"/>
                </a:lnSpc>
              </a:pPr>
            </a:p>
            <a:p>
              <a:pPr algn="ctr">
                <a:lnSpc>
                  <a:spcPts val="3946"/>
                </a:lnSpc>
              </a:pPr>
              <a:r>
                <a:rPr lang="en-US" sz="2860" spc="280">
                  <a:solidFill>
                    <a:srgbClr val="000000"/>
                  </a:solidFill>
                  <a:latin typeface="Canva Sans Bold"/>
                </a:rPr>
                <a:t>https://www.sciencedirect.com/scie(nce/article/pii/S2667305321000454 (ML  Necessity)</a:t>
              </a:r>
            </a:p>
            <a:p>
              <a:pPr algn="ctr">
                <a:lnSpc>
                  <a:spcPts val="3946"/>
                </a:lnSpc>
              </a:pPr>
            </a:p>
            <a:p>
              <a:pPr algn="ctr" marL="0" indent="0" lvl="0">
                <a:lnSpc>
                  <a:spcPts val="3946"/>
                </a:lnSpc>
                <a:spcBef>
                  <a:spcPct val="0"/>
                </a:spcBef>
              </a:pPr>
              <a:r>
                <a:rPr lang="en-US" sz="2860" spc="280">
                  <a:solidFill>
                    <a:srgbClr val="000000"/>
                  </a:solidFill>
                  <a:latin typeface="Canva Sans Bold"/>
                </a:rPr>
                <a:t>https://www.researchsquare.com (Research Documentation)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502426" y="-85725"/>
              <a:ext cx="22450496" cy="30969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244"/>
                </a:lnSpc>
              </a:pPr>
              <a:r>
                <a:rPr lang="en-US" sz="4460">
                  <a:solidFill>
                    <a:srgbClr val="000000"/>
                  </a:solidFill>
                  <a:latin typeface="Canva Sans Bold"/>
                </a:rPr>
                <a:t>Secondary data has been collected via Websites, Theories, Reports and Statistical Data generated by officials and related articles.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10492797" y="3699059"/>
              <a:ext cx="2444353" cy="30969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244"/>
                </a:lnSpc>
              </a:pPr>
              <a:r>
                <a:rPr lang="en-US" sz="4460">
                  <a:solidFill>
                    <a:srgbClr val="000000"/>
                  </a:solidFill>
                  <a:latin typeface="Canva Sans Bold"/>
                </a:rPr>
                <a:t>LINKS:</a:t>
              </a:r>
            </a:p>
            <a:p>
              <a:pPr algn="ctr">
                <a:lnSpc>
                  <a:spcPts val="6244"/>
                </a:lnSpc>
              </a:pPr>
            </a:p>
            <a:p>
              <a:pPr algn="ctr">
                <a:lnSpc>
                  <a:spcPts val="6244"/>
                </a:lnSpc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8F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725075">
            <a:off x="9913481" y="-2156080"/>
            <a:ext cx="6678891" cy="4505215"/>
          </a:xfrm>
          <a:custGeom>
            <a:avLst/>
            <a:gdLst/>
            <a:ahLst/>
            <a:cxnLst/>
            <a:rect r="r" b="b" t="t" l="l"/>
            <a:pathLst>
              <a:path h="4505215" w="6678891">
                <a:moveTo>
                  <a:pt x="0" y="0"/>
                </a:moveTo>
                <a:lnTo>
                  <a:pt x="6678891" y="0"/>
                </a:lnTo>
                <a:lnTo>
                  <a:pt x="6678891" y="4505216"/>
                </a:lnTo>
                <a:lnTo>
                  <a:pt x="0" y="45052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725075">
            <a:off x="-6532995" y="1604947"/>
            <a:ext cx="9361776" cy="6314943"/>
          </a:xfrm>
          <a:custGeom>
            <a:avLst/>
            <a:gdLst/>
            <a:ahLst/>
            <a:cxnLst/>
            <a:rect r="r" b="b" t="t" l="l"/>
            <a:pathLst>
              <a:path h="6314943" w="9361776">
                <a:moveTo>
                  <a:pt x="0" y="0"/>
                </a:moveTo>
                <a:lnTo>
                  <a:pt x="9361776" y="0"/>
                </a:lnTo>
                <a:lnTo>
                  <a:pt x="9361776" y="6314944"/>
                </a:lnTo>
                <a:lnTo>
                  <a:pt x="0" y="63149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251316" y="3898089"/>
            <a:ext cx="9785369" cy="2490821"/>
          </a:xfrm>
          <a:custGeom>
            <a:avLst/>
            <a:gdLst/>
            <a:ahLst/>
            <a:cxnLst/>
            <a:rect r="r" b="b" t="t" l="l"/>
            <a:pathLst>
              <a:path h="2490821" w="9785369">
                <a:moveTo>
                  <a:pt x="0" y="0"/>
                </a:moveTo>
                <a:lnTo>
                  <a:pt x="9785368" y="0"/>
                </a:lnTo>
                <a:lnTo>
                  <a:pt x="9785368" y="2490822"/>
                </a:lnTo>
                <a:lnTo>
                  <a:pt x="0" y="24908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2560362" y="6007911"/>
            <a:ext cx="7587324" cy="569049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80404" y="599497"/>
            <a:ext cx="5178412" cy="858407"/>
            <a:chOff x="0" y="0"/>
            <a:chExt cx="1363862" cy="2260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63862" cy="226082"/>
            </a:xfrm>
            <a:custGeom>
              <a:avLst/>
              <a:gdLst/>
              <a:ahLst/>
              <a:cxnLst/>
              <a:rect r="r" b="b" t="t" l="l"/>
              <a:pathLst>
                <a:path h="226082" w="1363862">
                  <a:moveTo>
                    <a:pt x="0" y="0"/>
                  </a:moveTo>
                  <a:lnTo>
                    <a:pt x="1363862" y="0"/>
                  </a:lnTo>
                  <a:lnTo>
                    <a:pt x="1363862" y="226082"/>
                  </a:lnTo>
                  <a:lnTo>
                    <a:pt x="0" y="226082"/>
                  </a:lnTo>
                  <a:close/>
                </a:path>
              </a:pathLst>
            </a:custGeom>
            <a:solidFill>
              <a:srgbClr val="F47C00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1363862" cy="3022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534"/>
                </a:lnSpc>
                <a:spcBef>
                  <a:spcPct val="0"/>
                </a:spcBef>
              </a:pPr>
              <a:r>
                <a:rPr lang="en-US" sz="4010" spc="862">
                  <a:solidFill>
                    <a:srgbClr val="FFFFFF"/>
                  </a:solidFill>
                  <a:latin typeface="DM Sans"/>
                </a:rPr>
                <a:t>ABSTRACT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5400000">
            <a:off x="-4300298" y="1112840"/>
            <a:ext cx="10657996" cy="8061320"/>
          </a:xfrm>
          <a:custGeom>
            <a:avLst/>
            <a:gdLst/>
            <a:ahLst/>
            <a:cxnLst/>
            <a:rect r="r" b="b" t="t" l="l"/>
            <a:pathLst>
              <a:path h="8061320" w="10657996">
                <a:moveTo>
                  <a:pt x="0" y="0"/>
                </a:moveTo>
                <a:lnTo>
                  <a:pt x="10657996" y="0"/>
                </a:lnTo>
                <a:lnTo>
                  <a:pt x="10657996" y="8061320"/>
                </a:lnTo>
                <a:lnTo>
                  <a:pt x="0" y="80613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9041523">
            <a:off x="13364829" y="-716429"/>
            <a:ext cx="11109843" cy="7494094"/>
          </a:xfrm>
          <a:custGeom>
            <a:avLst/>
            <a:gdLst/>
            <a:ahLst/>
            <a:cxnLst/>
            <a:rect r="r" b="b" t="t" l="l"/>
            <a:pathLst>
              <a:path h="7494094" w="11109843">
                <a:moveTo>
                  <a:pt x="0" y="0"/>
                </a:moveTo>
                <a:lnTo>
                  <a:pt x="11109842" y="0"/>
                </a:lnTo>
                <a:lnTo>
                  <a:pt x="11109842" y="7494094"/>
                </a:lnTo>
                <a:lnTo>
                  <a:pt x="0" y="74940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0" y="2763918"/>
            <a:ext cx="18288000" cy="5506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46"/>
              </a:lnSpc>
            </a:pPr>
            <a:r>
              <a:rPr lang="en-US" sz="4461">
                <a:solidFill>
                  <a:srgbClr val="000000"/>
                </a:solidFill>
                <a:latin typeface="Canva Sans Bold"/>
              </a:rPr>
              <a:t>This research primarily focuses on enhancing  communication between all civilian categories in the society.</a:t>
            </a:r>
          </a:p>
          <a:p>
            <a:pPr algn="ctr">
              <a:lnSpc>
                <a:spcPts val="6246"/>
              </a:lnSpc>
            </a:pPr>
            <a:r>
              <a:rPr lang="en-US" sz="4461">
                <a:solidFill>
                  <a:srgbClr val="000000"/>
                </a:solidFill>
                <a:latin typeface="Canva Sans Bold"/>
              </a:rPr>
              <a:t> It's main goal is to bridge the gap between verbal as well as non-verbal language and the precise interpretation of  these languages.</a:t>
            </a:r>
          </a:p>
          <a:p>
            <a:pPr algn="ctr">
              <a:lnSpc>
                <a:spcPts val="6246"/>
              </a:lnSpc>
            </a:pPr>
            <a:r>
              <a:rPr lang="en-US" sz="4461">
                <a:solidFill>
                  <a:srgbClr val="000000"/>
                </a:solidFill>
                <a:latin typeface="Canva Sans Bold"/>
              </a:rPr>
              <a:t>The scope of the project is futuristic.</a:t>
            </a:r>
          </a:p>
          <a:p>
            <a:pPr algn="ctr">
              <a:lnSpc>
                <a:spcPts val="6246"/>
              </a:lnSpc>
            </a:pPr>
            <a:r>
              <a:rPr lang="en-US" sz="4461">
                <a:solidFill>
                  <a:srgbClr val="000000"/>
                </a:solidFill>
                <a:latin typeface="Canva Sans Bold"/>
              </a:rPr>
              <a:t>Our study is exploratory and subject to enrichment.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03603" y="-5147084"/>
            <a:ext cx="8797330" cy="8797330"/>
          </a:xfrm>
          <a:custGeom>
            <a:avLst/>
            <a:gdLst/>
            <a:ahLst/>
            <a:cxnLst/>
            <a:rect r="r" b="b" t="t" l="l"/>
            <a:pathLst>
              <a:path h="8797330" w="8797330">
                <a:moveTo>
                  <a:pt x="0" y="0"/>
                </a:moveTo>
                <a:lnTo>
                  <a:pt x="8797330" y="0"/>
                </a:lnTo>
                <a:lnTo>
                  <a:pt x="8797330" y="8797330"/>
                </a:lnTo>
                <a:lnTo>
                  <a:pt x="0" y="8797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449396" y="3568428"/>
            <a:ext cx="1189768" cy="1189768"/>
          </a:xfrm>
          <a:custGeom>
            <a:avLst/>
            <a:gdLst/>
            <a:ahLst/>
            <a:cxnLst/>
            <a:rect r="r" b="b" t="t" l="l"/>
            <a:pathLst>
              <a:path h="1189768" w="1189768">
                <a:moveTo>
                  <a:pt x="0" y="0"/>
                </a:moveTo>
                <a:lnTo>
                  <a:pt x="1189768" y="0"/>
                </a:lnTo>
                <a:lnTo>
                  <a:pt x="1189768" y="1189768"/>
                </a:lnTo>
                <a:lnTo>
                  <a:pt x="0" y="11897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250783" y="7967018"/>
            <a:ext cx="5842630" cy="5842630"/>
          </a:xfrm>
          <a:custGeom>
            <a:avLst/>
            <a:gdLst/>
            <a:ahLst/>
            <a:cxnLst/>
            <a:rect r="r" b="b" t="t" l="l"/>
            <a:pathLst>
              <a:path h="5842630" w="5842630">
                <a:moveTo>
                  <a:pt x="0" y="0"/>
                </a:moveTo>
                <a:lnTo>
                  <a:pt x="5842631" y="0"/>
                </a:lnTo>
                <a:lnTo>
                  <a:pt x="5842631" y="5842630"/>
                </a:lnTo>
                <a:lnTo>
                  <a:pt x="0" y="5842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6418732" y="599497"/>
            <a:ext cx="5660085" cy="858407"/>
            <a:chOff x="0" y="0"/>
            <a:chExt cx="1490722" cy="22608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90722" cy="226082"/>
            </a:xfrm>
            <a:custGeom>
              <a:avLst/>
              <a:gdLst/>
              <a:ahLst/>
              <a:cxnLst/>
              <a:rect r="r" b="b" t="t" l="l"/>
              <a:pathLst>
                <a:path h="226082" w="1490722">
                  <a:moveTo>
                    <a:pt x="0" y="0"/>
                  </a:moveTo>
                  <a:lnTo>
                    <a:pt x="1490722" y="0"/>
                  </a:lnTo>
                  <a:lnTo>
                    <a:pt x="1490722" y="226082"/>
                  </a:lnTo>
                  <a:lnTo>
                    <a:pt x="0" y="226082"/>
                  </a:lnTo>
                  <a:close/>
                </a:path>
              </a:pathLst>
            </a:custGeom>
            <a:solidFill>
              <a:srgbClr val="F47C00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1490722" cy="3022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534"/>
                </a:lnSpc>
                <a:spcBef>
                  <a:spcPct val="0"/>
                </a:spcBef>
              </a:pPr>
              <a:r>
                <a:rPr lang="en-US" sz="4010" spc="862">
                  <a:solidFill>
                    <a:srgbClr val="FFFFFF"/>
                  </a:solidFill>
                  <a:latin typeface="DM Sans"/>
                </a:rPr>
                <a:t>DATA ANALYSIS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14350" y="1961910"/>
            <a:ext cx="17259300" cy="7699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41325" indent="-470663" lvl="1">
              <a:lnSpc>
                <a:spcPts val="6104"/>
              </a:lnSpc>
              <a:buFont typeface="Arial"/>
              <a:buChar char="•"/>
            </a:pPr>
            <a:r>
              <a:rPr lang="en-US" sz="4360">
                <a:solidFill>
                  <a:srgbClr val="000000"/>
                </a:solidFill>
                <a:latin typeface="Canva Sans Bold"/>
              </a:rPr>
              <a:t>Considering the demand for Global Sign Language Web Apps, we see a significant growth with respect to the trend line for the demand of such Web Apps.</a:t>
            </a:r>
          </a:p>
          <a:p>
            <a:pPr algn="just" marL="941325" indent="-470663" lvl="1">
              <a:lnSpc>
                <a:spcPts val="6104"/>
              </a:lnSpc>
              <a:buFont typeface="Arial"/>
              <a:buChar char="•"/>
            </a:pPr>
            <a:r>
              <a:rPr lang="en-US" sz="4360">
                <a:solidFill>
                  <a:srgbClr val="000000"/>
                </a:solidFill>
                <a:latin typeface="Canva Sans Bold"/>
              </a:rPr>
              <a:t>The following Bar Graph depicts the current as well as futuristic market size for such Web Apps which appear to have an upward curve.</a:t>
            </a:r>
          </a:p>
          <a:p>
            <a:pPr algn="just" marL="941325" indent="-470663" lvl="1">
              <a:lnSpc>
                <a:spcPts val="6104"/>
              </a:lnSpc>
              <a:buFont typeface="Arial"/>
              <a:buChar char="•"/>
            </a:pPr>
            <a:r>
              <a:rPr lang="en-US" sz="4360">
                <a:solidFill>
                  <a:srgbClr val="000000"/>
                </a:solidFill>
                <a:latin typeface="Canva Sans Bold"/>
              </a:rPr>
              <a:t>As societies around the world become more attuned to the importance of accommodating diverse needs, there is a rising expectation for online platforms to be inclusive of individuals with varying communication abilities.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8F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83755" y="315693"/>
            <a:ext cx="13720491" cy="9655614"/>
          </a:xfrm>
          <a:custGeom>
            <a:avLst/>
            <a:gdLst/>
            <a:ahLst/>
            <a:cxnLst/>
            <a:rect r="r" b="b" t="t" l="l"/>
            <a:pathLst>
              <a:path h="9655614" w="13720491">
                <a:moveTo>
                  <a:pt x="0" y="0"/>
                </a:moveTo>
                <a:lnTo>
                  <a:pt x="13720490" y="0"/>
                </a:lnTo>
                <a:lnTo>
                  <a:pt x="13720490" y="9655614"/>
                </a:lnTo>
                <a:lnTo>
                  <a:pt x="0" y="96556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8320" t="-24383" r="-592" b="-1357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8F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313957" y="599497"/>
            <a:ext cx="5660085" cy="858407"/>
            <a:chOff x="0" y="0"/>
            <a:chExt cx="1490722" cy="2260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90722" cy="226082"/>
            </a:xfrm>
            <a:custGeom>
              <a:avLst/>
              <a:gdLst/>
              <a:ahLst/>
              <a:cxnLst/>
              <a:rect r="r" b="b" t="t" l="l"/>
              <a:pathLst>
                <a:path h="226082" w="1490722">
                  <a:moveTo>
                    <a:pt x="0" y="0"/>
                  </a:moveTo>
                  <a:lnTo>
                    <a:pt x="1490722" y="0"/>
                  </a:lnTo>
                  <a:lnTo>
                    <a:pt x="1490722" y="226082"/>
                  </a:lnTo>
                  <a:lnTo>
                    <a:pt x="0" y="226082"/>
                  </a:lnTo>
                  <a:close/>
                </a:path>
              </a:pathLst>
            </a:custGeom>
            <a:solidFill>
              <a:srgbClr val="FFF6EA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1490722" cy="3022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534"/>
                </a:lnSpc>
                <a:spcBef>
                  <a:spcPct val="0"/>
                </a:spcBef>
              </a:pPr>
              <a:r>
                <a:rPr lang="en-US" sz="4010" spc="862">
                  <a:solidFill>
                    <a:srgbClr val="F47C00"/>
                  </a:solidFill>
                  <a:latin typeface="DM Sans"/>
                </a:rPr>
                <a:t>SOFTWARE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021513" y="2499937"/>
            <a:ext cx="6244974" cy="909862"/>
            <a:chOff x="0" y="0"/>
            <a:chExt cx="1644767" cy="23963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44767" cy="239634"/>
            </a:xfrm>
            <a:custGeom>
              <a:avLst/>
              <a:gdLst/>
              <a:ahLst/>
              <a:cxnLst/>
              <a:rect r="r" b="b" t="t" l="l"/>
              <a:pathLst>
                <a:path h="239634" w="1644767">
                  <a:moveTo>
                    <a:pt x="0" y="0"/>
                  </a:moveTo>
                  <a:lnTo>
                    <a:pt x="1644767" y="0"/>
                  </a:lnTo>
                  <a:lnTo>
                    <a:pt x="1644767" y="239634"/>
                  </a:lnTo>
                  <a:lnTo>
                    <a:pt x="0" y="239634"/>
                  </a:lnTo>
                  <a:close/>
                </a:path>
              </a:pathLst>
            </a:custGeom>
            <a:gradFill rotWithShape="true">
              <a:gsLst>
                <a:gs pos="0">
                  <a:srgbClr val="FFDE59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1644767" cy="3158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534"/>
                </a:lnSpc>
                <a:spcBef>
                  <a:spcPct val="0"/>
                </a:spcBef>
              </a:pPr>
              <a:r>
                <a:rPr lang="en-US" sz="4010" spc="862">
                  <a:solidFill>
                    <a:srgbClr val="FFFFFF"/>
                  </a:solidFill>
                  <a:latin typeface="DM Sans Bold"/>
                </a:rPr>
                <a:t>TEXT TO SPEECH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514350" y="4860887"/>
            <a:ext cx="17259300" cy="3311352"/>
          </a:xfrm>
          <a:custGeom>
            <a:avLst/>
            <a:gdLst/>
            <a:ahLst/>
            <a:cxnLst/>
            <a:rect r="r" b="b" t="t" l="l"/>
            <a:pathLst>
              <a:path h="3311352" w="17259300">
                <a:moveTo>
                  <a:pt x="0" y="0"/>
                </a:moveTo>
                <a:lnTo>
                  <a:pt x="17259300" y="0"/>
                </a:lnTo>
                <a:lnTo>
                  <a:pt x="17259300" y="3311352"/>
                </a:lnTo>
                <a:lnTo>
                  <a:pt x="0" y="33113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7734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8F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313957" y="599497"/>
            <a:ext cx="5660085" cy="858407"/>
            <a:chOff x="0" y="0"/>
            <a:chExt cx="1490722" cy="2260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90722" cy="226082"/>
            </a:xfrm>
            <a:custGeom>
              <a:avLst/>
              <a:gdLst/>
              <a:ahLst/>
              <a:cxnLst/>
              <a:rect r="r" b="b" t="t" l="l"/>
              <a:pathLst>
                <a:path h="226082" w="1490722">
                  <a:moveTo>
                    <a:pt x="0" y="0"/>
                  </a:moveTo>
                  <a:lnTo>
                    <a:pt x="1490722" y="0"/>
                  </a:lnTo>
                  <a:lnTo>
                    <a:pt x="1490722" y="226082"/>
                  </a:lnTo>
                  <a:lnTo>
                    <a:pt x="0" y="226082"/>
                  </a:lnTo>
                  <a:close/>
                </a:path>
              </a:pathLst>
            </a:custGeom>
            <a:solidFill>
              <a:srgbClr val="FFF6EA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1490722" cy="3022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534"/>
                </a:lnSpc>
                <a:spcBef>
                  <a:spcPct val="0"/>
                </a:spcBef>
              </a:pPr>
              <a:r>
                <a:rPr lang="en-US" sz="4010" spc="862">
                  <a:solidFill>
                    <a:srgbClr val="F47C00"/>
                  </a:solidFill>
                  <a:latin typeface="DM Sans"/>
                </a:rPr>
                <a:t>SOFTWARE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002463" y="2499937"/>
            <a:ext cx="6244974" cy="909862"/>
            <a:chOff x="0" y="0"/>
            <a:chExt cx="1644767" cy="23963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44767" cy="239634"/>
            </a:xfrm>
            <a:custGeom>
              <a:avLst/>
              <a:gdLst/>
              <a:ahLst/>
              <a:cxnLst/>
              <a:rect r="r" b="b" t="t" l="l"/>
              <a:pathLst>
                <a:path h="239634" w="1644767">
                  <a:moveTo>
                    <a:pt x="0" y="0"/>
                  </a:moveTo>
                  <a:lnTo>
                    <a:pt x="1644767" y="0"/>
                  </a:lnTo>
                  <a:lnTo>
                    <a:pt x="1644767" y="239634"/>
                  </a:lnTo>
                  <a:lnTo>
                    <a:pt x="0" y="239634"/>
                  </a:lnTo>
                  <a:close/>
                </a:path>
              </a:pathLst>
            </a:custGeom>
            <a:gradFill rotWithShape="true">
              <a:gsLst>
                <a:gs pos="0">
                  <a:srgbClr val="FFDE59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1644767" cy="3158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534"/>
                </a:lnSpc>
                <a:spcBef>
                  <a:spcPct val="0"/>
                </a:spcBef>
              </a:pPr>
              <a:r>
                <a:rPr lang="en-US" sz="4010" spc="862">
                  <a:solidFill>
                    <a:srgbClr val="FFFFFF"/>
                  </a:solidFill>
                  <a:latin typeface="DM Sans Bold"/>
                </a:rPr>
                <a:t> SPEECH TO TEXT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24506" y="4448024"/>
            <a:ext cx="16838988" cy="4285501"/>
          </a:xfrm>
          <a:custGeom>
            <a:avLst/>
            <a:gdLst/>
            <a:ahLst/>
            <a:cxnLst/>
            <a:rect r="r" b="b" t="t" l="l"/>
            <a:pathLst>
              <a:path h="4285501" w="16838988">
                <a:moveTo>
                  <a:pt x="0" y="0"/>
                </a:moveTo>
                <a:lnTo>
                  <a:pt x="16838988" y="0"/>
                </a:lnTo>
                <a:lnTo>
                  <a:pt x="16838988" y="4285501"/>
                </a:lnTo>
                <a:lnTo>
                  <a:pt x="0" y="42855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8F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313957" y="599497"/>
            <a:ext cx="5660085" cy="858407"/>
            <a:chOff x="0" y="0"/>
            <a:chExt cx="1490722" cy="2260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90722" cy="226082"/>
            </a:xfrm>
            <a:custGeom>
              <a:avLst/>
              <a:gdLst/>
              <a:ahLst/>
              <a:cxnLst/>
              <a:rect r="r" b="b" t="t" l="l"/>
              <a:pathLst>
                <a:path h="226082" w="1490722">
                  <a:moveTo>
                    <a:pt x="0" y="0"/>
                  </a:moveTo>
                  <a:lnTo>
                    <a:pt x="1490722" y="0"/>
                  </a:lnTo>
                  <a:lnTo>
                    <a:pt x="1490722" y="226082"/>
                  </a:lnTo>
                  <a:lnTo>
                    <a:pt x="0" y="226082"/>
                  </a:lnTo>
                  <a:close/>
                </a:path>
              </a:pathLst>
            </a:custGeom>
            <a:solidFill>
              <a:srgbClr val="FFF6EA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1490722" cy="3022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534"/>
                </a:lnSpc>
                <a:spcBef>
                  <a:spcPct val="0"/>
                </a:spcBef>
              </a:pPr>
              <a:r>
                <a:rPr lang="en-US" sz="4010" spc="862">
                  <a:solidFill>
                    <a:srgbClr val="F47C00"/>
                  </a:solidFill>
                  <a:latin typeface="DM Sans"/>
                </a:rPr>
                <a:t>SOFTWARE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628100" y="2078933"/>
            <a:ext cx="9031799" cy="909862"/>
            <a:chOff x="0" y="0"/>
            <a:chExt cx="2378745" cy="23963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78746" cy="239634"/>
            </a:xfrm>
            <a:custGeom>
              <a:avLst/>
              <a:gdLst/>
              <a:ahLst/>
              <a:cxnLst/>
              <a:rect r="r" b="b" t="t" l="l"/>
              <a:pathLst>
                <a:path h="239634" w="2378746">
                  <a:moveTo>
                    <a:pt x="0" y="0"/>
                  </a:moveTo>
                  <a:lnTo>
                    <a:pt x="2378746" y="0"/>
                  </a:lnTo>
                  <a:lnTo>
                    <a:pt x="2378746" y="239634"/>
                  </a:lnTo>
                  <a:lnTo>
                    <a:pt x="0" y="239634"/>
                  </a:lnTo>
                  <a:close/>
                </a:path>
              </a:pathLst>
            </a:custGeom>
            <a:gradFill rotWithShape="true">
              <a:gsLst>
                <a:gs pos="0">
                  <a:srgbClr val="FFDE59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2378745" cy="3158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534"/>
                </a:lnSpc>
                <a:spcBef>
                  <a:spcPct val="0"/>
                </a:spcBef>
              </a:pPr>
              <a:r>
                <a:rPr lang="en-US" sz="4010" spc="862">
                  <a:solidFill>
                    <a:srgbClr val="FFFFFF"/>
                  </a:solidFill>
                  <a:latin typeface="DM Sans Bold"/>
                </a:rPr>
                <a:t>GESTURE TO TEXT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3324506" y="3401081"/>
            <a:ext cx="4479240" cy="6536828"/>
          </a:xfrm>
          <a:custGeom>
            <a:avLst/>
            <a:gdLst/>
            <a:ahLst/>
            <a:cxnLst/>
            <a:rect r="r" b="b" t="t" l="l"/>
            <a:pathLst>
              <a:path h="6536828" w="4479240">
                <a:moveTo>
                  <a:pt x="0" y="0"/>
                </a:moveTo>
                <a:lnTo>
                  <a:pt x="4479240" y="0"/>
                </a:lnTo>
                <a:lnTo>
                  <a:pt x="4479240" y="6536829"/>
                </a:lnTo>
                <a:lnTo>
                  <a:pt x="0" y="65368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9203" t="-1777" r="0" b="-33361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66592" y="3401081"/>
            <a:ext cx="4416940" cy="6536828"/>
          </a:xfrm>
          <a:custGeom>
            <a:avLst/>
            <a:gdLst/>
            <a:ahLst/>
            <a:cxnLst/>
            <a:rect r="r" b="b" t="t" l="l"/>
            <a:pathLst>
              <a:path h="6536828" w="4416940">
                <a:moveTo>
                  <a:pt x="0" y="0"/>
                </a:moveTo>
                <a:lnTo>
                  <a:pt x="4416940" y="0"/>
                </a:lnTo>
                <a:lnTo>
                  <a:pt x="4416940" y="6536829"/>
                </a:lnTo>
                <a:lnTo>
                  <a:pt x="0" y="65368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1957" t="-593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092883" y="4399240"/>
            <a:ext cx="6322271" cy="4037727"/>
          </a:xfrm>
          <a:custGeom>
            <a:avLst/>
            <a:gdLst/>
            <a:ahLst/>
            <a:cxnLst/>
            <a:rect r="r" b="b" t="t" l="l"/>
            <a:pathLst>
              <a:path h="4037727" w="6322271">
                <a:moveTo>
                  <a:pt x="0" y="0"/>
                </a:moveTo>
                <a:lnTo>
                  <a:pt x="6322271" y="0"/>
                </a:lnTo>
                <a:lnTo>
                  <a:pt x="6322271" y="4037727"/>
                </a:lnTo>
                <a:lnTo>
                  <a:pt x="0" y="40377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874" t="0" r="-20789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5277369" y="5696425"/>
            <a:ext cx="721678" cy="721678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F6E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567554" y="5763100"/>
            <a:ext cx="721678" cy="721678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F6EA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842294" y="-8649718"/>
            <a:ext cx="13357711" cy="13357711"/>
          </a:xfrm>
          <a:custGeom>
            <a:avLst/>
            <a:gdLst/>
            <a:ahLst/>
            <a:cxnLst/>
            <a:rect r="r" b="b" t="t" l="l"/>
            <a:pathLst>
              <a:path h="13357711" w="13357711">
                <a:moveTo>
                  <a:pt x="0" y="0"/>
                </a:moveTo>
                <a:lnTo>
                  <a:pt x="13357711" y="0"/>
                </a:lnTo>
                <a:lnTo>
                  <a:pt x="13357711" y="13357711"/>
                </a:lnTo>
                <a:lnTo>
                  <a:pt x="0" y="133577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96308" y="6006625"/>
            <a:ext cx="9524097" cy="9524097"/>
          </a:xfrm>
          <a:custGeom>
            <a:avLst/>
            <a:gdLst/>
            <a:ahLst/>
            <a:cxnLst/>
            <a:rect r="r" b="b" t="t" l="l"/>
            <a:pathLst>
              <a:path h="9524097" w="9524097">
                <a:moveTo>
                  <a:pt x="0" y="0"/>
                </a:moveTo>
                <a:lnTo>
                  <a:pt x="9524096" y="0"/>
                </a:lnTo>
                <a:lnTo>
                  <a:pt x="9524096" y="9524097"/>
                </a:lnTo>
                <a:lnTo>
                  <a:pt x="0" y="95240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361582" y="589972"/>
            <a:ext cx="5660085" cy="858407"/>
            <a:chOff x="0" y="0"/>
            <a:chExt cx="1490722" cy="22608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90722" cy="226082"/>
            </a:xfrm>
            <a:custGeom>
              <a:avLst/>
              <a:gdLst/>
              <a:ahLst/>
              <a:cxnLst/>
              <a:rect r="r" b="b" t="t" l="l"/>
              <a:pathLst>
                <a:path h="226082" w="1490722">
                  <a:moveTo>
                    <a:pt x="0" y="0"/>
                  </a:moveTo>
                  <a:lnTo>
                    <a:pt x="1490722" y="0"/>
                  </a:lnTo>
                  <a:lnTo>
                    <a:pt x="1490722" y="226082"/>
                  </a:lnTo>
                  <a:lnTo>
                    <a:pt x="0" y="226082"/>
                  </a:lnTo>
                  <a:close/>
                </a:path>
              </a:pathLst>
            </a:custGeom>
            <a:solidFill>
              <a:srgbClr val="F47C00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1490722" cy="3022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534"/>
                </a:lnSpc>
                <a:spcBef>
                  <a:spcPct val="0"/>
                </a:spcBef>
              </a:pPr>
              <a:r>
                <a:rPr lang="en-US" sz="4010" spc="862">
                  <a:solidFill>
                    <a:srgbClr val="FFFFFF"/>
                  </a:solidFill>
                  <a:latin typeface="DM Sans"/>
                </a:rPr>
                <a:t>CONCLUSION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63895" y="2346600"/>
            <a:ext cx="17360211" cy="7398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92"/>
              </a:lnSpc>
            </a:pPr>
            <a:r>
              <a:rPr lang="en-US" sz="4209">
                <a:solidFill>
                  <a:srgbClr val="000000"/>
                </a:solidFill>
                <a:latin typeface="Canva Sans Bold"/>
              </a:rPr>
              <a:t>In conclusion, our Global Sign Language Web Application stands at the intersection of innovation and inclusivity, addressing a growing demand for accessible and diverse digital experiences. The upward trend in the market size, as depicted in our analysis, underscores the relevance and potential impact of our project. </a:t>
            </a:r>
          </a:p>
          <a:p>
            <a:pPr algn="ctr">
              <a:lnSpc>
                <a:spcPts val="5892"/>
              </a:lnSpc>
            </a:pPr>
          </a:p>
          <a:p>
            <a:pPr algn="ctr">
              <a:lnSpc>
                <a:spcPts val="5892"/>
              </a:lnSpc>
            </a:pPr>
            <a:r>
              <a:rPr lang="en-US" sz="4209">
                <a:solidFill>
                  <a:srgbClr val="000000"/>
                </a:solidFill>
                <a:latin typeface="Canva Sans Bold"/>
              </a:rPr>
              <a:t>By harnessing the power of Python libraries, TensorFlow, and React, we are not just creating a web application, we are contributing to a global movement towards a more inclusive digital space.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737525">
            <a:off x="-383392" y="-186607"/>
            <a:ext cx="4915257" cy="4915257"/>
          </a:xfrm>
          <a:custGeom>
            <a:avLst/>
            <a:gdLst/>
            <a:ahLst/>
            <a:cxnLst/>
            <a:rect r="r" b="b" t="t" l="l"/>
            <a:pathLst>
              <a:path h="4915257" w="4915257">
                <a:moveTo>
                  <a:pt x="0" y="0"/>
                </a:moveTo>
                <a:lnTo>
                  <a:pt x="4915256" y="0"/>
                </a:lnTo>
                <a:lnTo>
                  <a:pt x="4915256" y="4915256"/>
                </a:lnTo>
                <a:lnTo>
                  <a:pt x="0" y="4915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4362">
            <a:off x="13831833" y="5890597"/>
            <a:ext cx="4661961" cy="4661961"/>
          </a:xfrm>
          <a:custGeom>
            <a:avLst/>
            <a:gdLst/>
            <a:ahLst/>
            <a:cxnLst/>
            <a:rect r="r" b="b" t="t" l="l"/>
            <a:pathLst>
              <a:path h="4661961" w="4661961">
                <a:moveTo>
                  <a:pt x="0" y="0"/>
                </a:moveTo>
                <a:lnTo>
                  <a:pt x="4661962" y="0"/>
                </a:lnTo>
                <a:lnTo>
                  <a:pt x="4661962" y="4661962"/>
                </a:lnTo>
                <a:lnTo>
                  <a:pt x="0" y="46619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761150" y="599497"/>
            <a:ext cx="6765699" cy="858407"/>
            <a:chOff x="0" y="0"/>
            <a:chExt cx="1781913" cy="22608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81913" cy="226082"/>
            </a:xfrm>
            <a:custGeom>
              <a:avLst/>
              <a:gdLst/>
              <a:ahLst/>
              <a:cxnLst/>
              <a:rect r="r" b="b" t="t" l="l"/>
              <a:pathLst>
                <a:path h="226082" w="1781913">
                  <a:moveTo>
                    <a:pt x="0" y="0"/>
                  </a:moveTo>
                  <a:lnTo>
                    <a:pt x="1781913" y="0"/>
                  </a:lnTo>
                  <a:lnTo>
                    <a:pt x="1781913" y="226082"/>
                  </a:lnTo>
                  <a:lnTo>
                    <a:pt x="0" y="226082"/>
                  </a:lnTo>
                  <a:close/>
                </a:path>
              </a:pathLst>
            </a:custGeom>
            <a:solidFill>
              <a:srgbClr val="F47C00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1781913" cy="3022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534"/>
                </a:lnSpc>
                <a:spcBef>
                  <a:spcPct val="0"/>
                </a:spcBef>
              </a:pPr>
              <a:r>
                <a:rPr lang="en-US" sz="4010" spc="862">
                  <a:solidFill>
                    <a:srgbClr val="FFFFFF"/>
                  </a:solidFill>
                  <a:latin typeface="DM Sans"/>
                </a:rPr>
                <a:t>SOCIAL RELEVANCE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082796" y="2742180"/>
            <a:ext cx="14122408" cy="6516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153546" indent="-576773" lvl="1">
              <a:lnSpc>
                <a:spcPts val="7480"/>
              </a:lnSpc>
              <a:buFont typeface="Arial"/>
              <a:buChar char="•"/>
            </a:pPr>
            <a:r>
              <a:rPr lang="en-US" sz="5342">
                <a:solidFill>
                  <a:srgbClr val="000000"/>
                </a:solidFill>
                <a:latin typeface="Canva Sans Bold"/>
              </a:rPr>
              <a:t>Inclusive Communication</a:t>
            </a:r>
          </a:p>
          <a:p>
            <a:pPr algn="just" marL="1153546" indent="-576773" lvl="1">
              <a:lnSpc>
                <a:spcPts val="7480"/>
              </a:lnSpc>
              <a:buFont typeface="Arial"/>
              <a:buChar char="•"/>
            </a:pPr>
            <a:r>
              <a:rPr lang="en-US" sz="5342">
                <a:solidFill>
                  <a:srgbClr val="000000"/>
                </a:solidFill>
                <a:latin typeface="Canva Sans Bold"/>
              </a:rPr>
              <a:t>Equal Opportunities</a:t>
            </a:r>
          </a:p>
          <a:p>
            <a:pPr algn="just" marL="1153546" indent="-576773" lvl="1">
              <a:lnSpc>
                <a:spcPts val="7480"/>
              </a:lnSpc>
              <a:buFont typeface="Arial"/>
              <a:buChar char="•"/>
            </a:pPr>
            <a:r>
              <a:rPr lang="en-US" sz="5342">
                <a:solidFill>
                  <a:srgbClr val="000000"/>
                </a:solidFill>
                <a:latin typeface="Canva Sans Bold"/>
              </a:rPr>
              <a:t>Breaking Social Barriers</a:t>
            </a:r>
          </a:p>
          <a:p>
            <a:pPr algn="just" marL="1153546" indent="-576773" lvl="1">
              <a:lnSpc>
                <a:spcPts val="7480"/>
              </a:lnSpc>
              <a:buFont typeface="Arial"/>
              <a:buChar char="•"/>
            </a:pPr>
            <a:r>
              <a:rPr lang="en-US" sz="5342">
                <a:solidFill>
                  <a:srgbClr val="000000"/>
                </a:solidFill>
                <a:latin typeface="Canva Sans Bold"/>
              </a:rPr>
              <a:t>Educational Empowerment</a:t>
            </a:r>
          </a:p>
          <a:p>
            <a:pPr algn="just" marL="1153546" indent="-576773" lvl="1">
              <a:lnSpc>
                <a:spcPts val="7480"/>
              </a:lnSpc>
              <a:buFont typeface="Arial"/>
              <a:buChar char="•"/>
            </a:pPr>
            <a:r>
              <a:rPr lang="en-US" sz="5342">
                <a:solidFill>
                  <a:srgbClr val="000000"/>
                </a:solidFill>
                <a:latin typeface="Canva Sans Bold"/>
              </a:rPr>
              <a:t>Independence &amp; Autonomy</a:t>
            </a:r>
          </a:p>
          <a:p>
            <a:pPr algn="just" marL="1153546" indent="-576773" lvl="1">
              <a:lnSpc>
                <a:spcPts val="7480"/>
              </a:lnSpc>
              <a:buFont typeface="Arial"/>
              <a:buChar char="•"/>
            </a:pPr>
            <a:r>
              <a:rPr lang="en-US" sz="5342">
                <a:solidFill>
                  <a:srgbClr val="000000"/>
                </a:solidFill>
                <a:latin typeface="Canva Sans Bold"/>
              </a:rPr>
              <a:t>Cultural Preservation</a:t>
            </a:r>
          </a:p>
          <a:p>
            <a:pPr algn="just" marL="1096057" indent="-548029" lvl="1">
              <a:lnSpc>
                <a:spcPts val="7107"/>
              </a:lnSpc>
              <a:buFont typeface="Arial"/>
              <a:buChar char="•"/>
            </a:pPr>
            <a:r>
              <a:rPr lang="en-US" sz="5076">
                <a:solidFill>
                  <a:srgbClr val="000000"/>
                </a:solidFill>
                <a:latin typeface="Canva Sans Bold"/>
              </a:rPr>
              <a:t>Advocacy for Accessibility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DAF0-KAEUug</dc:identifier>
  <dcterms:modified xsi:type="dcterms:W3CDTF">2011-08-01T06:04:30Z</dcterms:modified>
  <cp:revision>1</cp:revision>
  <dc:title>VISHESHAM</dc:title>
</cp:coreProperties>
</file>