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305" r:id="rId5"/>
    <p:sldId id="296" r:id="rId6"/>
    <p:sldId id="306" r:id="rId7"/>
    <p:sldId id="314" r:id="rId8"/>
    <p:sldId id="294" r:id="rId9"/>
    <p:sldId id="307" r:id="rId10"/>
    <p:sldId id="312" r:id="rId11"/>
    <p:sldId id="324" r:id="rId12"/>
    <p:sldId id="309" r:id="rId13"/>
    <p:sldId id="322" r:id="rId14"/>
    <p:sldId id="325" r:id="rId15"/>
    <p:sldId id="326" r:id="rId16"/>
    <p:sldId id="327" r:id="rId17"/>
    <p:sldId id="315" r:id="rId18"/>
    <p:sldId id="329" r:id="rId19"/>
    <p:sldId id="328" r:id="rId20"/>
    <p:sldId id="318" r:id="rId21"/>
    <p:sldId id="313" r:id="rId22"/>
    <p:sldId id="330" r:id="rId23"/>
    <p:sldId id="320" r:id="rId24"/>
    <p:sldId id="321" r:id="rId25"/>
    <p:sldId id="31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77" d="100"/>
          <a:sy n="77" d="100"/>
        </p:scale>
        <p:origin x="77" y="71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Patel" userId="8e21d07af0a2e4fe" providerId="LiveId" clId="{4015813C-5ADB-4624-9798-2B4E16F52FD1}"/>
    <pc:docChg chg="custSel modSld">
      <pc:chgData name="Shreya Patel" userId="8e21d07af0a2e4fe" providerId="LiveId" clId="{4015813C-5ADB-4624-9798-2B4E16F52FD1}" dt="2024-03-22T21:11:50.497" v="2" actId="21"/>
      <pc:docMkLst>
        <pc:docMk/>
      </pc:docMkLst>
      <pc:sldChg chg="delSp mod">
        <pc:chgData name="Shreya Patel" userId="8e21d07af0a2e4fe" providerId="LiveId" clId="{4015813C-5ADB-4624-9798-2B4E16F52FD1}" dt="2024-03-22T21:11:31.895" v="0" actId="21"/>
        <pc:sldMkLst>
          <pc:docMk/>
          <pc:sldMk cId="3480607795" sldId="318"/>
        </pc:sldMkLst>
        <pc:spChg chg="del">
          <ac:chgData name="Shreya Patel" userId="8e21d07af0a2e4fe" providerId="LiveId" clId="{4015813C-5ADB-4624-9798-2B4E16F52FD1}" dt="2024-03-22T21:11:31.895" v="0" actId="21"/>
          <ac:spMkLst>
            <pc:docMk/>
            <pc:sldMk cId="3480607795" sldId="318"/>
            <ac:spMk id="18" creationId="{324D9352-5836-863B-5725-6EB3666452E6}"/>
          </ac:spMkLst>
        </pc:spChg>
      </pc:sldChg>
      <pc:sldChg chg="delSp mod">
        <pc:chgData name="Shreya Patel" userId="8e21d07af0a2e4fe" providerId="LiveId" clId="{4015813C-5ADB-4624-9798-2B4E16F52FD1}" dt="2024-03-22T21:11:42.477" v="1" actId="21"/>
        <pc:sldMkLst>
          <pc:docMk/>
          <pc:sldMk cId="2159728266" sldId="320"/>
        </pc:sldMkLst>
        <pc:spChg chg="del">
          <ac:chgData name="Shreya Patel" userId="8e21d07af0a2e4fe" providerId="LiveId" clId="{4015813C-5ADB-4624-9798-2B4E16F52FD1}" dt="2024-03-22T21:11:42.477" v="1" actId="21"/>
          <ac:spMkLst>
            <pc:docMk/>
            <pc:sldMk cId="2159728266" sldId="320"/>
            <ac:spMk id="19" creationId="{4E3F1EA8-ADF7-AC4C-9439-8CADF425185F}"/>
          </ac:spMkLst>
        </pc:spChg>
      </pc:sldChg>
      <pc:sldChg chg="delSp mod">
        <pc:chgData name="Shreya Patel" userId="8e21d07af0a2e4fe" providerId="LiveId" clId="{4015813C-5ADB-4624-9798-2B4E16F52FD1}" dt="2024-03-22T21:11:50.497" v="2" actId="21"/>
        <pc:sldMkLst>
          <pc:docMk/>
          <pc:sldMk cId="2089343543" sldId="321"/>
        </pc:sldMkLst>
        <pc:spChg chg="del">
          <ac:chgData name="Shreya Patel" userId="8e21d07af0a2e4fe" providerId="LiveId" clId="{4015813C-5ADB-4624-9798-2B4E16F52FD1}" dt="2024-03-22T21:11:50.497" v="2" actId="21"/>
          <ac:spMkLst>
            <pc:docMk/>
            <pc:sldMk cId="2089343543" sldId="321"/>
            <ac:spMk id="3" creationId="{CE8B0394-324B-4251-1449-7185AE8A902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3/23/2024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3/23/2024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ffice.com/" TargetMode="External"/><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www.office.com/" TargetMode="Externa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49296" y="2323322"/>
            <a:ext cx="6693408" cy="1425718"/>
          </a:xfrm>
        </p:spPr>
        <p:txBody>
          <a:bodyPr/>
          <a:lstStyle/>
          <a:p>
            <a:r>
              <a:rPr lang="en-US" sz="3200" b="1" dirty="0"/>
              <a:t>Topic:-Empower your </a:t>
            </a:r>
            <a:br>
              <a:rPr lang="en-US" sz="3200" b="1" dirty="0"/>
            </a:br>
            <a:r>
              <a:rPr lang="en-US" sz="3200" b="1" dirty="0"/>
              <a:t>workforce copilot for Microsoft </a:t>
            </a:r>
            <a:br>
              <a:rPr lang="en-US" sz="3200" b="1" dirty="0"/>
            </a:br>
            <a:r>
              <a:rPr lang="en-US" sz="3200" b="1" dirty="0"/>
              <a:t>365 : Finance Use Case</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4596384" y="4646644"/>
            <a:ext cx="2999232" cy="1216273"/>
          </a:xfrm>
        </p:spPr>
        <p:txBody>
          <a:bodyPr>
            <a:normAutofit/>
          </a:bodyPr>
          <a:lstStyle/>
          <a:p>
            <a:r>
              <a:rPr lang="en-US" sz="2000" b="1" dirty="0"/>
              <a:t> by:- Shreya Patel</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234506" flipH="1">
            <a:off x="-1591572" y="3577527"/>
            <a:ext cx="4318102" cy="2001165"/>
          </a:xfrm>
          <a:prstGeom prst="rect">
            <a:avLst/>
          </a:prstGeom>
        </p:spPr>
      </p:pic>
      <p:pic>
        <p:nvPicPr>
          <p:cNvPr id="3" name="Picture 2"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840014" flipH="1">
            <a:off x="8967892" y="2928777"/>
            <a:ext cx="4323550" cy="2126498"/>
          </a:xfrm>
          <a:prstGeom prst="rect">
            <a:avLst/>
          </a:prstGeom>
        </p:spPr>
      </p:pic>
      <p:sp>
        <p:nvSpPr>
          <p:cNvPr id="4" name="TextBox 3"/>
          <p:cNvSpPr txBox="1"/>
          <p:nvPr/>
        </p:nvSpPr>
        <p:spPr>
          <a:xfrm>
            <a:off x="881245" y="373225"/>
            <a:ext cx="10422294" cy="5401479"/>
          </a:xfrm>
          <a:prstGeom prst="rect">
            <a:avLst/>
          </a:prstGeom>
          <a:solidFill>
            <a:schemeClr val="bg1"/>
          </a:solidFill>
        </p:spPr>
        <p:txBody>
          <a:bodyPr wrap="square" rtlCol="0">
            <a:spAutoFit/>
          </a:bodyPr>
          <a:lstStyle/>
          <a:p>
            <a:r>
              <a:rPr lang="en-IN" sz="1500" dirty="0"/>
              <a:t>As </a:t>
            </a:r>
            <a:r>
              <a:rPr lang="en-IN" sz="1500" dirty="0" err="1"/>
              <a:t>Fabrikam's</a:t>
            </a:r>
            <a:r>
              <a:rPr lang="en-IN" sz="1500" dirty="0"/>
              <a:t> Director of Finance, you want to </a:t>
            </a:r>
            <a:r>
              <a:rPr lang="en-IN" sz="1500" dirty="0" err="1"/>
              <a:t>analyze</a:t>
            </a:r>
            <a:r>
              <a:rPr lang="en-IN" sz="1500" dirty="0"/>
              <a:t> how effective the company's Q1 marketing campaigns were. Your Director of Marketing provided you with a spreadsheet that identifies each of the marketing campaigns the company engaged in during the first quarter. The spreadsheet provides basic budget and revenue figures and the number of targeted and engaged users. It’s now your job to </a:t>
            </a:r>
            <a:r>
              <a:rPr lang="en-IN" sz="1500" dirty="0" err="1"/>
              <a:t>analyze</a:t>
            </a:r>
            <a:r>
              <a:rPr lang="en-IN" sz="1500" dirty="0"/>
              <a:t> the numbers to determine the effectiveness of each campaign type.</a:t>
            </a:r>
          </a:p>
          <a:p>
            <a:r>
              <a:rPr lang="en-IN" sz="1500" dirty="0"/>
              <a:t>Perform the following steps to use </a:t>
            </a:r>
            <a:r>
              <a:rPr lang="en-IN" sz="1500" dirty="0" err="1"/>
              <a:t>Copilot</a:t>
            </a:r>
            <a:r>
              <a:rPr lang="en-IN" sz="1500" dirty="0"/>
              <a:t> in Excel to </a:t>
            </a:r>
            <a:r>
              <a:rPr lang="en-IN" sz="1500" dirty="0" err="1"/>
              <a:t>analyze</a:t>
            </a:r>
            <a:r>
              <a:rPr lang="en-IN" sz="1500" dirty="0"/>
              <a:t> the data that appears in the Q1 marketing campaigns spreadsheet:</a:t>
            </a:r>
          </a:p>
          <a:p>
            <a:pPr marL="342900" indent="-342900">
              <a:buAutoNum type="arabicPeriod"/>
            </a:pPr>
            <a:r>
              <a:rPr lang="en-IN" sz="1500" dirty="0"/>
              <a:t>Select the following link to download the </a:t>
            </a:r>
            <a:r>
              <a:rPr lang="en-IN" sz="1500" u="sng" dirty="0" err="1"/>
              <a:t>Fabrikam</a:t>
            </a:r>
            <a:r>
              <a:rPr lang="en-IN" sz="1500" u="sng" dirty="0"/>
              <a:t> Q1 marketing campaigns </a:t>
            </a:r>
            <a:r>
              <a:rPr lang="en-IN" sz="1500" dirty="0"/>
              <a:t>spreadsheet.</a:t>
            </a:r>
          </a:p>
          <a:p>
            <a:pPr marL="342900" indent="-342900">
              <a:buAutoNum type="arabicPeriod"/>
            </a:pPr>
            <a:r>
              <a:rPr lang="en-IN" sz="1500" dirty="0"/>
              <a:t>If you have a Microsoft 365 tab open in your Microsoft Edge browser, then select it now; otherwise, open a new tab and enter the following URL: </a:t>
            </a:r>
            <a:r>
              <a:rPr lang="en-IN" sz="1500" u="sng" dirty="0">
                <a:hlinkClick r:id="rId3"/>
              </a:rPr>
              <a:t>https://www.office.com</a:t>
            </a:r>
            <a:endParaRPr lang="en-IN" sz="1500" u="sng" dirty="0"/>
          </a:p>
          <a:p>
            <a:pPr marL="342900" indent="-342900">
              <a:buAutoNum type="arabicPeriod"/>
            </a:pPr>
            <a:r>
              <a:rPr lang="en-IN" sz="1500" dirty="0"/>
              <a:t>On the Microsoft 365 home page, select the Excel icon in the navigation pane on the left.</a:t>
            </a:r>
          </a:p>
          <a:p>
            <a:pPr marL="342900" indent="-342900">
              <a:buAutoNum type="arabicPeriod"/>
            </a:pPr>
            <a:r>
              <a:rPr lang="en-IN" sz="1500" dirty="0"/>
              <a:t>In Excel, on the File page, select </a:t>
            </a:r>
            <a:r>
              <a:rPr lang="en-IN" sz="1500" dirty="0" err="1"/>
              <a:t>Fabrikam</a:t>
            </a:r>
            <a:r>
              <a:rPr lang="en-IN" sz="1500" dirty="0"/>
              <a:t> Q1 marketing campaigns from the file list.</a:t>
            </a:r>
          </a:p>
          <a:p>
            <a:pPr marL="342900" indent="-342900">
              <a:buAutoNum type="arabicPeriod"/>
            </a:pPr>
            <a:r>
              <a:rPr lang="en-IN" sz="1500" dirty="0"/>
              <a:t>Select the </a:t>
            </a:r>
            <a:r>
              <a:rPr lang="en-IN" sz="1500" dirty="0" err="1"/>
              <a:t>Copilot</a:t>
            </a:r>
            <a:r>
              <a:rPr lang="en-IN" sz="1500" dirty="0"/>
              <a:t> option on the right side of the ribbon.</a:t>
            </a:r>
          </a:p>
          <a:p>
            <a:r>
              <a:rPr lang="en-IN" sz="1500" dirty="0"/>
              <a:t>       </a:t>
            </a:r>
          </a:p>
          <a:p>
            <a:r>
              <a:rPr lang="en-IN" sz="1500" dirty="0"/>
              <a:t>       </a:t>
            </a:r>
            <a:r>
              <a:rPr lang="en-IN" sz="1500" b="1" dirty="0"/>
              <a:t>Prompt: </a:t>
            </a:r>
            <a:r>
              <a:rPr lang="en-IN" sz="1500" dirty="0"/>
              <a:t>Create a pivot table to </a:t>
            </a:r>
            <a:r>
              <a:rPr lang="en-IN" sz="1500" dirty="0" err="1"/>
              <a:t>analyze</a:t>
            </a:r>
            <a:r>
              <a:rPr lang="en-IN" sz="1500" dirty="0"/>
              <a:t> the total revenue generated by each campaign type.</a:t>
            </a:r>
          </a:p>
          <a:p>
            <a:endParaRPr lang="en-IN" sz="1500" dirty="0"/>
          </a:p>
          <a:p>
            <a:pPr marL="342900" indent="-342900">
              <a:buAutoNum type="arabicPeriod" startAt="6"/>
            </a:pPr>
            <a:r>
              <a:rPr lang="en-IN" sz="1500" dirty="0"/>
              <a:t>Review the results of this prompt. </a:t>
            </a:r>
            <a:r>
              <a:rPr lang="en-IN" sz="1500" dirty="0" err="1"/>
              <a:t>Copilot</a:t>
            </a:r>
            <a:r>
              <a:rPr lang="en-IN" sz="1500" dirty="0"/>
              <a:t> displayed two response windows. The first response included a pivot table   that summarized the total revenue by campaign type. The second response included an explanation for what it did in the first response. In the first response containing this table, select the +Add to a new sheet button. Doing so adds this table to Sheet 2 of this spreadsheet, which </a:t>
            </a:r>
            <a:r>
              <a:rPr lang="en-IN" sz="1500" dirty="0" err="1"/>
              <a:t>Copilot</a:t>
            </a:r>
            <a:r>
              <a:rPr lang="en-IN" sz="1500" dirty="0"/>
              <a:t> then opened for you.</a:t>
            </a:r>
          </a:p>
          <a:p>
            <a:endParaRPr lang="en-IN" sz="1500" dirty="0"/>
          </a:p>
          <a:p>
            <a:r>
              <a:rPr lang="en-IN" sz="1500" dirty="0"/>
              <a:t>       </a:t>
            </a:r>
            <a:r>
              <a:rPr lang="en-IN" sz="1500" b="1" dirty="0"/>
              <a:t>Prompt: </a:t>
            </a:r>
            <a:r>
              <a:rPr lang="en-IN" sz="1500" dirty="0"/>
              <a:t>In Sheet 2, you created a pivot table to </a:t>
            </a:r>
            <a:r>
              <a:rPr lang="en-IN" sz="1500" dirty="0" err="1"/>
              <a:t>analyze</a:t>
            </a:r>
            <a:r>
              <a:rPr lang="en-IN" sz="1500" dirty="0"/>
              <a:t> the total revenue generated by each campaign type. Create     a chart in Sheet 2 to visualize this data.</a:t>
            </a:r>
          </a:p>
        </p:txBody>
      </p:sp>
    </p:spTree>
    <p:extLst>
      <p:ext uri="{BB962C8B-B14F-4D97-AF65-F5344CB8AC3E}">
        <p14:creationId xmlns:p14="http://schemas.microsoft.com/office/powerpoint/2010/main" val="838939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234506" flipH="1">
            <a:off x="-1591572" y="3577527"/>
            <a:ext cx="4318102" cy="2001165"/>
          </a:xfrm>
          <a:prstGeom prst="rect">
            <a:avLst/>
          </a:prstGeom>
        </p:spPr>
      </p:pic>
      <p:pic>
        <p:nvPicPr>
          <p:cNvPr id="3" name="Picture 2"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840014" flipH="1">
            <a:off x="8967892" y="2928777"/>
            <a:ext cx="4323550" cy="2126498"/>
          </a:xfrm>
          <a:prstGeom prst="rect">
            <a:avLst/>
          </a:prstGeom>
        </p:spPr>
      </p:pic>
      <p:sp>
        <p:nvSpPr>
          <p:cNvPr id="4" name="TextBox 3"/>
          <p:cNvSpPr txBox="1"/>
          <p:nvPr/>
        </p:nvSpPr>
        <p:spPr>
          <a:xfrm>
            <a:off x="890576" y="447870"/>
            <a:ext cx="10422294" cy="323165"/>
          </a:xfrm>
          <a:prstGeom prst="rect">
            <a:avLst/>
          </a:prstGeom>
          <a:solidFill>
            <a:schemeClr val="bg1"/>
          </a:solidFill>
        </p:spPr>
        <p:txBody>
          <a:bodyPr wrap="square" rtlCol="0">
            <a:spAutoFit/>
          </a:bodyPr>
          <a:lstStyle/>
          <a:p>
            <a:endParaRPr lang="en-IN" sz="1500" dirty="0"/>
          </a:p>
        </p:txBody>
      </p:sp>
      <p:sp>
        <p:nvSpPr>
          <p:cNvPr id="2" name="TextBox 1"/>
          <p:cNvSpPr txBox="1"/>
          <p:nvPr/>
        </p:nvSpPr>
        <p:spPr>
          <a:xfrm>
            <a:off x="979715" y="615820"/>
            <a:ext cx="10333156" cy="4985980"/>
          </a:xfrm>
          <a:prstGeom prst="rect">
            <a:avLst/>
          </a:prstGeom>
          <a:solidFill>
            <a:schemeClr val="bg1"/>
          </a:solidFill>
        </p:spPr>
        <p:txBody>
          <a:bodyPr wrap="square" rtlCol="0">
            <a:spAutoFit/>
          </a:bodyPr>
          <a:lstStyle/>
          <a:p>
            <a:r>
              <a:rPr lang="en-IN" dirty="0"/>
              <a:t>7. </a:t>
            </a:r>
            <a:r>
              <a:rPr lang="en-IN" sz="1500" dirty="0"/>
              <a:t>Review the result. If </a:t>
            </a:r>
            <a:r>
              <a:rPr lang="en-IN" sz="1500" dirty="0" err="1"/>
              <a:t>Copilot</a:t>
            </a:r>
            <a:r>
              <a:rPr lang="en-IN" sz="1500" dirty="0"/>
              <a:t> created a chart showing the revenue by campaign type, then proceed to the next step. However, if </a:t>
            </a:r>
            <a:r>
              <a:rPr lang="en-IN" sz="1500" dirty="0" err="1"/>
              <a:t>Copilot</a:t>
            </a:r>
            <a:r>
              <a:rPr lang="en-IN" sz="1500" dirty="0"/>
              <a:t> displayed a message indicating that you can't ask it to work on a sheet other than the original sheet that has the Excel table, then you must simplify your previous prompt</a:t>
            </a:r>
          </a:p>
          <a:p>
            <a:endParaRPr lang="en-IN" sz="1500" dirty="0"/>
          </a:p>
          <a:p>
            <a:r>
              <a:rPr lang="en-IN" sz="1500" dirty="0"/>
              <a:t>      </a:t>
            </a:r>
            <a:r>
              <a:rPr lang="en-IN" sz="1500" b="1" dirty="0"/>
              <a:t>Prompt: </a:t>
            </a:r>
            <a:r>
              <a:rPr lang="en-IN" sz="1500" dirty="0"/>
              <a:t>Calculate the total revenue generated by each campaign type.</a:t>
            </a:r>
          </a:p>
          <a:p>
            <a:endParaRPr lang="en-IN" sz="1500" dirty="0"/>
          </a:p>
          <a:p>
            <a:r>
              <a:rPr lang="en-IN" sz="1500" dirty="0"/>
              <a:t>8. Review the chart that </a:t>
            </a:r>
            <a:r>
              <a:rPr lang="en-IN" sz="1500" dirty="0" err="1"/>
              <a:t>Copilot</a:t>
            </a:r>
            <a:r>
              <a:rPr lang="en-IN" sz="1500" dirty="0"/>
              <a:t> created showing the revenue by campaign type. This result is what you wanted, so select the +Add to a new sheet button at the bottom of the window. Doing so adds this chart to Sheet 3 of this spreadsheet.</a:t>
            </a:r>
          </a:p>
          <a:p>
            <a:endParaRPr lang="en-IN" sz="1500" dirty="0"/>
          </a:p>
          <a:p>
            <a:r>
              <a:rPr lang="en-IN" sz="1500" dirty="0"/>
              <a:t>9. In looking at Sheet 3, you note how </a:t>
            </a:r>
            <a:r>
              <a:rPr lang="en-IN" sz="1500" dirty="0" err="1"/>
              <a:t>Copilot</a:t>
            </a:r>
            <a:r>
              <a:rPr lang="en-IN" sz="1500" dirty="0"/>
              <a:t> included the pivot table along with the chart. You realize that Sheet 2 has the same pivot table, while Sheet 3 has the table and chart. Since you want Sheet 3 that has both the table and chart, you decide to remove Sheet 2 to avoid any future confusion. To delete Sheet 2, right-click on it, select Delete from the menu that appears, and then select OK to confirm the deletion. Doing so leaves you with Sheets 1 and 3.</a:t>
            </a:r>
          </a:p>
          <a:p>
            <a:endParaRPr lang="en-IN" sz="1500" dirty="0"/>
          </a:p>
          <a:p>
            <a:r>
              <a:rPr lang="en-IN" sz="1500" dirty="0"/>
              <a:t>10. Since you want to make more changes, select Sheet 1 to return back to your sheet with the pivot table.</a:t>
            </a:r>
          </a:p>
          <a:p>
            <a:endParaRPr lang="en-IN" sz="1500" dirty="0"/>
          </a:p>
          <a:p>
            <a:r>
              <a:rPr lang="en-IN" sz="1500" dirty="0"/>
              <a:t>11. You now want to identify which campaigns were the most effective. To do so, you want </a:t>
            </a:r>
            <a:r>
              <a:rPr lang="en-IN" sz="1500" dirty="0" err="1"/>
              <a:t>Copilot</a:t>
            </a:r>
            <a:r>
              <a:rPr lang="en-IN" sz="1500" dirty="0"/>
              <a:t> to calculate the Return on Investment (ROI) for each campaign.</a:t>
            </a:r>
          </a:p>
          <a:p>
            <a:endParaRPr lang="en-IN" sz="1500" dirty="0"/>
          </a:p>
          <a:p>
            <a:r>
              <a:rPr lang="en-IN" sz="1500" dirty="0"/>
              <a:t>      </a:t>
            </a:r>
            <a:r>
              <a:rPr lang="en-IN" sz="1500" b="1" dirty="0"/>
              <a:t>Prompt: </a:t>
            </a:r>
            <a:r>
              <a:rPr lang="en-IN" sz="1500" dirty="0"/>
              <a:t>Calculate the ROI for each campaign.</a:t>
            </a:r>
          </a:p>
        </p:txBody>
      </p:sp>
    </p:spTree>
    <p:extLst>
      <p:ext uri="{BB962C8B-B14F-4D97-AF65-F5344CB8AC3E}">
        <p14:creationId xmlns:p14="http://schemas.microsoft.com/office/powerpoint/2010/main" val="20614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234506" flipH="1">
            <a:off x="-1591572" y="3577527"/>
            <a:ext cx="4318102" cy="2001165"/>
          </a:xfrm>
          <a:prstGeom prst="rect">
            <a:avLst/>
          </a:prstGeom>
        </p:spPr>
      </p:pic>
      <p:pic>
        <p:nvPicPr>
          <p:cNvPr id="3" name="Picture 2"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840014" flipH="1">
            <a:off x="8967892" y="2928777"/>
            <a:ext cx="4323550" cy="2126498"/>
          </a:xfrm>
          <a:prstGeom prst="rect">
            <a:avLst/>
          </a:prstGeom>
        </p:spPr>
      </p:pic>
      <p:sp>
        <p:nvSpPr>
          <p:cNvPr id="4" name="TextBox 3"/>
          <p:cNvSpPr txBox="1"/>
          <p:nvPr/>
        </p:nvSpPr>
        <p:spPr>
          <a:xfrm>
            <a:off x="890576" y="447870"/>
            <a:ext cx="10422294" cy="323165"/>
          </a:xfrm>
          <a:prstGeom prst="rect">
            <a:avLst/>
          </a:prstGeom>
          <a:solidFill>
            <a:schemeClr val="bg1"/>
          </a:solidFill>
        </p:spPr>
        <p:txBody>
          <a:bodyPr wrap="square" rtlCol="0">
            <a:spAutoFit/>
          </a:bodyPr>
          <a:lstStyle/>
          <a:p>
            <a:endParaRPr lang="en-IN" sz="1500" dirty="0"/>
          </a:p>
        </p:txBody>
      </p:sp>
      <p:sp>
        <p:nvSpPr>
          <p:cNvPr id="2" name="TextBox 1"/>
          <p:cNvSpPr txBox="1"/>
          <p:nvPr/>
        </p:nvSpPr>
        <p:spPr>
          <a:xfrm>
            <a:off x="890575" y="609452"/>
            <a:ext cx="10010059" cy="5170646"/>
          </a:xfrm>
          <a:prstGeom prst="rect">
            <a:avLst/>
          </a:prstGeom>
          <a:solidFill>
            <a:schemeClr val="bg1"/>
          </a:solidFill>
        </p:spPr>
        <p:txBody>
          <a:bodyPr wrap="square" rtlCol="0">
            <a:spAutoFit/>
          </a:bodyPr>
          <a:lstStyle/>
          <a:p>
            <a:r>
              <a:rPr lang="en-IN" sz="1500" dirty="0"/>
              <a:t>12. Review the results of this prompt. </a:t>
            </a:r>
            <a:r>
              <a:rPr lang="en-IN" sz="1500" dirty="0" err="1"/>
              <a:t>Copilot</a:t>
            </a:r>
            <a:r>
              <a:rPr lang="en-IN" sz="1500" dirty="0"/>
              <a:t> shows you the calculation, and you can select the Explain formula option for an explanation of the ROI calculation. You want </a:t>
            </a:r>
            <a:r>
              <a:rPr lang="en-IN" sz="1500" dirty="0" err="1"/>
              <a:t>Copilot</a:t>
            </a:r>
            <a:r>
              <a:rPr lang="en-IN" sz="1500" dirty="0"/>
              <a:t> to add the ROI to your spreadsheet, so select the +Insert column button that appears at the bottom of the window.</a:t>
            </a:r>
          </a:p>
          <a:p>
            <a:endParaRPr lang="en-IN" sz="1500" dirty="0"/>
          </a:p>
          <a:p>
            <a:r>
              <a:rPr lang="en-IN" sz="1500" dirty="0"/>
              <a:t>13. Note the results. </a:t>
            </a:r>
            <a:r>
              <a:rPr lang="en-IN" sz="1500" dirty="0" err="1"/>
              <a:t>Copilot</a:t>
            </a:r>
            <a:r>
              <a:rPr lang="en-IN" sz="1500" dirty="0"/>
              <a:t> added a new column containing the ROI for each individual campaign. While that's fine, you want it to determine the ROI for each campaign type. You realized your mistake when you reviewed your prior prompt. You asked </a:t>
            </a:r>
            <a:r>
              <a:rPr lang="en-IN" sz="1500" dirty="0" err="1"/>
              <a:t>Copilot</a:t>
            </a:r>
            <a:r>
              <a:rPr lang="en-IN" sz="1500" dirty="0"/>
              <a:t> to calculate the ROI for each campaign, when in fact, you wanted to calculate the ROI for each campaign type.</a:t>
            </a:r>
          </a:p>
          <a:p>
            <a:endParaRPr lang="en-IN" sz="1500" dirty="0"/>
          </a:p>
          <a:p>
            <a:r>
              <a:rPr lang="en-IN" sz="1500" dirty="0"/>
              <a:t>      </a:t>
            </a:r>
            <a:r>
              <a:rPr lang="en-IN" sz="1500" b="1" dirty="0"/>
              <a:t>Prompt: </a:t>
            </a:r>
            <a:r>
              <a:rPr lang="en-IN" sz="1500" dirty="0"/>
              <a:t>That change looks good. However, I would like you to also calculate the ROI for each campaign type.</a:t>
            </a:r>
          </a:p>
          <a:p>
            <a:endParaRPr lang="en-IN" sz="1500" dirty="0"/>
          </a:p>
          <a:p>
            <a:r>
              <a:rPr lang="en-IN" sz="1500" dirty="0"/>
              <a:t>14. Review the results. </a:t>
            </a:r>
            <a:r>
              <a:rPr lang="en-IN" sz="1500" dirty="0" err="1"/>
              <a:t>Copilot</a:t>
            </a:r>
            <a:r>
              <a:rPr lang="en-IN" sz="1500" dirty="0"/>
              <a:t> created a graph showing the ROI by campaign type. Select the option at the bottom of the window to +Add to a new sheet. Doing so adds this table to a new Sheet 2 of this spreadsheet. In addition to the clustered bar chart that it created (hover your cursor over the chart to see the chart type), it also created a pivot table containing the ROI by campaign type. After you finish reviewing this data, select Sheet 1.</a:t>
            </a:r>
          </a:p>
          <a:p>
            <a:endParaRPr lang="en-IN" sz="1500" dirty="0"/>
          </a:p>
          <a:p>
            <a:r>
              <a:rPr lang="en-IN" sz="1500" dirty="0"/>
              <a:t>15. You now want </a:t>
            </a:r>
            <a:r>
              <a:rPr lang="en-IN" sz="1500" dirty="0" err="1"/>
              <a:t>Copilot</a:t>
            </a:r>
            <a:r>
              <a:rPr lang="en-IN" sz="1500" dirty="0"/>
              <a:t> to determine which campaigns were most effective at engaging users. You feel the best way to visualize this data is to have </a:t>
            </a:r>
            <a:r>
              <a:rPr lang="en-IN" sz="1500" dirty="0" err="1"/>
              <a:t>Copilot</a:t>
            </a:r>
            <a:r>
              <a:rPr lang="en-IN" sz="1500" dirty="0"/>
              <a:t> create a chart that shows the relationship between total users targeted and total users engaged.</a:t>
            </a:r>
          </a:p>
          <a:p>
            <a:endParaRPr lang="en-IN" sz="1500" dirty="0"/>
          </a:p>
          <a:p>
            <a:r>
              <a:rPr lang="en-IN" sz="1500" dirty="0"/>
              <a:t>      </a:t>
            </a:r>
            <a:r>
              <a:rPr lang="en-IN" sz="1500" b="1" dirty="0"/>
              <a:t>Prompt: </a:t>
            </a:r>
            <a:r>
              <a:rPr lang="en-IN" sz="1500" dirty="0"/>
              <a:t>Create a chart that shows which campaign was most effective at engaging users.</a:t>
            </a:r>
          </a:p>
          <a:p>
            <a:endParaRPr lang="en-IN" sz="1500" dirty="0"/>
          </a:p>
        </p:txBody>
      </p:sp>
    </p:spTree>
    <p:extLst>
      <p:ext uri="{BB962C8B-B14F-4D97-AF65-F5344CB8AC3E}">
        <p14:creationId xmlns:p14="http://schemas.microsoft.com/office/powerpoint/2010/main" val="89737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234506" flipH="1">
            <a:off x="-1591572" y="3577527"/>
            <a:ext cx="4318102" cy="2001165"/>
          </a:xfrm>
          <a:prstGeom prst="rect">
            <a:avLst/>
          </a:prstGeom>
        </p:spPr>
      </p:pic>
      <p:pic>
        <p:nvPicPr>
          <p:cNvPr id="3" name="Picture 2"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840014" flipH="1">
            <a:off x="8967892" y="2928777"/>
            <a:ext cx="4323550" cy="2126498"/>
          </a:xfrm>
          <a:prstGeom prst="rect">
            <a:avLst/>
          </a:prstGeom>
        </p:spPr>
      </p:pic>
      <p:sp>
        <p:nvSpPr>
          <p:cNvPr id="4" name="TextBox 3"/>
          <p:cNvSpPr txBox="1"/>
          <p:nvPr/>
        </p:nvSpPr>
        <p:spPr>
          <a:xfrm>
            <a:off x="890576" y="447870"/>
            <a:ext cx="10422294" cy="323165"/>
          </a:xfrm>
          <a:prstGeom prst="rect">
            <a:avLst/>
          </a:prstGeom>
          <a:solidFill>
            <a:schemeClr val="bg1"/>
          </a:solidFill>
        </p:spPr>
        <p:txBody>
          <a:bodyPr wrap="square" rtlCol="0">
            <a:spAutoFit/>
          </a:bodyPr>
          <a:lstStyle/>
          <a:p>
            <a:endParaRPr lang="en-IN" sz="1500" dirty="0"/>
          </a:p>
        </p:txBody>
      </p:sp>
      <p:sp>
        <p:nvSpPr>
          <p:cNvPr id="2" name="TextBox 1"/>
          <p:cNvSpPr txBox="1"/>
          <p:nvPr/>
        </p:nvSpPr>
        <p:spPr>
          <a:xfrm>
            <a:off x="890575" y="609452"/>
            <a:ext cx="10010059" cy="4939814"/>
          </a:xfrm>
          <a:prstGeom prst="rect">
            <a:avLst/>
          </a:prstGeom>
          <a:solidFill>
            <a:schemeClr val="bg1"/>
          </a:solidFill>
        </p:spPr>
        <p:txBody>
          <a:bodyPr wrap="square" rtlCol="0">
            <a:spAutoFit/>
          </a:bodyPr>
          <a:lstStyle/>
          <a:p>
            <a:r>
              <a:rPr lang="en-IN" sz="1500" dirty="0"/>
              <a:t>16. Review the results. </a:t>
            </a:r>
            <a:r>
              <a:rPr lang="en-IN" sz="1500" dirty="0" err="1"/>
              <a:t>Copilot</a:t>
            </a:r>
            <a:r>
              <a:rPr lang="en-IN" sz="1500" dirty="0"/>
              <a:t> created an Engaged Users by Campaign Name bar chart. However, if </a:t>
            </a:r>
            <a:r>
              <a:rPr lang="en-IN" sz="1500" dirty="0" err="1"/>
              <a:t>Copilot</a:t>
            </a:r>
            <a:r>
              <a:rPr lang="en-IN" sz="1500" dirty="0"/>
              <a:t> just summarized the total engaged users by campaign, that's not exactly what you wanted. </a:t>
            </a:r>
          </a:p>
          <a:p>
            <a:endParaRPr lang="en-IN" sz="1500" dirty="0"/>
          </a:p>
          <a:p>
            <a:r>
              <a:rPr lang="en-IN" sz="1500" dirty="0"/>
              <a:t>      </a:t>
            </a:r>
            <a:r>
              <a:rPr lang="en-IN" sz="1500" b="1" dirty="0"/>
              <a:t>Prompt: </a:t>
            </a:r>
            <a:r>
              <a:rPr lang="en-IN" sz="1500" dirty="0"/>
              <a:t>That type of chart isn't what I was looking for. Please create a chart that shows the relationship between total users targeted and total users engaged.</a:t>
            </a:r>
          </a:p>
          <a:p>
            <a:endParaRPr lang="en-IN" sz="1500" dirty="0"/>
          </a:p>
          <a:p>
            <a:r>
              <a:rPr lang="en-IN" sz="1500" dirty="0"/>
              <a:t>17. Review the results. In our testing, </a:t>
            </a:r>
            <a:r>
              <a:rPr lang="en-IN" sz="1500" dirty="0" err="1"/>
              <a:t>Copilot</a:t>
            </a:r>
            <a:r>
              <a:rPr lang="en-IN" sz="1500" dirty="0"/>
              <a:t> indicated that it couldn't create a scatter chart with this data. However, it did explain the pivot table that it created. You feel that result is good enough for now, so select the +Add to a new sheet button at the bottom of the pivot table window. Doing so adds this table to Sheet 4 of this spreadsheet. When you're done reviewing this data, select Sheet 1.</a:t>
            </a:r>
          </a:p>
          <a:p>
            <a:endParaRPr lang="en-IN" sz="1500" dirty="0"/>
          </a:p>
          <a:p>
            <a:r>
              <a:rPr lang="en-IN" sz="1500" dirty="0"/>
              <a:t>18. You have one final piece of data that you want </a:t>
            </a:r>
            <a:r>
              <a:rPr lang="en-IN" sz="1500" dirty="0" err="1"/>
              <a:t>Copilot</a:t>
            </a:r>
            <a:r>
              <a:rPr lang="en-IN" sz="1500" dirty="0"/>
              <a:t> to provide. You would like </a:t>
            </a:r>
            <a:r>
              <a:rPr lang="en-IN" sz="1500" dirty="0" err="1"/>
              <a:t>Copilot</a:t>
            </a:r>
            <a:r>
              <a:rPr lang="en-IN" sz="1500" dirty="0"/>
              <a:t> to identify the top-performing campaigns based on revenue generated. You can then use this information to identify which campaigns are most profitable.</a:t>
            </a:r>
          </a:p>
          <a:p>
            <a:endParaRPr lang="en-IN" sz="1500" dirty="0"/>
          </a:p>
          <a:p>
            <a:r>
              <a:rPr lang="en-IN" sz="1500" dirty="0"/>
              <a:t>      </a:t>
            </a:r>
            <a:r>
              <a:rPr lang="en-IN" sz="1500" b="1" dirty="0"/>
              <a:t>Prompt: </a:t>
            </a:r>
            <a:r>
              <a:rPr lang="en-IN" sz="1500" dirty="0"/>
              <a:t>Identify the top-performing campaigns based on revenue generated.</a:t>
            </a:r>
          </a:p>
          <a:p>
            <a:endParaRPr lang="en-IN" sz="1500" dirty="0"/>
          </a:p>
          <a:p>
            <a:r>
              <a:rPr lang="en-IN" sz="1500" dirty="0"/>
              <a:t>19. Review the results. </a:t>
            </a:r>
            <a:r>
              <a:rPr lang="en-IN" sz="1500" dirty="0" err="1"/>
              <a:t>Copilot</a:t>
            </a:r>
            <a:r>
              <a:rPr lang="en-IN" sz="1500" dirty="0"/>
              <a:t> created a graph showing the Revenue by campaign name. Select the option at the bottom of the window to +Add to a new sheet. Doing so adds this table to Sheet 5 of this spreadsheet. In addition to the clustered bar chart that it created, it also created a pivot table displaying the total revenue by campaign. </a:t>
            </a:r>
            <a:r>
              <a:rPr lang="en-IN" sz="1500"/>
              <a:t>When you're done reviewing this data, select Sheet 1.</a:t>
            </a:r>
            <a:endParaRPr lang="en-IN" sz="1500" dirty="0"/>
          </a:p>
        </p:txBody>
      </p:sp>
    </p:spTree>
    <p:extLst>
      <p:ext uri="{BB962C8B-B14F-4D97-AF65-F5344CB8AC3E}">
        <p14:creationId xmlns:p14="http://schemas.microsoft.com/office/powerpoint/2010/main" val="332027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7C1AAD-C35D-A8D1-33CE-BF364E9C73E3}"/>
              </a:ext>
            </a:extLst>
          </p:cNvPr>
          <p:cNvSpPr>
            <a:spLocks noGrp="1"/>
          </p:cNvSpPr>
          <p:nvPr>
            <p:ph type="title"/>
          </p:nvPr>
        </p:nvSpPr>
        <p:spPr/>
        <p:txBody>
          <a:bodyPr>
            <a:normAutofit/>
          </a:bodyPr>
          <a:lstStyle/>
          <a:p>
            <a:r>
              <a:rPr lang="en-IN" sz="3500" dirty="0"/>
              <a:t>Create a financial analysis report using </a:t>
            </a:r>
            <a:r>
              <a:rPr lang="en-IN" sz="3500" dirty="0" err="1"/>
              <a:t>Copilot</a:t>
            </a:r>
            <a:r>
              <a:rPr lang="en-IN" sz="3500" dirty="0"/>
              <a:t> in Word</a:t>
            </a:r>
          </a:p>
        </p:txBody>
      </p:sp>
      <p:sp>
        <p:nvSpPr>
          <p:cNvPr id="4" name="TextBox 3"/>
          <p:cNvSpPr txBox="1"/>
          <p:nvPr/>
        </p:nvSpPr>
        <p:spPr>
          <a:xfrm>
            <a:off x="381000" y="2491273"/>
            <a:ext cx="11524861" cy="3693319"/>
          </a:xfrm>
          <a:prstGeom prst="rect">
            <a:avLst/>
          </a:prstGeom>
          <a:noFill/>
        </p:spPr>
        <p:txBody>
          <a:bodyPr wrap="square" rtlCol="0">
            <a:spAutoFit/>
          </a:bodyPr>
          <a:lstStyle/>
          <a:p>
            <a:r>
              <a:rPr lang="en-IN" dirty="0"/>
              <a:t>As </a:t>
            </a:r>
            <a:r>
              <a:rPr lang="en-IN" dirty="0" err="1"/>
              <a:t>Fabrikam's</a:t>
            </a:r>
            <a:r>
              <a:rPr lang="en-IN" dirty="0"/>
              <a:t> Director of Finance, you used </a:t>
            </a:r>
            <a:r>
              <a:rPr lang="en-IN" dirty="0" err="1"/>
              <a:t>Copilot</a:t>
            </a:r>
            <a:r>
              <a:rPr lang="en-IN" dirty="0"/>
              <a:t> in Excel to </a:t>
            </a:r>
            <a:r>
              <a:rPr lang="en-IN" dirty="0" err="1"/>
              <a:t>analyze</a:t>
            </a:r>
            <a:r>
              <a:rPr lang="en-IN" dirty="0"/>
              <a:t> the effectiveness of the company's Q1 marketing campaigns in the prior exercise. In this exercise, you plan to use </a:t>
            </a:r>
            <a:r>
              <a:rPr lang="en-IN" dirty="0" err="1"/>
              <a:t>Copilot</a:t>
            </a:r>
            <a:r>
              <a:rPr lang="en-IN" dirty="0"/>
              <a:t> in Word to generate a report that summarizes the analysis of that data. The spreadsheet was copied and pasted for you into a Word document, which you’ll download in the first step.</a:t>
            </a:r>
          </a:p>
          <a:p>
            <a:pPr marL="342900" indent="-342900">
              <a:buAutoNum type="arabicPeriod"/>
            </a:pPr>
            <a:r>
              <a:rPr lang="en-IN" dirty="0"/>
              <a:t>Select the following link to download the </a:t>
            </a:r>
            <a:r>
              <a:rPr lang="en-IN" dirty="0" err="1"/>
              <a:t>Fabrikam</a:t>
            </a:r>
            <a:r>
              <a:rPr lang="en-IN" dirty="0"/>
              <a:t> Q1 marketing campaign data.</a:t>
            </a:r>
          </a:p>
          <a:p>
            <a:pPr marL="342900" indent="-342900">
              <a:buAutoNum type="arabicPeriod"/>
            </a:pPr>
            <a:r>
              <a:rPr lang="en-IN" dirty="0"/>
              <a:t>If you have a Microsoft 365 tab open in your Microsoft Edge browser, then select it now; otherwise, open a new tab and enter the following URL: </a:t>
            </a:r>
            <a:r>
              <a:rPr lang="en-IN" dirty="0">
                <a:hlinkClick r:id="rId2"/>
              </a:rPr>
              <a:t>https://www.office.com</a:t>
            </a:r>
            <a:endParaRPr lang="en-IN" dirty="0"/>
          </a:p>
          <a:p>
            <a:pPr marL="342900" indent="-342900">
              <a:buAutoNum type="arabicPeriod"/>
            </a:pPr>
            <a:r>
              <a:rPr lang="en-IN" dirty="0"/>
              <a:t>In Microsoft 365, open Microsoft Word and then open a blank document.</a:t>
            </a:r>
          </a:p>
          <a:p>
            <a:r>
              <a:rPr lang="en-IN" dirty="0"/>
              <a:t>      </a:t>
            </a:r>
          </a:p>
          <a:p>
            <a:r>
              <a:rPr lang="en-IN" dirty="0"/>
              <a:t>      </a:t>
            </a:r>
            <a:r>
              <a:rPr lang="en-IN" b="1" dirty="0"/>
              <a:t>Prompt: </a:t>
            </a:r>
            <a:r>
              <a:rPr lang="en-IN" dirty="0"/>
              <a:t>I'm the Director of Finance for </a:t>
            </a:r>
            <a:r>
              <a:rPr lang="en-IN" dirty="0" err="1"/>
              <a:t>Fabrikam</a:t>
            </a:r>
            <a:r>
              <a:rPr lang="en-IN" dirty="0"/>
              <a:t>. Please create a Q1 Marketing Campaign Analysis report based on the attached file, which provides data on our Q1 marketing campaigns. Include the following sections in the report: Executive Summary, Data Analysis, and Recommendations.</a:t>
            </a:r>
          </a:p>
          <a:p>
            <a:endParaRPr lang="en-IN" dirty="0"/>
          </a:p>
        </p:txBody>
      </p:sp>
    </p:spTree>
    <p:extLst>
      <p:ext uri="{BB962C8B-B14F-4D97-AF65-F5344CB8AC3E}">
        <p14:creationId xmlns:p14="http://schemas.microsoft.com/office/powerpoint/2010/main" val="58893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234506" flipH="1">
            <a:off x="-1591572" y="3577527"/>
            <a:ext cx="4318102" cy="2001165"/>
          </a:xfrm>
          <a:prstGeom prst="rect">
            <a:avLst/>
          </a:prstGeom>
        </p:spPr>
      </p:pic>
      <p:pic>
        <p:nvPicPr>
          <p:cNvPr id="3" name="Picture 2"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840014" flipH="1">
            <a:off x="8967892" y="2928777"/>
            <a:ext cx="4323550" cy="2126498"/>
          </a:xfrm>
          <a:prstGeom prst="rect">
            <a:avLst/>
          </a:prstGeom>
        </p:spPr>
      </p:pic>
      <p:sp>
        <p:nvSpPr>
          <p:cNvPr id="4" name="TextBox 3"/>
          <p:cNvSpPr txBox="1"/>
          <p:nvPr/>
        </p:nvSpPr>
        <p:spPr>
          <a:xfrm>
            <a:off x="890576" y="447870"/>
            <a:ext cx="10422294" cy="323165"/>
          </a:xfrm>
          <a:prstGeom prst="rect">
            <a:avLst/>
          </a:prstGeom>
          <a:solidFill>
            <a:schemeClr val="bg1"/>
          </a:solidFill>
        </p:spPr>
        <p:txBody>
          <a:bodyPr wrap="square" rtlCol="0">
            <a:spAutoFit/>
          </a:bodyPr>
          <a:lstStyle/>
          <a:p>
            <a:endParaRPr lang="en-IN" sz="1500" dirty="0"/>
          </a:p>
        </p:txBody>
      </p:sp>
      <p:sp>
        <p:nvSpPr>
          <p:cNvPr id="2" name="TextBox 1"/>
          <p:cNvSpPr txBox="1"/>
          <p:nvPr/>
        </p:nvSpPr>
        <p:spPr>
          <a:xfrm>
            <a:off x="890575" y="609452"/>
            <a:ext cx="10010059" cy="5170646"/>
          </a:xfrm>
          <a:prstGeom prst="rect">
            <a:avLst/>
          </a:prstGeom>
          <a:solidFill>
            <a:schemeClr val="bg1"/>
          </a:solidFill>
        </p:spPr>
        <p:txBody>
          <a:bodyPr wrap="square" rtlCol="0">
            <a:spAutoFit/>
          </a:bodyPr>
          <a:lstStyle/>
          <a:p>
            <a:r>
              <a:rPr lang="en-IN" sz="1500" dirty="0"/>
              <a:t>1. You now must attach to the prompt the </a:t>
            </a:r>
            <a:r>
              <a:rPr lang="en-IN" sz="1500" dirty="0" err="1"/>
              <a:t>Fabrikam</a:t>
            </a:r>
            <a:r>
              <a:rPr lang="en-IN" sz="1500" dirty="0"/>
              <a:t> Q1 marketing campaign data.docx file that you downloaded. In the Draft with </a:t>
            </a:r>
            <a:r>
              <a:rPr lang="en-IN" sz="1500" dirty="0" err="1"/>
              <a:t>Copilot</a:t>
            </a:r>
            <a:r>
              <a:rPr lang="en-IN" sz="1500" dirty="0"/>
              <a:t> window, select the Reference your content button. In the drop-down menu that appears, if the </a:t>
            </a:r>
            <a:r>
              <a:rPr lang="en-IN" sz="1500" dirty="0" err="1"/>
              <a:t>Fabrikam</a:t>
            </a:r>
            <a:r>
              <a:rPr lang="en-IN" sz="1500" dirty="0"/>
              <a:t> Q1 marketing campaigns data.docx file appears in the list of files, select it. Otherwise, select Browse files from cloud, select the file from the Recent file list, and then select the Attach button. If the file doesn't appear in the Recent file list, select My files at the top of the navigation pane in the Pick a file window, navigate to the folder where you stored the file, select the file and then select Attach. Note how the file is displayed in the prompt.</a:t>
            </a:r>
          </a:p>
          <a:p>
            <a:endParaRPr lang="en-IN" sz="1500" dirty="0"/>
          </a:p>
          <a:p>
            <a:r>
              <a:rPr lang="en-IN" sz="1500" dirty="0"/>
              <a:t>2. Select Generate. Upon doing so, </a:t>
            </a:r>
            <a:r>
              <a:rPr lang="en-IN" sz="1500" dirty="0" err="1"/>
              <a:t>Copilot</a:t>
            </a:r>
            <a:r>
              <a:rPr lang="en-IN" sz="1500" dirty="0"/>
              <a:t> extracts the pertinent information from the file and drafts a report that </a:t>
            </a:r>
            <a:r>
              <a:rPr lang="en-IN" sz="1500" dirty="0" err="1"/>
              <a:t>analyzes</a:t>
            </a:r>
            <a:r>
              <a:rPr lang="en-IN" sz="1500" dirty="0"/>
              <a:t> the data.</a:t>
            </a:r>
          </a:p>
          <a:p>
            <a:endParaRPr lang="en-IN" sz="1500" dirty="0"/>
          </a:p>
          <a:p>
            <a:r>
              <a:rPr lang="en-IN" sz="1500" dirty="0"/>
              <a:t>3. Review the results. If the data in the Executive Summary section is presented in a bulleted list, then enter following prompt and replace {table or bulleted list} with table. If the Executive Summary data isn't in a bulleted list format, then enter following prompt and replace {table or bulleted list} with bulleted list.</a:t>
            </a:r>
          </a:p>
          <a:p>
            <a:endParaRPr lang="en-IN" sz="1500" dirty="0"/>
          </a:p>
          <a:p>
            <a:r>
              <a:rPr lang="en-IN" sz="1500" dirty="0"/>
              <a:t>    </a:t>
            </a:r>
            <a:r>
              <a:rPr lang="en-IN" sz="1500" b="1" dirty="0"/>
              <a:t>Prompt: </a:t>
            </a:r>
            <a:r>
              <a:rPr lang="en-IN" sz="1500" dirty="0"/>
              <a:t>Please convert the information in the Executive Summary section into a {table or bulleted list} format.</a:t>
            </a:r>
          </a:p>
          <a:p>
            <a:endParaRPr lang="en-IN" sz="1500" dirty="0"/>
          </a:p>
          <a:p>
            <a:r>
              <a:rPr lang="en-IN" sz="1500" dirty="0"/>
              <a:t>4. If the Data Analysis section is already in a table format, then proceed to the next step. Otherwise, enter the following prompt to place the data into a table so that it's easier to read.</a:t>
            </a:r>
          </a:p>
          <a:p>
            <a:endParaRPr lang="en-IN" sz="1500" dirty="0"/>
          </a:p>
          <a:p>
            <a:r>
              <a:rPr lang="en-IN" sz="1500" dirty="0"/>
              <a:t>    </a:t>
            </a:r>
            <a:r>
              <a:rPr lang="en-IN" sz="1500" b="1" dirty="0"/>
              <a:t>Prompt: </a:t>
            </a:r>
            <a:r>
              <a:rPr lang="en-IN" sz="1500" dirty="0"/>
              <a:t>Please convert the information in the Data Analysis section into a table format.</a:t>
            </a:r>
          </a:p>
          <a:p>
            <a:endParaRPr lang="en-IN" sz="1500" dirty="0"/>
          </a:p>
          <a:p>
            <a:r>
              <a:rPr lang="en-IN" sz="1500" dirty="0"/>
              <a:t>5. Examine the table of data in the Data Analysis section. Let's see if </a:t>
            </a:r>
            <a:r>
              <a:rPr lang="en-IN" sz="1500" dirty="0" err="1"/>
              <a:t>Copilot</a:t>
            </a:r>
            <a:r>
              <a:rPr lang="en-IN" sz="1500" dirty="0"/>
              <a:t> can remove a column of data from a table.</a:t>
            </a:r>
          </a:p>
        </p:txBody>
      </p:sp>
    </p:spTree>
    <p:extLst>
      <p:ext uri="{BB962C8B-B14F-4D97-AF65-F5344CB8AC3E}">
        <p14:creationId xmlns:p14="http://schemas.microsoft.com/office/powerpoint/2010/main" val="1941201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234506" flipH="1">
            <a:off x="-1591572" y="3577527"/>
            <a:ext cx="4318102" cy="2001165"/>
          </a:xfrm>
          <a:prstGeom prst="rect">
            <a:avLst/>
          </a:prstGeom>
        </p:spPr>
      </p:pic>
      <p:pic>
        <p:nvPicPr>
          <p:cNvPr id="3" name="Picture 2"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840014" flipH="1">
            <a:off x="8967892" y="2928777"/>
            <a:ext cx="4323550" cy="2126498"/>
          </a:xfrm>
          <a:prstGeom prst="rect">
            <a:avLst/>
          </a:prstGeom>
        </p:spPr>
      </p:pic>
      <p:sp>
        <p:nvSpPr>
          <p:cNvPr id="5" name="TextBox 4"/>
          <p:cNvSpPr txBox="1"/>
          <p:nvPr/>
        </p:nvSpPr>
        <p:spPr>
          <a:xfrm>
            <a:off x="998376" y="771035"/>
            <a:ext cx="9937102" cy="5016758"/>
          </a:xfrm>
          <a:prstGeom prst="rect">
            <a:avLst/>
          </a:prstGeom>
          <a:solidFill>
            <a:schemeClr val="bg1"/>
          </a:solidFill>
        </p:spPr>
        <p:txBody>
          <a:bodyPr wrap="square" rtlCol="0">
            <a:spAutoFit/>
          </a:bodyPr>
          <a:lstStyle/>
          <a:p>
            <a:r>
              <a:rPr lang="en-IN" b="1" dirty="0"/>
              <a:t>    </a:t>
            </a:r>
            <a:r>
              <a:rPr lang="en-IN" sz="2000" b="1" dirty="0"/>
              <a:t>Prompt: </a:t>
            </a:r>
            <a:r>
              <a:rPr lang="en-IN" sz="2000" dirty="0"/>
              <a:t>In the table of data in the Data Analysis section, please remove the {heading} column.</a:t>
            </a:r>
          </a:p>
          <a:p>
            <a:endParaRPr lang="en-IN" sz="2000" dirty="0"/>
          </a:p>
          <a:p>
            <a:r>
              <a:rPr lang="en-IN" sz="2000" dirty="0"/>
              <a:t>6. You like the Recommendations, but you feel they would be more valuable if </a:t>
            </a:r>
            <a:r>
              <a:rPr lang="en-IN" sz="2000" dirty="0" err="1"/>
              <a:t>Copilot</a:t>
            </a:r>
            <a:r>
              <a:rPr lang="en-IN" sz="2000" dirty="0"/>
              <a:t> displayed the data in order of importance. Enter the following prompt to have </a:t>
            </a:r>
            <a:r>
              <a:rPr lang="en-IN" sz="2000" dirty="0" err="1"/>
              <a:t>Copilot</a:t>
            </a:r>
            <a:r>
              <a:rPr lang="en-IN" sz="2000" dirty="0"/>
              <a:t> make this change</a:t>
            </a:r>
          </a:p>
          <a:p>
            <a:endParaRPr lang="en-IN" sz="2000" dirty="0"/>
          </a:p>
          <a:p>
            <a:r>
              <a:rPr lang="en-IN" sz="2000" dirty="0"/>
              <a:t>    </a:t>
            </a:r>
            <a:r>
              <a:rPr lang="en-IN" sz="2000" b="1" dirty="0"/>
              <a:t>Prompt: </a:t>
            </a:r>
            <a:r>
              <a:rPr lang="en-IN" sz="2000" dirty="0"/>
              <a:t>In the Recommendations section, display the items in order of importance, starting with the most important item.</a:t>
            </a:r>
          </a:p>
          <a:p>
            <a:endParaRPr lang="en-IN" sz="2000" dirty="0"/>
          </a:p>
          <a:p>
            <a:r>
              <a:rPr lang="en-IN" sz="2000" dirty="0"/>
              <a:t>7. After reviewing this latest draft, you're satisfied with the report and you're ready to save it. In the </a:t>
            </a:r>
            <a:r>
              <a:rPr lang="en-IN" sz="2000" dirty="0" err="1"/>
              <a:t>Copilot</a:t>
            </a:r>
            <a:r>
              <a:rPr lang="en-IN" sz="2000" dirty="0"/>
              <a:t> window at the bottom of the document, select the Keep it button to convert it from a </a:t>
            </a:r>
            <a:r>
              <a:rPr lang="en-IN" sz="2000" dirty="0" err="1"/>
              <a:t>Copilot</a:t>
            </a:r>
            <a:r>
              <a:rPr lang="en-IN" sz="2000" dirty="0"/>
              <a:t> draft to a Word document.</a:t>
            </a:r>
          </a:p>
          <a:p>
            <a:endParaRPr lang="en-IN" sz="2000" dirty="0"/>
          </a:p>
          <a:p>
            <a:r>
              <a:rPr lang="en-IN" sz="2000" dirty="0"/>
              <a:t>8. Review the document. Once you're satisfied with it, you can either discard the document or save it to your OneDrive for future reference.</a:t>
            </a:r>
          </a:p>
        </p:txBody>
      </p:sp>
    </p:spTree>
    <p:extLst>
      <p:ext uri="{BB962C8B-B14F-4D97-AF65-F5344CB8AC3E}">
        <p14:creationId xmlns:p14="http://schemas.microsoft.com/office/powerpoint/2010/main" val="2135524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C1FC3-671F-1452-BBE6-08C85B5E9C45}"/>
              </a:ext>
            </a:extLst>
          </p:cNvPr>
          <p:cNvSpPr>
            <a:spLocks noGrp="1"/>
          </p:cNvSpPr>
          <p:nvPr>
            <p:ph type="title"/>
          </p:nvPr>
        </p:nvSpPr>
        <p:spPr>
          <a:xfrm>
            <a:off x="1748028" y="1087882"/>
            <a:ext cx="8695944" cy="843555"/>
          </a:xfrm>
        </p:spPr>
        <p:txBody>
          <a:bodyPr>
            <a:normAutofit/>
          </a:bodyPr>
          <a:lstStyle/>
          <a:p>
            <a:r>
              <a:rPr lang="en-IN" sz="3200" b="1" dirty="0"/>
              <a:t>Summarize financial results using </a:t>
            </a:r>
            <a:r>
              <a:rPr lang="en-IN" sz="3200" b="1" dirty="0" err="1"/>
              <a:t>Copilot</a:t>
            </a:r>
            <a:r>
              <a:rPr lang="en-IN" sz="3200" b="1" dirty="0"/>
              <a:t> in Word</a:t>
            </a:r>
          </a:p>
        </p:txBody>
      </p:sp>
      <p:sp>
        <p:nvSpPr>
          <p:cNvPr id="5" name="Slide Number Placeholder 4">
            <a:extLst>
              <a:ext uri="{FF2B5EF4-FFF2-40B4-BE49-F238E27FC236}">
                <a16:creationId xmlns:a16="http://schemas.microsoft.com/office/drawing/2014/main" id="{42601C52-E377-2020-5382-A31A35313B24}"/>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
        <p:nvSpPr>
          <p:cNvPr id="4" name="Content Placeholder 3"/>
          <p:cNvSpPr>
            <a:spLocks noGrp="1"/>
          </p:cNvSpPr>
          <p:nvPr>
            <p:ph idx="1"/>
          </p:nvPr>
        </p:nvSpPr>
        <p:spPr>
          <a:xfrm>
            <a:off x="1748028" y="1931438"/>
            <a:ext cx="8695944" cy="3237722"/>
          </a:xfrm>
        </p:spPr>
        <p:txBody>
          <a:bodyPr>
            <a:normAutofit lnSpcReduction="10000"/>
          </a:bodyPr>
          <a:lstStyle/>
          <a:p>
            <a:r>
              <a:rPr lang="en-IN" dirty="0"/>
              <a:t>As the CFO for </a:t>
            </a:r>
            <a:r>
              <a:rPr lang="en-IN" dirty="0" err="1"/>
              <a:t>Adatum</a:t>
            </a:r>
            <a:r>
              <a:rPr lang="en-IN" dirty="0"/>
              <a:t> Corporation, a U.S. plastics manufacturer, you're interested in </a:t>
            </a:r>
            <a:r>
              <a:rPr lang="en-IN" dirty="0" err="1"/>
              <a:t>analyzing</a:t>
            </a:r>
            <a:r>
              <a:rPr lang="en-IN" dirty="0"/>
              <a:t> the company's financial performance for the past five years. You want to determine if </a:t>
            </a:r>
            <a:r>
              <a:rPr lang="en-IN" dirty="0" err="1"/>
              <a:t>Adatum's</a:t>
            </a:r>
            <a:r>
              <a:rPr lang="en-IN" dirty="0"/>
              <a:t> financial performance is improving or getting worse. You have a multi-part strategy for performing this analysis</a:t>
            </a:r>
          </a:p>
          <a:p>
            <a:r>
              <a:rPr lang="en-IN" dirty="0"/>
              <a:t>1. You want to identify trends and patterns.</a:t>
            </a:r>
          </a:p>
          <a:p>
            <a:pPr algn="l"/>
            <a:r>
              <a:rPr lang="en-IN" dirty="0"/>
              <a:t> 2. You want to steer the company in the right direction and ensure it remains financially viable and capable of meeting its operating objectives.</a:t>
            </a:r>
          </a:p>
          <a:p>
            <a:pPr algn="l"/>
            <a:r>
              <a:rPr lang="en-IN" dirty="0"/>
              <a:t>3. You want to gauge performance by evaluating the percentage increase or decrease of expenses and sales, which enable you to measure operating performance and adjust your strategies.</a:t>
            </a:r>
          </a:p>
        </p:txBody>
      </p:sp>
    </p:spTree>
    <p:extLst>
      <p:ext uri="{BB962C8B-B14F-4D97-AF65-F5344CB8AC3E}">
        <p14:creationId xmlns:p14="http://schemas.microsoft.com/office/powerpoint/2010/main" val="3480607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4482" y="419879"/>
            <a:ext cx="10758197" cy="5324535"/>
          </a:xfrm>
          <a:prstGeom prst="rect">
            <a:avLst/>
          </a:prstGeom>
          <a:solidFill>
            <a:schemeClr val="bg1"/>
          </a:solidFill>
        </p:spPr>
        <p:txBody>
          <a:bodyPr wrap="square" rtlCol="0">
            <a:spAutoFit/>
          </a:bodyPr>
          <a:lstStyle/>
          <a:p>
            <a:r>
              <a:rPr lang="en-IN" sz="1700" dirty="0"/>
              <a:t>To complete this task, you'll open a Word document prepared by your accounting team that provides a financial summary of the company's annual performance over the past five years. You'll then use </a:t>
            </a:r>
            <a:r>
              <a:rPr lang="en-IN" sz="1700" dirty="0" err="1"/>
              <a:t>Copilot</a:t>
            </a:r>
            <a:r>
              <a:rPr lang="en-IN" sz="1700" dirty="0"/>
              <a:t> in Word to summarize the company's performance during that time.</a:t>
            </a:r>
          </a:p>
          <a:p>
            <a:endParaRPr lang="en-IN" sz="1700" dirty="0"/>
          </a:p>
          <a:p>
            <a:pPr marL="342900" indent="-342900">
              <a:buAutoNum type="arabicPeriod"/>
            </a:pPr>
            <a:r>
              <a:rPr lang="en-IN" sz="1700" dirty="0"/>
              <a:t>Select the following link to download the </a:t>
            </a:r>
            <a:r>
              <a:rPr lang="en-IN" sz="1700" dirty="0" err="1"/>
              <a:t>Adatum</a:t>
            </a:r>
            <a:r>
              <a:rPr lang="en-IN" sz="1700" dirty="0"/>
              <a:t> 5 Year Financial Results.</a:t>
            </a:r>
          </a:p>
          <a:p>
            <a:pPr marL="342900" indent="-342900">
              <a:buAutoNum type="arabicPeriod"/>
            </a:pPr>
            <a:r>
              <a:rPr lang="en-IN" sz="1700" dirty="0"/>
              <a:t>Once the download is complete, open File Explorer and move the file from your Downloads folder to a folder in your OneDrive account.</a:t>
            </a:r>
          </a:p>
          <a:p>
            <a:pPr marL="342900" indent="-342900">
              <a:buAutoNum type="arabicPeriod"/>
            </a:pPr>
            <a:r>
              <a:rPr lang="en-IN" sz="1700" dirty="0"/>
              <a:t>In Microsoft Word, open the </a:t>
            </a:r>
            <a:r>
              <a:rPr lang="en-IN" sz="1700" dirty="0" err="1"/>
              <a:t>Adatum</a:t>
            </a:r>
            <a:r>
              <a:rPr lang="en-IN" sz="1700" dirty="0"/>
              <a:t> 5 Year Financial Results.docx file that you downloaded and moved to your OneDrive account.</a:t>
            </a:r>
          </a:p>
          <a:p>
            <a:pPr marL="342900" indent="-342900">
              <a:buAutoNum type="arabicPeriod"/>
            </a:pPr>
            <a:r>
              <a:rPr lang="en-IN" sz="1700" dirty="0"/>
              <a:t>On the Microsoft Word ribbon, select </a:t>
            </a:r>
            <a:r>
              <a:rPr lang="en-IN" sz="1700" dirty="0" err="1"/>
              <a:t>Copilot</a:t>
            </a:r>
            <a:r>
              <a:rPr lang="en-IN" sz="1700" dirty="0"/>
              <a:t>.</a:t>
            </a:r>
          </a:p>
          <a:p>
            <a:pPr marL="342900" indent="-342900">
              <a:buAutoNum type="arabicPeriod"/>
            </a:pPr>
            <a:r>
              <a:rPr lang="en-IN" sz="1700" dirty="0"/>
              <a:t>In the </a:t>
            </a:r>
            <a:r>
              <a:rPr lang="en-IN" sz="1700" dirty="0" err="1"/>
              <a:t>Copilot</a:t>
            </a:r>
            <a:r>
              <a:rPr lang="en-IN" sz="1700" dirty="0"/>
              <a:t> pane that appears, several predefined tasks appear towards the top. You want </a:t>
            </a:r>
            <a:r>
              <a:rPr lang="en-IN" sz="1700" dirty="0" err="1"/>
              <a:t>Copilot</a:t>
            </a:r>
            <a:r>
              <a:rPr lang="en-IN" sz="1700" dirty="0"/>
              <a:t> to summarize the contents of the </a:t>
            </a:r>
            <a:r>
              <a:rPr lang="en-IN" sz="1700" dirty="0" err="1"/>
              <a:t>Adatum</a:t>
            </a:r>
            <a:r>
              <a:rPr lang="en-IN" sz="1700" dirty="0"/>
              <a:t> 5 Year Financial Results document, so select the Summarize this doc tile.</a:t>
            </a:r>
          </a:p>
          <a:p>
            <a:pPr marL="342900" indent="-342900">
              <a:buAutoNum type="arabicPeriod"/>
            </a:pPr>
            <a:r>
              <a:rPr lang="en-IN" sz="1700" dirty="0"/>
              <a:t>Review the results. In doing so, you would like to see Word add more details to support the summation that it provides for each area. You can either request that it do so in a prompt, or you can take advantage of the predefined tasks that Word displays above the prompt field. If an Include more details in the summary prompt appears, then select it now. Otherwise, select the Refresh icon that appears above the prompt field. Keep selecting the Refresh icon until you either see this prompt or something similar, and then select it. However, if the predefined prompts recycle through and start repeating themselves and this Include more details in the summary prompt doesn't appear, then enter this request in the prompt field.</a:t>
            </a:r>
          </a:p>
        </p:txBody>
      </p:sp>
    </p:spTree>
    <p:extLst>
      <p:ext uri="{BB962C8B-B14F-4D97-AF65-F5344CB8AC3E}">
        <p14:creationId xmlns:p14="http://schemas.microsoft.com/office/powerpoint/2010/main" val="2068121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9127" y="718457"/>
            <a:ext cx="10758197" cy="5062924"/>
          </a:xfrm>
          <a:prstGeom prst="rect">
            <a:avLst/>
          </a:prstGeom>
          <a:solidFill>
            <a:schemeClr val="bg1"/>
          </a:solidFill>
        </p:spPr>
        <p:txBody>
          <a:bodyPr wrap="square" rtlCol="0">
            <a:spAutoFit/>
          </a:bodyPr>
          <a:lstStyle/>
          <a:p>
            <a:r>
              <a:rPr lang="en-IN" dirty="0"/>
              <a:t>7. Once </a:t>
            </a:r>
            <a:r>
              <a:rPr lang="en-IN" dirty="0" err="1"/>
              <a:t>Copilot</a:t>
            </a:r>
            <a:r>
              <a:rPr lang="en-IN" dirty="0"/>
              <a:t> finishes regenerating a new summary with more details, review the results. Compare the previous summary to the current one. Notice how </a:t>
            </a:r>
            <a:r>
              <a:rPr lang="en-IN" dirty="0" err="1"/>
              <a:t>Copilot</a:t>
            </a:r>
            <a:r>
              <a:rPr lang="en-IN" dirty="0"/>
              <a:t> displayed specific financial metrics from the report to support its summation in each area.</a:t>
            </a:r>
          </a:p>
          <a:p>
            <a:endParaRPr lang="en-IN" dirty="0"/>
          </a:p>
          <a:p>
            <a:r>
              <a:rPr lang="en-IN" dirty="0"/>
              <a:t>8. Try out different predefined prompts to see what else </a:t>
            </a:r>
            <a:r>
              <a:rPr lang="en-IN" dirty="0" err="1"/>
              <a:t>Copilot</a:t>
            </a:r>
            <a:r>
              <a:rPr lang="en-IN" dirty="0"/>
              <a:t> can do to improve its summation.</a:t>
            </a:r>
          </a:p>
          <a:p>
            <a:endParaRPr lang="en-IN" dirty="0"/>
          </a:p>
          <a:p>
            <a:r>
              <a:rPr lang="en-IN" dirty="0"/>
              <a:t>9. While you're satisfied with the summary, you want to see a definitive statement on how the company has been performing over the past five years.</a:t>
            </a:r>
          </a:p>
          <a:p>
            <a:endParaRPr lang="en-IN" dirty="0"/>
          </a:p>
          <a:p>
            <a:r>
              <a:rPr lang="en-IN" dirty="0"/>
              <a:t>    </a:t>
            </a:r>
            <a:r>
              <a:rPr lang="en-IN" b="1" dirty="0"/>
              <a:t>Prompt: </a:t>
            </a:r>
            <a:r>
              <a:rPr lang="en-IN" dirty="0"/>
              <a:t>Based on the information in this document, how would you rate </a:t>
            </a:r>
            <a:r>
              <a:rPr lang="en-IN" dirty="0" err="1"/>
              <a:t>Adatum's</a:t>
            </a:r>
            <a:r>
              <a:rPr lang="en-IN" dirty="0"/>
              <a:t> financial performance over the past five years? Is it getting better or worse?</a:t>
            </a:r>
          </a:p>
          <a:p>
            <a:endParaRPr lang="en-IN" dirty="0"/>
          </a:p>
          <a:p>
            <a:r>
              <a:rPr lang="en-IN" dirty="0"/>
              <a:t>10. Review the results. You now want to see if there are any poorly performing areas that need attention. Enter the following prompt and select the Send icon.</a:t>
            </a:r>
          </a:p>
          <a:p>
            <a:endParaRPr lang="en-IN" dirty="0"/>
          </a:p>
          <a:p>
            <a:r>
              <a:rPr lang="en-IN" dirty="0"/>
              <a:t>11. Review the results. You used </a:t>
            </a:r>
            <a:r>
              <a:rPr lang="en-IN" dirty="0" err="1"/>
              <a:t>Copilot</a:t>
            </a:r>
            <a:r>
              <a:rPr lang="en-IN" dirty="0"/>
              <a:t> to </a:t>
            </a:r>
            <a:r>
              <a:rPr lang="en-IN" dirty="0" err="1"/>
              <a:t>analyze</a:t>
            </a:r>
            <a:r>
              <a:rPr lang="en-IN" dirty="0"/>
              <a:t> the company's prior five years of financial results. You also identified the areas of your operation that you must focus on to improve the company's profitability.</a:t>
            </a:r>
          </a:p>
          <a:p>
            <a:endParaRPr lang="en-IN" sz="1700" dirty="0"/>
          </a:p>
        </p:txBody>
      </p:sp>
    </p:spTree>
    <p:extLst>
      <p:ext uri="{BB962C8B-B14F-4D97-AF65-F5344CB8AC3E}">
        <p14:creationId xmlns:p14="http://schemas.microsoft.com/office/powerpoint/2010/main" val="14731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34452"/>
            <a:ext cx="2141933" cy="2390503"/>
          </a:xfrm>
          <a:prstGeom prst="rect">
            <a:avLst/>
          </a:prstGeom>
        </p:spPr>
      </p:pic>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8117633" y="-531844"/>
            <a:ext cx="3815287" cy="2379306"/>
          </a:xfrm>
        </p:spPr>
        <p:txBody>
          <a:bodyPr>
            <a:normAutofit/>
          </a:bodyPr>
          <a:lstStyle/>
          <a:p>
            <a:r>
              <a:rPr lang="en-US" b="1" dirty="0">
                <a:latin typeface="Baskerville Old Face" panose="02020602080505020303" pitchFamily="18" charset="77"/>
                <a:cs typeface="Calibri Light"/>
              </a:rPr>
              <a:t>Content</a:t>
            </a:r>
            <a:endParaRPr lang="en-US" b="1" dirty="0">
              <a:solidFill>
                <a:schemeClr val="accent3"/>
              </a:solidFill>
              <a:latin typeface="Baskerville Old Face" panose="02020602080505020303" pitchFamily="18" charset="77"/>
            </a:endParaRPr>
          </a:p>
        </p:txBody>
      </p:sp>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2204" y="1511559"/>
            <a:ext cx="2141933" cy="2390503"/>
          </a:xfrm>
          <a:prstGeom prst="rect">
            <a:avLst/>
          </a:prstGeom>
        </p:spPr>
      </p:pic>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a:xfrm>
            <a:off x="-177283" y="1259633"/>
            <a:ext cx="6191420" cy="4624531"/>
          </a:xfrm>
        </p:spPr>
        <p:txBody>
          <a:bodyPr>
            <a:normAutofit/>
          </a:bodyPr>
          <a:lstStyle/>
          <a:p>
            <a:r>
              <a:rPr lang="en-US" sz="15500" b="1" dirty="0"/>
              <a:t>Copilot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035281" y="961053"/>
            <a:ext cx="4767943" cy="5540331"/>
          </a:xfrm>
        </p:spPr>
        <p:txBody>
          <a:bodyPr vert="horz" lIns="91440" tIns="45720" rIns="91440" bIns="45720" rtlCol="0" anchor="t">
            <a:normAutofit/>
          </a:bodyPr>
          <a:lstStyle/>
          <a:p>
            <a:pPr marL="342900" indent="-342900">
              <a:buFont typeface="Arial" panose="020B0604020202020204" pitchFamily="34" charset="0"/>
              <a:buChar char="•"/>
            </a:pPr>
            <a:r>
              <a:rPr lang="en-US" b="1" dirty="0"/>
              <a:t>Introduction.</a:t>
            </a:r>
          </a:p>
          <a:p>
            <a:pPr marL="342900" indent="-342900">
              <a:buFont typeface="Arial" panose="020B0604020202020204" pitchFamily="34" charset="0"/>
              <a:buChar char="•"/>
            </a:pPr>
            <a:r>
              <a:rPr lang="en-US" b="1" dirty="0"/>
              <a:t>Draft an email to insurance company</a:t>
            </a:r>
          </a:p>
          <a:p>
            <a:pPr marL="342900" indent="-342900">
              <a:buFont typeface="Arial" panose="020B0604020202020204" pitchFamily="34" charset="0"/>
              <a:buChar char="•"/>
            </a:pPr>
            <a:r>
              <a:rPr lang="en-US" b="1" dirty="0"/>
              <a:t>Analyze a financial spreadsheet</a:t>
            </a:r>
          </a:p>
          <a:p>
            <a:pPr marL="342900" indent="-342900">
              <a:buFont typeface="Arial" panose="020B0604020202020204" pitchFamily="34" charset="0"/>
              <a:buChar char="•"/>
            </a:pPr>
            <a:r>
              <a:rPr lang="en-US" b="1" dirty="0"/>
              <a:t>Create a financial analysis</a:t>
            </a:r>
          </a:p>
          <a:p>
            <a:pPr marL="342900" indent="-342900">
              <a:buFont typeface="Arial" panose="020B0604020202020204" pitchFamily="34" charset="0"/>
              <a:buChar char="•"/>
            </a:pPr>
            <a:r>
              <a:rPr lang="en-US" b="1" dirty="0"/>
              <a:t>Summarize financial results</a:t>
            </a:r>
            <a:endParaRPr lang="en-US" b="1" dirty="0">
              <a:latin typeface="Gill Sans Nova Light" panose="020B0302020104020203" pitchFamily="34" charset="0"/>
              <a:cs typeface="Calibri"/>
            </a:endParaRPr>
          </a:p>
          <a:p>
            <a:pPr marL="342900" indent="-342900">
              <a:buFont typeface="Arial" panose="020B0604020202020204" pitchFamily="34" charset="0"/>
              <a:buChar char="•"/>
            </a:pPr>
            <a:r>
              <a:rPr lang="en-US" b="1" dirty="0">
                <a:latin typeface="Gill Sans Nova Light" panose="020B0302020104020203" pitchFamily="34" charset="0"/>
                <a:cs typeface="Calibri"/>
              </a:rPr>
              <a:t>Summary</a:t>
            </a:r>
            <a:endParaRPr lang="en-US" b="1"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35F8-8D19-035C-C338-34BC50F9D728}"/>
              </a:ext>
            </a:extLst>
          </p:cNvPr>
          <p:cNvSpPr>
            <a:spLocks noGrp="1"/>
          </p:cNvSpPr>
          <p:nvPr>
            <p:ph type="title"/>
          </p:nvPr>
        </p:nvSpPr>
        <p:spPr>
          <a:xfrm>
            <a:off x="1715554" y="739670"/>
            <a:ext cx="8695944" cy="1723612"/>
          </a:xfrm>
        </p:spPr>
        <p:txBody>
          <a:bodyPr>
            <a:normAutofit/>
          </a:bodyPr>
          <a:lstStyle/>
          <a:p>
            <a:r>
              <a:rPr lang="en-IN" sz="5000" b="1" dirty="0"/>
              <a:t>Summary</a:t>
            </a:r>
            <a:r>
              <a:rPr lang="en-IN" sz="4000" b="1" u="sng" dirty="0"/>
              <a:t> </a:t>
            </a:r>
            <a:endParaRPr lang="en-IN" sz="4000" dirty="0"/>
          </a:p>
        </p:txBody>
      </p:sp>
      <p:sp>
        <p:nvSpPr>
          <p:cNvPr id="5" name="Slide Number Placeholder 4">
            <a:extLst>
              <a:ext uri="{FF2B5EF4-FFF2-40B4-BE49-F238E27FC236}">
                <a16:creationId xmlns:a16="http://schemas.microsoft.com/office/drawing/2014/main" id="{0A06E75E-7EA3-0AE8-152A-808528E3455D}"/>
              </a:ext>
            </a:extLst>
          </p:cNvPr>
          <p:cNvSpPr>
            <a:spLocks noGrp="1"/>
          </p:cNvSpPr>
          <p:nvPr>
            <p:ph type="sldNum" sz="quarter" idx="11"/>
          </p:nvPr>
        </p:nvSpPr>
        <p:spPr/>
        <p:txBody>
          <a:bodyPr/>
          <a:lstStyle/>
          <a:p>
            <a:fld id="{294A09A9-5501-47C1-A89A-A340965A2BE2}" type="slidenum">
              <a:rPr lang="en-US" smtClean="0"/>
              <a:pPr/>
              <a:t>20</a:t>
            </a:fld>
            <a:endParaRPr lang="en-US" dirty="0"/>
          </a:p>
        </p:txBody>
      </p:sp>
      <p:sp>
        <p:nvSpPr>
          <p:cNvPr id="3" name="TextBox 2"/>
          <p:cNvSpPr txBox="1"/>
          <p:nvPr/>
        </p:nvSpPr>
        <p:spPr>
          <a:xfrm>
            <a:off x="2127380" y="2267339"/>
            <a:ext cx="8098972" cy="2123658"/>
          </a:xfrm>
          <a:prstGeom prst="rect">
            <a:avLst/>
          </a:prstGeom>
          <a:solidFill>
            <a:schemeClr val="bg1"/>
          </a:solidFill>
        </p:spPr>
        <p:txBody>
          <a:bodyPr wrap="square" rtlCol="0">
            <a:spAutoFit/>
          </a:bodyPr>
          <a:lstStyle/>
          <a:p>
            <a:r>
              <a:rPr lang="en-IN" sz="2200" dirty="0"/>
              <a:t>By using </a:t>
            </a:r>
            <a:r>
              <a:rPr lang="en-IN" sz="2200" dirty="0" err="1"/>
              <a:t>Copilot</a:t>
            </a:r>
            <a:r>
              <a:rPr lang="en-IN" sz="2200" dirty="0"/>
              <a:t> for Microsoft 365, Finance professionals can save time and effort, streamline their work, and make informed decisions based on data insights. This module examined some of the skills and knowledge necessary to use </a:t>
            </a:r>
            <a:r>
              <a:rPr lang="en-IN" sz="2200" dirty="0" err="1"/>
              <a:t>Copilot</a:t>
            </a:r>
            <a:r>
              <a:rPr lang="en-IN" sz="2200" dirty="0"/>
              <a:t> in various Microsoft 365 apps to streamline your workflow and enhance your productivity.</a:t>
            </a:r>
          </a:p>
        </p:txBody>
      </p:sp>
    </p:spTree>
    <p:extLst>
      <p:ext uri="{BB962C8B-B14F-4D97-AF65-F5344CB8AC3E}">
        <p14:creationId xmlns:p14="http://schemas.microsoft.com/office/powerpoint/2010/main" val="215972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CA74587-8C93-C8F5-EEA7-B6240D6FD79E}"/>
              </a:ext>
            </a:extLst>
          </p:cNvPr>
          <p:cNvSpPr>
            <a:spLocks noGrp="1"/>
          </p:cNvSpPr>
          <p:nvPr>
            <p:ph type="sldNum" sz="quarter" idx="12"/>
          </p:nvPr>
        </p:nvSpPr>
        <p:spPr/>
        <p:txBody>
          <a:bodyPr/>
          <a:lstStyle/>
          <a:p>
            <a:fld id="{294A09A9-5501-47C1-A89A-A340965A2BE2}" type="slidenum">
              <a:rPr lang="en-US" smtClean="0"/>
              <a:t>21</a:t>
            </a:fld>
            <a:endParaRPr lang="en-US" dirty="0"/>
          </a:p>
        </p:txBody>
      </p:sp>
      <p:pic>
        <p:nvPicPr>
          <p:cNvPr id="6" name="Picture 5"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633969" y="5453165"/>
            <a:ext cx="3391884" cy="1411917"/>
          </a:xfrm>
          <a:prstGeom prst="rect">
            <a:avLst/>
          </a:prstGeom>
        </p:spPr>
      </p:pic>
      <p:sp>
        <p:nvSpPr>
          <p:cNvPr id="7" name="TextBox 6"/>
          <p:cNvSpPr txBox="1"/>
          <p:nvPr/>
        </p:nvSpPr>
        <p:spPr>
          <a:xfrm>
            <a:off x="783771" y="550506"/>
            <a:ext cx="10599576" cy="5062924"/>
          </a:xfrm>
          <a:prstGeom prst="rect">
            <a:avLst/>
          </a:prstGeom>
          <a:solidFill>
            <a:schemeClr val="bg1"/>
          </a:solidFill>
        </p:spPr>
        <p:txBody>
          <a:bodyPr wrap="square" rtlCol="0">
            <a:spAutoFit/>
          </a:bodyPr>
          <a:lstStyle/>
          <a:p>
            <a:r>
              <a:rPr lang="en-IN" sz="1900" dirty="0"/>
              <a:t>As a Finance professional, your ability to effectively use </a:t>
            </a:r>
            <a:r>
              <a:rPr lang="en-IN" sz="1900" dirty="0" err="1"/>
              <a:t>Copilot</a:t>
            </a:r>
            <a:r>
              <a:rPr lang="en-IN" sz="1900" dirty="0"/>
              <a:t> for Microsoft 365 is crucial for helping you with budgeting, forecasting, and even tax preparation. You can use </a:t>
            </a:r>
            <a:r>
              <a:rPr lang="en-IN" sz="1900" dirty="0" err="1"/>
              <a:t>Copilot</a:t>
            </a:r>
            <a:r>
              <a:rPr lang="en-IN" sz="1900" dirty="0"/>
              <a:t> to help you </a:t>
            </a:r>
            <a:r>
              <a:rPr lang="en-IN" sz="1900" dirty="0" err="1"/>
              <a:t>analyze</a:t>
            </a:r>
            <a:r>
              <a:rPr lang="en-IN" sz="1900" dirty="0"/>
              <a:t> financial statements, identify trends, and even predict future outcomes. </a:t>
            </a:r>
            <a:r>
              <a:rPr lang="en-IN" sz="1900" dirty="0" err="1"/>
              <a:t>Copilot</a:t>
            </a:r>
            <a:r>
              <a:rPr lang="en-IN" sz="1900" dirty="0"/>
              <a:t> can improve your productivity by helping you with data entry, report generation, and even proofreading. It can also help you build your collaboration skills through project management, team communication, and even document sharing.</a:t>
            </a:r>
          </a:p>
          <a:p>
            <a:endParaRPr lang="en-IN" sz="1900" dirty="0"/>
          </a:p>
          <a:p>
            <a:r>
              <a:rPr lang="en-IN" sz="1900" dirty="0"/>
              <a:t>The exercises in this module guided you in using </a:t>
            </a:r>
            <a:r>
              <a:rPr lang="en-IN" sz="1900" dirty="0" err="1"/>
              <a:t>Copilot</a:t>
            </a:r>
            <a:r>
              <a:rPr lang="en-IN" sz="1900" dirty="0"/>
              <a:t> in Outlook, Excel, and Word. You used </a:t>
            </a:r>
            <a:r>
              <a:rPr lang="en-IN" sz="1900" dirty="0" err="1"/>
              <a:t>Copilot</a:t>
            </a:r>
            <a:r>
              <a:rPr lang="en-IN" sz="1900" dirty="0"/>
              <a:t> in the following scenarios:</a:t>
            </a:r>
          </a:p>
          <a:p>
            <a:endParaRPr lang="en-IN" sz="1900" dirty="0"/>
          </a:p>
          <a:p>
            <a:pPr marL="285750" indent="-285750">
              <a:buFont typeface="Arial" panose="020B0604020202020204" pitchFamily="34" charset="0"/>
              <a:buChar char="•"/>
            </a:pPr>
            <a:r>
              <a:rPr lang="en-IN" sz="1900" dirty="0"/>
              <a:t>Creating a new email to the company's insurance carrier to discuss the exorbitant increases in its medical insurance premiums.</a:t>
            </a:r>
          </a:p>
          <a:p>
            <a:pPr marL="285750" indent="-285750">
              <a:buFont typeface="Arial" panose="020B0604020202020204" pitchFamily="34" charset="0"/>
              <a:buChar char="•"/>
            </a:pPr>
            <a:r>
              <a:rPr lang="en-IN" sz="1900" dirty="0" err="1"/>
              <a:t>Analyzing</a:t>
            </a:r>
            <a:r>
              <a:rPr lang="en-IN" sz="1900" dirty="0"/>
              <a:t> a spreadsheet containing projected revenue for Q1 marketing campaigns and then adding new calculations and charts to visualize the data.</a:t>
            </a:r>
          </a:p>
          <a:p>
            <a:pPr marL="285750" indent="-285750">
              <a:buFont typeface="Arial" panose="020B0604020202020204" pitchFamily="34" charset="0"/>
              <a:buChar char="•"/>
            </a:pPr>
            <a:r>
              <a:rPr lang="en-IN" sz="1900" dirty="0"/>
              <a:t>Creating a marketing campaign report based on the company's Q1 marketing campaign spreadsheet.</a:t>
            </a:r>
          </a:p>
          <a:p>
            <a:pPr marL="285750" indent="-285750">
              <a:buFont typeface="Arial" panose="020B0604020202020204" pitchFamily="34" charset="0"/>
              <a:buChar char="•"/>
            </a:pPr>
            <a:r>
              <a:rPr lang="en-IN" sz="1900" dirty="0"/>
              <a:t>Summarizing a company's financial results for the past five years.</a:t>
            </a:r>
          </a:p>
        </p:txBody>
      </p:sp>
    </p:spTree>
    <p:extLst>
      <p:ext uri="{BB962C8B-B14F-4D97-AF65-F5344CB8AC3E}">
        <p14:creationId xmlns:p14="http://schemas.microsoft.com/office/powerpoint/2010/main" val="2089343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a:xfrm>
            <a:off x="1153668" y="3977640"/>
            <a:ext cx="9884664" cy="1123278"/>
          </a:xfrm>
        </p:spPr>
        <p:txBody>
          <a:bodyPr anchor="ctr"/>
          <a:lstStyle/>
          <a:p>
            <a:r>
              <a:rPr lang="en-US"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79025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122134"/>
            <a:ext cx="8695944" cy="1593634"/>
          </a:xfrm>
        </p:spPr>
        <p:txBody>
          <a:bodyPr/>
          <a:lstStyle/>
          <a:p>
            <a:r>
              <a:rPr lang="en-US" b="1" dirty="0"/>
              <a:t>INRODUCTION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866122" y="2390502"/>
            <a:ext cx="8369560" cy="2697480"/>
          </a:xfrm>
        </p:spPr>
        <p:txBody>
          <a:bodyPr>
            <a:normAutofit/>
          </a:bodyPr>
          <a:lstStyle/>
          <a:p>
            <a:pPr algn="just"/>
            <a:r>
              <a:rPr lang="en-IN" b="1" dirty="0"/>
              <a:t>By using </a:t>
            </a:r>
            <a:r>
              <a:rPr lang="en-IN" b="1" dirty="0" err="1"/>
              <a:t>Copilot</a:t>
            </a:r>
            <a:r>
              <a:rPr lang="en-IN" b="1" dirty="0"/>
              <a:t> for Microsoft 365, Finance professionals can save time and effort, streamline their work, and make informed decisions based on data insights. This module equips Finance professionals with the skills and knowledge necessary to use </a:t>
            </a:r>
            <a:r>
              <a:rPr lang="en-IN" b="1" dirty="0" err="1"/>
              <a:t>Copilot’s</a:t>
            </a:r>
            <a:r>
              <a:rPr lang="en-IN" b="1" dirty="0"/>
              <a:t> AI-powered code completion tool to streamline your workflow and enhance your productivity. </a:t>
            </a:r>
            <a:endParaRPr lang="en-US" b="1"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a:xfrm>
            <a:off x="821094" y="2034989"/>
            <a:ext cx="10552921" cy="3030070"/>
          </a:xfrm>
        </p:spPr>
        <p:txBody>
          <a:bodyPr>
            <a:noAutofit/>
          </a:bodyPr>
          <a:lstStyle/>
          <a:p>
            <a:pPr algn="l"/>
            <a:r>
              <a:rPr lang="en-IN" sz="2400" b="1" dirty="0"/>
              <a:t>As a Finance professional, your ability to effectively use </a:t>
            </a:r>
            <a:r>
              <a:rPr lang="en-IN" sz="2400" b="1" dirty="0" err="1"/>
              <a:t>Copilot</a:t>
            </a:r>
            <a:r>
              <a:rPr lang="en-IN" sz="2400" b="1" dirty="0"/>
              <a:t> for Microsoft 365 is crucial for:</a:t>
            </a:r>
            <a:br>
              <a:rPr lang="en-US" sz="2400" dirty="0"/>
            </a:br>
            <a:br>
              <a:rPr lang="en-US" sz="2400" dirty="0"/>
            </a:br>
            <a:r>
              <a:rPr lang="en-US" sz="2400" dirty="0"/>
              <a:t>	1. Automating financial tasks</a:t>
            </a:r>
            <a:br>
              <a:rPr lang="en-US" sz="2400" dirty="0"/>
            </a:br>
            <a:r>
              <a:rPr lang="en-US" sz="2400" dirty="0"/>
              <a:t>	2. Providing insights</a:t>
            </a:r>
            <a:br>
              <a:rPr lang="en-US" sz="2400" dirty="0"/>
            </a:br>
            <a:r>
              <a:rPr lang="en-US" sz="2400" dirty="0"/>
              <a:t>	3. Improving productivity</a:t>
            </a:r>
            <a:br>
              <a:rPr lang="en-US" sz="2400" dirty="0"/>
            </a:br>
            <a:r>
              <a:rPr lang="en-US" sz="2400" dirty="0"/>
              <a:t>	4. Collaboration </a:t>
            </a:r>
          </a:p>
        </p:txBody>
      </p:sp>
    </p:spTree>
    <p:extLst>
      <p:ext uri="{BB962C8B-B14F-4D97-AF65-F5344CB8AC3E}">
        <p14:creationId xmlns:p14="http://schemas.microsoft.com/office/powerpoint/2010/main" val="156398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5166472" y="-715741"/>
            <a:ext cx="6961499" cy="3601153"/>
          </a:xfrm>
        </p:spPr>
        <p:txBody>
          <a:bodyPr>
            <a:normAutofit/>
          </a:bodyPr>
          <a:lstStyle/>
          <a:p>
            <a:r>
              <a:rPr lang="en-US" b="1" dirty="0"/>
              <a:t>Task</a:t>
            </a:r>
            <a:r>
              <a:rPr lang="en-US" dirty="0"/>
              <a:t> : Draft an email to your insurance company using copilot in outlook</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50163" flipH="1">
            <a:off x="85536" y="325285"/>
            <a:ext cx="4297067" cy="2646740"/>
          </a:xfrm>
          <a:prstGeom prst="rect">
            <a:avLst/>
          </a:prstGeom>
        </p:spPr>
      </p:pic>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5166472" y="1996751"/>
            <a:ext cx="6784736" cy="4359599"/>
          </a:xfrm>
        </p:spPr>
        <p:txBody>
          <a:bodyPr>
            <a:noAutofit/>
          </a:bodyPr>
          <a:lstStyle/>
          <a:p>
            <a:r>
              <a:rPr lang="en-IN" sz="2100" dirty="0"/>
              <a:t>As the CFO for </a:t>
            </a:r>
            <a:r>
              <a:rPr lang="en-IN" sz="2100" dirty="0" err="1"/>
              <a:t>Northwind</a:t>
            </a:r>
            <a:r>
              <a:rPr lang="en-IN" sz="2100" dirty="0"/>
              <a:t> Traders, you want to use </a:t>
            </a:r>
            <a:r>
              <a:rPr lang="en-IN" sz="2100" dirty="0" err="1"/>
              <a:t>Copilot</a:t>
            </a:r>
            <a:r>
              <a:rPr lang="en-IN" sz="2100" dirty="0"/>
              <a:t> in Outlook to draft an email to the company's health insurance carrier, Humongous Insurance. You were recently notified by your insurance agent that </a:t>
            </a:r>
            <a:r>
              <a:rPr lang="en-IN" sz="2100" dirty="0" err="1"/>
              <a:t>Northwind's</a:t>
            </a:r>
            <a:r>
              <a:rPr lang="en-IN" sz="2100" dirty="0"/>
              <a:t> health insurance premiums would be increasing across the board - more than 9% for individual policies and more than 15% for family policies. This rate of increase is considerably higher than industry averages.</a:t>
            </a:r>
          </a:p>
          <a:p>
            <a:endParaRPr lang="en-IN" sz="2100" dirty="0"/>
          </a:p>
          <a:p>
            <a:r>
              <a:rPr lang="en-IN" sz="2100" dirty="0"/>
              <a:t>The purpose of this mail in two fold:</a:t>
            </a:r>
          </a:p>
          <a:p>
            <a:pPr marL="457200" indent="-457200">
              <a:buAutoNum type="arabicPeriod"/>
            </a:pPr>
            <a:r>
              <a:rPr lang="en-IN" sz="2100" dirty="0"/>
              <a:t>To express your concern over the level of increases.</a:t>
            </a:r>
          </a:p>
          <a:p>
            <a:pPr marL="457200" indent="-457200">
              <a:buAutoNum type="arabicPeriod"/>
            </a:pPr>
            <a:r>
              <a:rPr lang="en-IN" sz="2100" dirty="0"/>
              <a:t>To request a meeting with the insurance carrier’s team to discuss the matter and explore alternative options.</a:t>
            </a:r>
            <a:endParaRPr lang="en-US" sz="2100" dirty="0"/>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5</a:t>
            </a:fld>
            <a:endParaRPr lang="en-US" dirty="0"/>
          </a:p>
        </p:txBody>
      </p:sp>
      <p:pic>
        <p:nvPicPr>
          <p:cNvPr id="12" name="Picture 11" descr="Floral leaf accent">
            <a:extLst>
              <a:ext uri="{FF2B5EF4-FFF2-40B4-BE49-F238E27FC236}">
                <a16:creationId xmlns:a16="http://schemas.microsoft.com/office/drawing/2014/main" id="{E8EBBB63-C208-6E8A-8E23-52DE33BC3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H="1">
            <a:off x="1072709" y="4211260"/>
            <a:ext cx="3836893" cy="264674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479" y="1769952"/>
            <a:ext cx="4255110" cy="3648269"/>
          </a:xfrm>
          <a:prstGeom prst="rect">
            <a:avLst/>
          </a:prstGeom>
        </p:spPr>
      </p:pic>
    </p:spTree>
    <p:extLst>
      <p:ext uri="{BB962C8B-B14F-4D97-AF65-F5344CB8AC3E}">
        <p14:creationId xmlns:p14="http://schemas.microsoft.com/office/powerpoint/2010/main" val="298561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descr="Floral leaf accent">
            <a:extLst>
              <a:ext uri="{FF2B5EF4-FFF2-40B4-BE49-F238E27FC236}">
                <a16:creationId xmlns:a16="http://schemas.microsoft.com/office/drawing/2014/main" id="{754EFCAF-9AD9-0CFD-D9B0-8CC70A096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524113">
            <a:off x="8488937" y="1219556"/>
            <a:ext cx="4151294" cy="4713728"/>
          </a:xfrm>
          <a:prstGeom prst="rect">
            <a:avLst/>
          </a:prstGeom>
        </p:spPr>
      </p:pic>
      <p:sp>
        <p:nvSpPr>
          <p:cNvPr id="3" name="TextBox 2"/>
          <p:cNvSpPr txBox="1"/>
          <p:nvPr/>
        </p:nvSpPr>
        <p:spPr>
          <a:xfrm>
            <a:off x="1129005" y="354563"/>
            <a:ext cx="9442580" cy="5355312"/>
          </a:xfrm>
          <a:prstGeom prst="rect">
            <a:avLst/>
          </a:prstGeom>
          <a:noFill/>
        </p:spPr>
        <p:txBody>
          <a:bodyPr wrap="square" rtlCol="0">
            <a:spAutoFit/>
          </a:bodyPr>
          <a:lstStyle/>
          <a:p>
            <a:r>
              <a:rPr lang="en-IN" sz="1900" dirty="0"/>
              <a:t>Perform the following steps to create this email:</a:t>
            </a:r>
          </a:p>
          <a:p>
            <a:endParaRPr lang="en-IN" sz="1900" dirty="0"/>
          </a:p>
          <a:p>
            <a:pPr marL="342900" indent="-342900">
              <a:buAutoNum type="arabicPeriod"/>
            </a:pPr>
            <a:r>
              <a:rPr lang="en-IN" sz="1900" dirty="0"/>
              <a:t>In Microsoft 365, open Outlook.</a:t>
            </a:r>
          </a:p>
          <a:p>
            <a:pPr marL="342900" indent="-342900">
              <a:buAutoNum type="arabicPeriod"/>
            </a:pPr>
            <a:r>
              <a:rPr lang="en-IN" sz="1900" dirty="0"/>
              <a:t>Open a New email.</a:t>
            </a:r>
          </a:p>
          <a:p>
            <a:pPr marL="342900" indent="-342900">
              <a:buAutoNum type="arabicPeriod"/>
            </a:pPr>
            <a:r>
              <a:rPr lang="en-IN" sz="1900" dirty="0"/>
              <a:t>On the Message tab that opens, select </a:t>
            </a:r>
            <a:r>
              <a:rPr lang="en-IN" sz="1900" dirty="0" err="1"/>
              <a:t>Copilot</a:t>
            </a:r>
            <a:r>
              <a:rPr lang="en-IN" sz="1900" dirty="0"/>
              <a:t> in the ribbon. In the drop-down menu that appears, select Draft with </a:t>
            </a:r>
            <a:r>
              <a:rPr lang="en-IN" sz="1900" dirty="0" err="1"/>
              <a:t>Copilot</a:t>
            </a:r>
            <a:r>
              <a:rPr lang="en-IN" sz="1900" dirty="0"/>
              <a:t>.</a:t>
            </a:r>
          </a:p>
          <a:p>
            <a:endParaRPr lang="en-IN" sz="1900" dirty="0"/>
          </a:p>
          <a:p>
            <a:r>
              <a:rPr lang="en-IN" sz="1900" dirty="0"/>
              <a:t>     </a:t>
            </a:r>
            <a:r>
              <a:rPr lang="en-IN" sz="1900" b="1" dirty="0"/>
              <a:t>Prompt: </a:t>
            </a:r>
            <a:r>
              <a:rPr lang="en-IN" sz="1900" dirty="0"/>
              <a:t>I'm the CFO for </a:t>
            </a:r>
            <a:r>
              <a:rPr lang="en-IN" sz="1900" dirty="0" err="1"/>
              <a:t>Northwind</a:t>
            </a:r>
            <a:r>
              <a:rPr lang="en-IN" sz="1900" dirty="0"/>
              <a:t> Traders. Draft an email to our insurance carrier,       Humongous Insurance, expressing my concern for the level of increases in our company's   health insurance premiums for the coming year. Request a meeting with the insurance carrier’s team to discuss the proposed increases and explore alternative options</a:t>
            </a:r>
            <a:r>
              <a:rPr lang="en-IN" sz="1900" b="1" dirty="0"/>
              <a:t>.</a:t>
            </a:r>
          </a:p>
          <a:p>
            <a:endParaRPr lang="en-IN" sz="1900" b="1" dirty="0"/>
          </a:p>
          <a:p>
            <a:r>
              <a:rPr lang="en-IN" sz="1900" dirty="0"/>
              <a:t>4.  </a:t>
            </a:r>
            <a:r>
              <a:rPr lang="en-IN" sz="1900" dirty="0" err="1"/>
              <a:t>Copilot</a:t>
            </a:r>
            <a:r>
              <a:rPr lang="en-IN" sz="1900" dirty="0"/>
              <a:t> displays a Rewrite with </a:t>
            </a:r>
            <a:r>
              <a:rPr lang="en-IN" sz="1900" dirty="0" err="1"/>
              <a:t>Copilot</a:t>
            </a:r>
            <a:r>
              <a:rPr lang="en-IN" sz="1900" dirty="0"/>
              <a:t> window that allows you to edit the prior prompt and regenerate an entirely new message. At this point, you're happy with the message, but you want to see how it would change when using a different tone and length. Select the Generation options icon that appears below the prompt. Change the Tone to Direct and the Length to Medium, and then select the Generate button</a:t>
            </a:r>
            <a:r>
              <a:rPr lang="en-IN" dirty="0"/>
              <a:t>.</a:t>
            </a:r>
          </a:p>
        </p:txBody>
      </p:sp>
    </p:spTree>
    <p:extLst>
      <p:ext uri="{BB962C8B-B14F-4D97-AF65-F5344CB8AC3E}">
        <p14:creationId xmlns:p14="http://schemas.microsoft.com/office/powerpoint/2010/main" val="227683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Floral leaf accent">
            <a:extLst>
              <a:ext uri="{FF2B5EF4-FFF2-40B4-BE49-F238E27FC236}">
                <a16:creationId xmlns:a16="http://schemas.microsoft.com/office/drawing/2014/main" id="{634A9B1D-6EB6-B9A7-0A91-4C5A7AE65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4815991" flipH="1">
            <a:off x="8082636" y="1746373"/>
            <a:ext cx="5388440" cy="3423246"/>
          </a:xfrm>
          <a:prstGeom prst="rect">
            <a:avLst/>
          </a:prstGeom>
        </p:spPr>
      </p:pic>
      <p:pic>
        <p:nvPicPr>
          <p:cNvPr id="2" name="Picture 1" descr="Floral leaf accent">
            <a:extLst>
              <a:ext uri="{FF2B5EF4-FFF2-40B4-BE49-F238E27FC236}">
                <a16:creationId xmlns:a16="http://schemas.microsoft.com/office/drawing/2014/main" id="{5FDB364D-00A4-02D7-0B32-2DC4EC48D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579318" flipH="1">
            <a:off x="-1335061" y="1666916"/>
            <a:ext cx="5388440" cy="3423246"/>
          </a:xfrm>
          <a:prstGeom prst="rect">
            <a:avLst/>
          </a:prstGeom>
        </p:spPr>
      </p:pic>
      <p:sp>
        <p:nvSpPr>
          <p:cNvPr id="3" name="TextBox 2"/>
          <p:cNvSpPr txBox="1"/>
          <p:nvPr/>
        </p:nvSpPr>
        <p:spPr>
          <a:xfrm>
            <a:off x="1259633" y="0"/>
            <a:ext cx="9840803" cy="6647974"/>
          </a:xfrm>
          <a:prstGeom prst="rect">
            <a:avLst/>
          </a:prstGeom>
          <a:solidFill>
            <a:schemeClr val="bg1"/>
          </a:solidFill>
        </p:spPr>
        <p:txBody>
          <a:bodyPr wrap="square" rtlCol="0">
            <a:spAutoFit/>
          </a:bodyPr>
          <a:lstStyle/>
          <a:p>
            <a:endParaRPr lang="en-IN" sz="1700" dirty="0"/>
          </a:p>
          <a:p>
            <a:r>
              <a:rPr lang="en-IN" sz="1700" dirty="0"/>
              <a:t>5. Review the revised draft. At the top of the Rewrite with </a:t>
            </a:r>
            <a:r>
              <a:rPr lang="en-IN" sz="1700" dirty="0" err="1"/>
              <a:t>Copilot</a:t>
            </a:r>
            <a:r>
              <a:rPr lang="en-IN" sz="1700" dirty="0"/>
              <a:t> window, note the "I'm the CFO for </a:t>
            </a:r>
            <a:r>
              <a:rPr lang="en-IN" sz="1700" dirty="0" err="1"/>
              <a:t>Northwind</a:t>
            </a:r>
            <a:r>
              <a:rPr lang="en-IN" sz="1700" dirty="0"/>
              <a:t> Traders..." link. Also note how </a:t>
            </a:r>
            <a:r>
              <a:rPr lang="en-IN" sz="1700" dirty="0" err="1"/>
              <a:t>Copilot</a:t>
            </a:r>
            <a:r>
              <a:rPr lang="en-IN" sz="1700" dirty="0"/>
              <a:t> indicates this draft is "2 of 2", meaning you're looking at the second of two </a:t>
            </a:r>
            <a:r>
              <a:rPr lang="en-IN" sz="1700" dirty="0" err="1"/>
              <a:t>Copilot</a:t>
            </a:r>
            <a:r>
              <a:rPr lang="en-IN" sz="1700" dirty="0"/>
              <a:t> drafts. You can select the back arrow (&lt;) to go back to the previous </a:t>
            </a:r>
            <a:r>
              <a:rPr lang="en-IN" sz="1700" dirty="0" err="1"/>
              <a:t>Copilot</a:t>
            </a:r>
            <a:r>
              <a:rPr lang="en-IN" sz="1700" dirty="0"/>
              <a:t> draft, which in this case is the first draft that has a Formal tone and a Long length. </a:t>
            </a:r>
          </a:p>
          <a:p>
            <a:endParaRPr lang="en-IN" sz="1700" dirty="0"/>
          </a:p>
          <a:p>
            <a:r>
              <a:rPr lang="en-IN" sz="1700" dirty="0"/>
              <a:t>6. Select the linked prompt at the top of the window ("I'm the CFO for </a:t>
            </a:r>
            <a:r>
              <a:rPr lang="en-IN" sz="1700" dirty="0" err="1"/>
              <a:t>Northwind</a:t>
            </a:r>
            <a:r>
              <a:rPr lang="en-IN" sz="1700" dirty="0"/>
              <a:t> Traders...") to return back to the Rewrite with </a:t>
            </a:r>
            <a:r>
              <a:rPr lang="en-IN" sz="1700" dirty="0" err="1"/>
              <a:t>Copilot</a:t>
            </a:r>
            <a:r>
              <a:rPr lang="en-IN" sz="1700" dirty="0"/>
              <a:t> window. Select the Generation options icon, and this time change the Tone to Casual and the Length back to Long. Select Generate.</a:t>
            </a:r>
          </a:p>
          <a:p>
            <a:endParaRPr lang="en-IN" sz="1700" dirty="0"/>
          </a:p>
          <a:p>
            <a:r>
              <a:rPr lang="en-IN" sz="1700" dirty="0"/>
              <a:t>7. Review the new draft. At this point, you realize that you don't like the Direct tone and the Medium length in draft number two. However, you're sure that you prefer the longer length, but you can't decide whether you prefer the Formal or Casual tone.</a:t>
            </a:r>
          </a:p>
          <a:p>
            <a:endParaRPr lang="en-IN" sz="1700" dirty="0"/>
          </a:p>
          <a:p>
            <a:r>
              <a:rPr lang="en-IN" sz="1700" dirty="0"/>
              <a:t>       </a:t>
            </a:r>
            <a:r>
              <a:rPr lang="en-IN" sz="1700" b="1" dirty="0"/>
              <a:t>Prompt: </a:t>
            </a:r>
            <a:r>
              <a:rPr lang="en-IN" sz="1700" dirty="0"/>
              <a:t>Please compare the level of premium increases being proposed for </a:t>
            </a:r>
            <a:r>
              <a:rPr lang="en-IN" sz="1700" dirty="0" err="1"/>
              <a:t>Northwind</a:t>
            </a:r>
            <a:r>
              <a:rPr lang="en-IN" sz="1700" dirty="0"/>
              <a:t> Traders in comparison to industry-wide premium increases. Our individual policy premiums increased over 9%, and family policies increased over 15%. Mention how our increases far exceed the industry averages of 6% and 10% increases, respectively.</a:t>
            </a:r>
          </a:p>
          <a:p>
            <a:endParaRPr lang="en-IN" sz="1700" dirty="0"/>
          </a:p>
          <a:p>
            <a:r>
              <a:rPr lang="en-IN" sz="1700" dirty="0"/>
              <a:t>8. What just happened when you tried to update the email based on this latest prompt? Chances are you received an error message indicating "Sorry, something went wrong. </a:t>
            </a:r>
            <a:r>
              <a:rPr lang="en-IN" sz="1700" dirty="0" err="1"/>
              <a:t>Copilot</a:t>
            </a:r>
            <a:r>
              <a:rPr lang="en-IN" sz="1700" dirty="0"/>
              <a:t> is working on it." The reason you received this error is that when you submit a change request to a draft, </a:t>
            </a:r>
            <a:r>
              <a:rPr lang="en-IN" sz="1700" dirty="0" err="1"/>
              <a:t>Copilot</a:t>
            </a:r>
            <a:r>
              <a:rPr lang="en-IN" sz="1700" dirty="0"/>
              <a:t> currently accepts only one change at a time per prompt. In this case, you asked for two changes - compare the plan increases to industry averages and specify the specific rate increases.</a:t>
            </a:r>
          </a:p>
          <a:p>
            <a:endParaRPr lang="en-IN" dirty="0"/>
          </a:p>
        </p:txBody>
      </p:sp>
    </p:spTree>
    <p:extLst>
      <p:ext uri="{BB962C8B-B14F-4D97-AF65-F5344CB8AC3E}">
        <p14:creationId xmlns:p14="http://schemas.microsoft.com/office/powerpoint/2010/main" val="871201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descr="Floral leaf accent">
            <a:extLst>
              <a:ext uri="{FF2B5EF4-FFF2-40B4-BE49-F238E27FC236}">
                <a16:creationId xmlns:a16="http://schemas.microsoft.com/office/drawing/2014/main" id="{754EFCAF-9AD9-0CFD-D9B0-8CC70A096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524113">
            <a:off x="9267263" y="1946768"/>
            <a:ext cx="3271900" cy="3715190"/>
          </a:xfrm>
          <a:prstGeom prst="rect">
            <a:avLst/>
          </a:prstGeom>
        </p:spPr>
      </p:pic>
      <p:sp>
        <p:nvSpPr>
          <p:cNvPr id="2" name="TextBox 1"/>
          <p:cNvSpPr txBox="1"/>
          <p:nvPr/>
        </p:nvSpPr>
        <p:spPr>
          <a:xfrm>
            <a:off x="1091681" y="167951"/>
            <a:ext cx="9489233" cy="5632311"/>
          </a:xfrm>
          <a:prstGeom prst="rect">
            <a:avLst/>
          </a:prstGeom>
          <a:noFill/>
        </p:spPr>
        <p:txBody>
          <a:bodyPr wrap="square" rtlCol="0">
            <a:spAutoFit/>
          </a:bodyPr>
          <a:lstStyle/>
          <a:p>
            <a:r>
              <a:rPr lang="en-IN" dirty="0"/>
              <a:t>9. Given this requirement, you decide to break your previous request into two parts. This time, enter the following prompt, which is part one:</a:t>
            </a:r>
          </a:p>
          <a:p>
            <a:r>
              <a:rPr lang="en-IN" dirty="0"/>
              <a:t>     	</a:t>
            </a:r>
          </a:p>
          <a:p>
            <a:r>
              <a:rPr lang="en-IN" b="1" dirty="0"/>
              <a:t>       Prompt: </a:t>
            </a:r>
            <a:r>
              <a:rPr lang="en-IN" dirty="0"/>
              <a:t>Please mention that our individual policy premiums increased by over 9%, and family policies increased over 15%.</a:t>
            </a:r>
          </a:p>
          <a:p>
            <a:endParaRPr lang="en-IN" dirty="0"/>
          </a:p>
          <a:p>
            <a:r>
              <a:rPr lang="en-IN" dirty="0"/>
              <a:t>10. Review the updated draft. Now enter the following prompt regarding industry averages, which is part two:</a:t>
            </a:r>
          </a:p>
          <a:p>
            <a:endParaRPr lang="en-IN" dirty="0"/>
          </a:p>
          <a:p>
            <a:r>
              <a:rPr lang="en-IN" dirty="0"/>
              <a:t>      </a:t>
            </a:r>
            <a:r>
              <a:rPr lang="en-IN" b="1" dirty="0"/>
              <a:t>Prompt: </a:t>
            </a:r>
            <a:r>
              <a:rPr lang="en-IN" dirty="0"/>
              <a:t>Please mention that average industry premium increases are 6% for individual policies and 10% for family policies.</a:t>
            </a:r>
          </a:p>
          <a:p>
            <a:endParaRPr lang="en-IN" dirty="0"/>
          </a:p>
          <a:p>
            <a:r>
              <a:rPr lang="en-IN" dirty="0"/>
              <a:t>11. This draft looks better. However, you decide to add one last note regarding a possible change to high deductible/low premium plans.</a:t>
            </a:r>
          </a:p>
          <a:p>
            <a:endParaRPr lang="en-IN" dirty="0"/>
          </a:p>
          <a:p>
            <a:r>
              <a:rPr lang="en-IN" dirty="0"/>
              <a:t>      </a:t>
            </a:r>
            <a:r>
              <a:rPr lang="en-IN" b="1" dirty="0"/>
              <a:t>Prompt: </a:t>
            </a:r>
            <a:r>
              <a:rPr lang="en-IN" dirty="0"/>
              <a:t>Please mention that we should discuss converting to high-deductible, low premium policies.</a:t>
            </a:r>
          </a:p>
          <a:p>
            <a:endParaRPr lang="en-IN" dirty="0"/>
          </a:p>
          <a:p>
            <a:r>
              <a:rPr lang="en-IN" dirty="0"/>
              <a:t>12. After reviewing this latest iteration, you're satisfied with the draft, so select the Keep it button</a:t>
            </a:r>
          </a:p>
        </p:txBody>
      </p:sp>
    </p:spTree>
    <p:extLst>
      <p:ext uri="{BB962C8B-B14F-4D97-AF65-F5344CB8AC3E}">
        <p14:creationId xmlns:p14="http://schemas.microsoft.com/office/powerpoint/2010/main" val="12928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5B71EA-E8B3-4DBA-43C9-E20BBD91A1AE}"/>
              </a:ext>
            </a:extLst>
          </p:cNvPr>
          <p:cNvSpPr>
            <a:spLocks noGrp="1"/>
          </p:cNvSpPr>
          <p:nvPr>
            <p:ph type="title"/>
          </p:nvPr>
        </p:nvSpPr>
        <p:spPr/>
        <p:txBody>
          <a:bodyPr>
            <a:normAutofit fontScale="90000"/>
          </a:bodyPr>
          <a:lstStyle/>
          <a:p>
            <a:r>
              <a:rPr lang="en-US" dirty="0"/>
              <a:t>Analyze a financial Spreadsheet using Copilot in Excel</a:t>
            </a:r>
            <a:endParaRPr lang="en-IN" dirty="0"/>
          </a:p>
        </p:txBody>
      </p:sp>
      <p:sp>
        <p:nvSpPr>
          <p:cNvPr id="9" name="Content Placeholder 8">
            <a:extLst>
              <a:ext uri="{FF2B5EF4-FFF2-40B4-BE49-F238E27FC236}">
                <a16:creationId xmlns:a16="http://schemas.microsoft.com/office/drawing/2014/main" id="{F02825AD-2099-846F-3FB6-65DA25A40A4A}"/>
              </a:ext>
            </a:extLst>
          </p:cNvPr>
          <p:cNvSpPr>
            <a:spLocks noGrp="1"/>
          </p:cNvSpPr>
          <p:nvPr>
            <p:ph idx="1"/>
          </p:nvPr>
        </p:nvSpPr>
        <p:spPr>
          <a:xfrm>
            <a:off x="838200" y="2799183"/>
            <a:ext cx="10515600" cy="3796253"/>
          </a:xfrm>
        </p:spPr>
        <p:txBody>
          <a:bodyPr>
            <a:normAutofit/>
          </a:bodyPr>
          <a:lstStyle/>
          <a:p>
            <a:pPr marL="0" indent="0">
              <a:buNone/>
            </a:pPr>
            <a:r>
              <a:rPr lang="en-IN" sz="2200" dirty="0"/>
              <a:t>When you use </a:t>
            </a:r>
            <a:r>
              <a:rPr lang="en-IN" sz="2200" dirty="0" err="1"/>
              <a:t>Copilot</a:t>
            </a:r>
            <a:r>
              <a:rPr lang="en-IN" sz="2200" dirty="0"/>
              <a:t> in Excel, you must have an Excel table that includes data in a worksheet. You can quickly turn a range of cells into an Excel table by following these steps:</a:t>
            </a:r>
          </a:p>
          <a:p>
            <a:pPr marL="514350" indent="-514350">
              <a:buAutoNum type="arabicPeriod"/>
            </a:pPr>
            <a:r>
              <a:rPr lang="en-IN" sz="2200" dirty="0"/>
              <a:t>Select the cell or the range in the data.</a:t>
            </a:r>
          </a:p>
          <a:p>
            <a:pPr marL="514350" indent="-514350">
              <a:buAutoNum type="arabicPeriod"/>
            </a:pPr>
            <a:r>
              <a:rPr lang="en-IN" sz="2200" dirty="0"/>
              <a:t>Select Home &gt; Format as Table.</a:t>
            </a:r>
          </a:p>
          <a:p>
            <a:pPr marL="514350" indent="-514350">
              <a:buAutoNum type="arabicPeriod"/>
            </a:pPr>
            <a:r>
              <a:rPr lang="en-IN" sz="2200" dirty="0"/>
              <a:t>In the Format as Table dialog box, select the checkbox next to My table has headers if you want the first row of the range to be the header row.</a:t>
            </a:r>
          </a:p>
          <a:p>
            <a:pPr marL="514350" indent="-514350">
              <a:buAutoNum type="arabicPeriod"/>
            </a:pPr>
            <a:r>
              <a:rPr lang="en-IN" sz="2200" dirty="0"/>
              <a:t>Select OK.</a:t>
            </a:r>
          </a:p>
          <a:p>
            <a:pPr marL="0" indent="0">
              <a:buNone/>
            </a:pPr>
            <a:r>
              <a:rPr lang="en-IN" sz="2200" dirty="0"/>
              <a:t>   In this exercise, you'll use </a:t>
            </a:r>
            <a:r>
              <a:rPr lang="en-IN" sz="2200" dirty="0" err="1"/>
              <a:t>Copilot</a:t>
            </a:r>
            <a:r>
              <a:rPr lang="en-IN" sz="2200" dirty="0"/>
              <a:t> in Excel to </a:t>
            </a:r>
            <a:r>
              <a:rPr lang="en-IN" sz="2200" dirty="0" err="1"/>
              <a:t>analyze</a:t>
            </a:r>
            <a:r>
              <a:rPr lang="en-IN" sz="2200" dirty="0"/>
              <a:t> a market trend spreadsheet that's already in an Excel table.</a:t>
            </a:r>
          </a:p>
        </p:txBody>
      </p:sp>
    </p:spTree>
    <p:extLst>
      <p:ext uri="{BB962C8B-B14F-4D97-AF65-F5344CB8AC3E}">
        <p14:creationId xmlns:p14="http://schemas.microsoft.com/office/powerpoint/2010/main" val="3619058363"/>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www.w3.org/XML/1998/namespace"/>
    <ds:schemaRef ds:uri="230e9df3-be65-4c73-a93b-d1236ebd677e"/>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16c05727-aa75-4e4a-9b5f-8a80a1165891"/>
    <ds:schemaRef ds:uri="http://schemas.microsoft.com/sharepoint/v3"/>
    <ds:schemaRef ds:uri="71af3243-3dd4-4a8d-8c0d-dd76da1f02a5"/>
    <ds:schemaRef ds:uri="http://purl.org/dc/dcmitype/"/>
    <ds:schemaRef ds:uri="http://purl.org/dc/terms/"/>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{A159802C-0FF5-42E0-9AE2-6B7C973762E5}tf56410444_win32</Template>
  <TotalTime>398</TotalTime>
  <Words>3864</Words>
  <Application>Microsoft Office PowerPoint</Application>
  <PresentationFormat>Widescreen</PresentationFormat>
  <Paragraphs>177</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Baskerville</vt:lpstr>
      <vt:lpstr>Baskerville Old Face</vt:lpstr>
      <vt:lpstr>Calibri</vt:lpstr>
      <vt:lpstr>Gill Sans Light</vt:lpstr>
      <vt:lpstr>Gill Sans Nova</vt:lpstr>
      <vt:lpstr>Gill Sans Nova Light</vt:lpstr>
      <vt:lpstr>Office Theme</vt:lpstr>
      <vt:lpstr>Topic:-Empower your  workforce copilot for Microsoft  365 : Finance Use Case</vt:lpstr>
      <vt:lpstr>Content</vt:lpstr>
      <vt:lpstr>INRODUCTION</vt:lpstr>
      <vt:lpstr>As a Finance professional, your ability to effectively use Copilot for Microsoft 365 is crucial for:   1. Automating financial tasks  2. Providing insights  3. Improving productivity  4. Collaboration </vt:lpstr>
      <vt:lpstr>Task : Draft an email to your insurance company using copilot in outlook</vt:lpstr>
      <vt:lpstr>PowerPoint Presentation</vt:lpstr>
      <vt:lpstr>PowerPoint Presentation</vt:lpstr>
      <vt:lpstr>PowerPoint Presentation</vt:lpstr>
      <vt:lpstr>Analyze a financial Spreadsheet using Copilot in Excel</vt:lpstr>
      <vt:lpstr>PowerPoint Presentation</vt:lpstr>
      <vt:lpstr>PowerPoint Presentation</vt:lpstr>
      <vt:lpstr>PowerPoint Presentation</vt:lpstr>
      <vt:lpstr>PowerPoint Presentation</vt:lpstr>
      <vt:lpstr>Create a financial analysis report using Copilot in Word</vt:lpstr>
      <vt:lpstr>PowerPoint Presentation</vt:lpstr>
      <vt:lpstr>PowerPoint Presentation</vt:lpstr>
      <vt:lpstr>Summarize financial results using Copilot in Word</vt:lpstr>
      <vt:lpstr>PowerPoint Presentation</vt:lpstr>
      <vt:lpstr>PowerPoint Presentation</vt:lpstr>
      <vt:lpstr>Summary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Topic:-DNA and the Flow of Molecular Info</dc:title>
  <dc:creator>Aman Gupta</dc:creator>
  <cp:lastModifiedBy>Shreya Patel</cp:lastModifiedBy>
  <cp:revision>45</cp:revision>
  <dcterms:created xsi:type="dcterms:W3CDTF">2024-02-01T08:57:59Z</dcterms:created>
  <dcterms:modified xsi:type="dcterms:W3CDTF">2024-03-22T21:11:54Z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