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2"/>
  </p:notesMasterIdLst>
  <p:sldIdLst>
    <p:sldId id="256" r:id="rId2"/>
    <p:sldId id="259" r:id="rId3"/>
    <p:sldId id="260" r:id="rId4"/>
    <p:sldId id="261" r:id="rId5"/>
    <p:sldId id="265" r:id="rId6"/>
    <p:sldId id="291" r:id="rId7"/>
    <p:sldId id="262" r:id="rId8"/>
    <p:sldId id="281" r:id="rId9"/>
    <p:sldId id="283" r:id="rId10"/>
    <p:sldId id="287" r:id="rId11"/>
    <p:sldId id="282" r:id="rId12"/>
    <p:sldId id="284" r:id="rId13"/>
    <p:sldId id="286" r:id="rId14"/>
    <p:sldId id="267" r:id="rId15"/>
    <p:sldId id="285" r:id="rId16"/>
    <p:sldId id="289" r:id="rId17"/>
    <p:sldId id="290" r:id="rId18"/>
    <p:sldId id="288" r:id="rId19"/>
    <p:sldId id="270" r:id="rId20"/>
    <p:sldId id="271"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3"/>
    <p:restoredTop sz="94726"/>
  </p:normalViewPr>
  <p:slideViewPr>
    <p:cSldViewPr snapToGrid="0">
      <p:cViewPr varScale="1">
        <p:scale>
          <a:sx n="165" d="100"/>
          <a:sy n="165" d="100"/>
        </p:scale>
        <p:origin x="40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d01e04de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d01e04de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98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d01e04de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d01e04de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326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d01e04de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d01e04de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67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d01e04de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d01e04de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79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d055cdf62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d055cdf62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d055cdf62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d055cdf62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071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d055cdf62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d055cdf62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635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d055cdf62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d055cdf62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40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055cdf62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055cdf62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052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d055cdf62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d055cdf62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f8681f2e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6f8681f2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055cdf62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d055cdf62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01e04decd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01e04dec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d01e04de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d01e04de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d01e04dec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d01e04dec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055cdf62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055cdf62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80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055cdf62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055cdf62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d01e04de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d01e04de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05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d01e04de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d01e04de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53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6"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5/2/24</a:t>
            </a:fld>
            <a:endParaRPr lang="en-US" dirty="0"/>
          </a:p>
        </p:txBody>
      </p:sp>
      <p:sp>
        <p:nvSpPr>
          <p:cNvPr id="5" name="Footer Placeholder 4"/>
          <p:cNvSpPr>
            <a:spLocks noGrp="1"/>
          </p:cNvSpPr>
          <p:nvPr>
            <p:ph type="ftr" sz="quarter" idx="11"/>
          </p:nvPr>
        </p:nvSpPr>
        <p:spPr>
          <a:xfrm>
            <a:off x="1812377" y="246983"/>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00000000-1234-1234-1234-123412341234}" type="slidenum">
              <a:rPr lang="en" smtClean="0"/>
              <a:pPr/>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34764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26" name="Straight Connector 25"/>
          <p:cNvCxnSpPr/>
          <p:nvPr/>
        </p:nvCxnSpPr>
        <p:spPr>
          <a:xfrm>
            <a:off x="1090421" y="1385316"/>
            <a:ext cx="72056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08794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4" y="599232"/>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2"/>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7079333" y="599232"/>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12594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18803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64485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33" name="Straight Connector 32"/>
          <p:cNvCxnSpPr/>
          <p:nvPr/>
        </p:nvCxnSpPr>
        <p:spPr>
          <a:xfrm>
            <a:off x="1090421" y="1385316"/>
            <a:ext cx="72056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50321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9"/>
            <a:ext cx="6482367"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80" y="2854649"/>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1090680"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6721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2" y="603667"/>
            <a:ext cx="7204227"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9"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35" name="Straight Connector 34"/>
          <p:cNvCxnSpPr/>
          <p:nvPr/>
        </p:nvCxnSpPr>
        <p:spPr>
          <a:xfrm>
            <a:off x="1090421" y="1385316"/>
            <a:ext cx="72056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5426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3" y="603125"/>
            <a:ext cx="7205747"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4"/>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cxnSp>
        <p:nvCxnSpPr>
          <p:cNvPr id="29" name="Straight Connector 28"/>
          <p:cNvCxnSpPr/>
          <p:nvPr/>
        </p:nvCxnSpPr>
        <p:spPr>
          <a:xfrm>
            <a:off x="1090421" y="1385316"/>
            <a:ext cx="72056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01232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cxnSp>
        <p:nvCxnSpPr>
          <p:cNvPr id="25" name="Straight Connector 24"/>
          <p:cNvCxnSpPr/>
          <p:nvPr/>
        </p:nvCxnSpPr>
        <p:spPr>
          <a:xfrm>
            <a:off x="1090421" y="1385316"/>
            <a:ext cx="72056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00390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30221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6"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3"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17" name="Straight Connector 16"/>
          <p:cNvCxnSpPr/>
          <p:nvPr/>
        </p:nvCxnSpPr>
        <p:spPr>
          <a:xfrm>
            <a:off x="1086210" y="2404118"/>
            <a:ext cx="24521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91494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2"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6" y="847135"/>
            <a:ext cx="4149247"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9"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9" y="2359496"/>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8" y="4102393"/>
            <a:ext cx="4145513" cy="240092"/>
          </a:xfrm>
        </p:spPr>
        <p:txBody>
          <a:bodyPr/>
          <a:lstStyle>
            <a:lvl1pPr algn="l">
              <a:defRPr/>
            </a:lvl1pPr>
          </a:lstStyle>
          <a:p>
            <a:fld id="{48A87A34-81AB-432B-8DAE-1953F412C126}" type="datetimeFigureOut">
              <a:rPr lang="en-US" dirty="0"/>
              <a:pPr/>
              <a:t>5/2/24</a:t>
            </a:fld>
            <a:endParaRPr lang="en-US" dirty="0"/>
          </a:p>
        </p:txBody>
      </p:sp>
      <p:sp>
        <p:nvSpPr>
          <p:cNvPr id="6" name="Footer Placeholder 5"/>
          <p:cNvSpPr>
            <a:spLocks noGrp="1"/>
          </p:cNvSpPr>
          <p:nvPr>
            <p:ph type="ftr" sz="quarter" idx="11"/>
          </p:nvPr>
        </p:nvSpPr>
        <p:spPr>
          <a:xfrm>
            <a:off x="1085538"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31" name="Straight Connector 30"/>
          <p:cNvCxnSpPr/>
          <p:nvPr/>
        </p:nvCxnSpPr>
        <p:spPr>
          <a:xfrm>
            <a:off x="1085538"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34865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2"/>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5/2/24</a:t>
            </a:fld>
            <a:endParaRPr lang="en-US" dirty="0"/>
          </a:p>
        </p:txBody>
      </p:sp>
      <p:sp>
        <p:nvSpPr>
          <p:cNvPr id="5" name="Footer Placeholder 4"/>
          <p:cNvSpPr>
            <a:spLocks noGrp="1"/>
          </p:cNvSpPr>
          <p:nvPr>
            <p:ph type="ftr" sz="quarter" idx="3"/>
          </p:nvPr>
        </p:nvSpPr>
        <p:spPr>
          <a:xfrm>
            <a:off x="1088686" y="246983"/>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7"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00000000-1234-1234-1234-123412341234}" type="slidenum">
              <a:rPr lang="en" smtClean="0"/>
              <a:pPr/>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9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697833" y="842356"/>
            <a:ext cx="6477805" cy="1906073"/>
          </a:xfrm>
          <a:prstGeom prst="rect">
            <a:avLst/>
          </a:prstGeom>
        </p:spPr>
        <p:txBody>
          <a:bodyPr spcFirstLastPara="1" vert="horz" wrap="square" lIns="91425" tIns="91425" rIns="91425" bIns="91425" rtlCol="0" anchor="b" anchorCtr="0">
            <a:normAutofit/>
          </a:bodyPr>
          <a:lstStyle/>
          <a:p>
            <a:pPr algn="ctr">
              <a:lnSpc>
                <a:spcPct val="115000"/>
              </a:lnSpc>
              <a:spcBef>
                <a:spcPts val="0"/>
              </a:spcBef>
              <a:buClr>
                <a:schemeClr val="dk1"/>
              </a:buClr>
              <a:buSzPts val="1100"/>
            </a:pPr>
            <a:r>
              <a:rPr lang="en-US" sz="2400" b="1" dirty="0"/>
              <a:t>STACK OVERFLOW USER ENGAGEMENT AND TOPIC TRENDS DASHBOARD</a:t>
            </a:r>
            <a:br>
              <a:rPr lang="en-US" sz="2400" b="1" dirty="0"/>
            </a:br>
            <a:endParaRPr sz="2400" dirty="0"/>
          </a:p>
        </p:txBody>
      </p:sp>
      <p:sp>
        <p:nvSpPr>
          <p:cNvPr id="55" name="Google Shape;55;p13"/>
          <p:cNvSpPr txBox="1">
            <a:spLocks noGrp="1"/>
          </p:cNvSpPr>
          <p:nvPr>
            <p:ph type="subTitle" idx="1"/>
          </p:nvPr>
        </p:nvSpPr>
        <p:spPr>
          <a:xfrm>
            <a:off x="5557180" y="3373139"/>
            <a:ext cx="3458100" cy="792600"/>
          </a:xfrm>
          <a:prstGeom prst="rect">
            <a:avLst/>
          </a:prstGeom>
        </p:spPr>
        <p:txBody>
          <a:bodyPr spcFirstLastPara="1" vert="horz" wrap="square" lIns="91425" tIns="91425" rIns="91425" bIns="91425" rtlCol="0" anchor="t" anchorCtr="0">
            <a:normAutofit fontScale="92500" lnSpcReduction="10000"/>
          </a:bodyPr>
          <a:lstStyle/>
          <a:p>
            <a:pPr algn="ctr">
              <a:spcBef>
                <a:spcPts val="0"/>
              </a:spcBef>
            </a:pPr>
            <a:r>
              <a:rPr lang="en" sz="1300" dirty="0"/>
              <a:t>Sravani </a:t>
            </a:r>
            <a:r>
              <a:rPr lang="en" sz="1300" dirty="0" err="1"/>
              <a:t>Neelapala</a:t>
            </a:r>
            <a:r>
              <a:rPr lang="en" sz="1300" dirty="0"/>
              <a:t> - 016801486</a:t>
            </a:r>
            <a:endParaRPr sz="1300" dirty="0"/>
          </a:p>
          <a:p>
            <a:pPr algn="ctr">
              <a:spcBef>
                <a:spcPts val="0"/>
              </a:spcBef>
            </a:pPr>
            <a:r>
              <a:rPr lang="en" sz="1300" dirty="0"/>
              <a:t>Scott Kennedy - 017556890</a:t>
            </a:r>
            <a:endParaRPr sz="1300" dirty="0"/>
          </a:p>
          <a:p>
            <a:pPr algn="ctr">
              <a:spcBef>
                <a:spcPts val="0"/>
              </a:spcBef>
            </a:pPr>
            <a:r>
              <a:rPr lang="en" sz="1300" dirty="0"/>
              <a:t>Krishna Shreya - 017416724</a:t>
            </a:r>
            <a:endParaRPr sz="1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4"/>
        <p:cNvGrpSpPr/>
        <p:nvPr/>
      </p:nvGrpSpPr>
      <p:grpSpPr>
        <a:xfrm>
          <a:off x="0" y="0"/>
          <a:ext cx="0" cy="0"/>
          <a:chOff x="0" y="0"/>
          <a:chExt cx="0" cy="0"/>
        </a:xfrm>
      </p:grpSpPr>
      <p:sp>
        <p:nvSpPr>
          <p:cNvPr id="108" name="Rectangle 10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0" name="Picture 10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2" name="Straight Connector 1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6" name="Rectangle 115">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8"/>
          <p:cNvSpPr txBox="1">
            <a:spLocks noGrp="1"/>
          </p:cNvSpPr>
          <p:nvPr>
            <p:ph type="ctrTitle"/>
          </p:nvPr>
        </p:nvSpPr>
        <p:spPr>
          <a:xfrm>
            <a:off x="1020792" y="662693"/>
            <a:ext cx="3379617" cy="1024164"/>
          </a:xfrm>
          <a:prstGeom prst="rect">
            <a:avLst/>
          </a:prstGeom>
        </p:spPr>
        <p:txBody>
          <a:bodyPr spcFirstLastPara="1" vert="horz" lIns="91440" tIns="45720" rIns="91440" bIns="45720" rtlCol="0" anchor="t" anchorCtr="0">
            <a:normAutofit/>
          </a:bodyPr>
          <a:lstStyle/>
          <a:p>
            <a:pPr defTabSz="914400">
              <a:buSzPts val="990"/>
            </a:pPr>
            <a:br>
              <a:rPr lang="en-US" sz="1800" dirty="0"/>
            </a:br>
            <a:r>
              <a:rPr lang="en-US" sz="1800" dirty="0"/>
              <a:t>FEEDBACK</a:t>
            </a:r>
            <a:br>
              <a:rPr lang="en-US" sz="1800" dirty="0"/>
            </a:br>
            <a:endParaRPr lang="en-US" sz="1800" dirty="0"/>
          </a:p>
        </p:txBody>
      </p:sp>
      <p:cxnSp>
        <p:nvCxnSpPr>
          <p:cNvPr id="118" name="Straight Connector 117">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0" name="Rectangle 119">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Content Placeholder 3" descr="A screen shot of a computer&#10;&#10;Description automatically generated">
            <a:extLst>
              <a:ext uri="{FF2B5EF4-FFF2-40B4-BE49-F238E27FC236}">
                <a16:creationId xmlns:a16="http://schemas.microsoft.com/office/drawing/2014/main" id="{BE68B925-D646-5C86-3994-438748B9EA0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31" t="15006" r="2596"/>
          <a:stretch/>
        </p:blipFill>
        <p:spPr>
          <a:xfrm>
            <a:off x="274091" y="2623008"/>
            <a:ext cx="5741699" cy="2095345"/>
          </a:xfrm>
          <a:prstGeom prst="rect">
            <a:avLst/>
          </a:prstGeom>
        </p:spPr>
      </p:pic>
      <p:pic>
        <p:nvPicPr>
          <p:cNvPr id="7" name="Picture 6">
            <a:extLst>
              <a:ext uri="{FF2B5EF4-FFF2-40B4-BE49-F238E27FC236}">
                <a16:creationId xmlns:a16="http://schemas.microsoft.com/office/drawing/2014/main" id="{299E532E-EC15-B1A6-07A6-D3A74A436D09}"/>
              </a:ext>
            </a:extLst>
          </p:cNvPr>
          <p:cNvPicPr>
            <a:picLocks noChangeAspect="1"/>
          </p:cNvPicPr>
          <p:nvPr/>
        </p:nvPicPr>
        <p:blipFill>
          <a:blip r:embed="rId5"/>
          <a:stretch>
            <a:fillRect/>
          </a:stretch>
        </p:blipFill>
        <p:spPr>
          <a:xfrm>
            <a:off x="3470201" y="506855"/>
            <a:ext cx="5422467" cy="1978932"/>
          </a:xfrm>
          <a:prstGeom prst="rect">
            <a:avLst/>
          </a:prstGeom>
        </p:spPr>
      </p:pic>
    </p:spTree>
    <p:extLst>
      <p:ext uri="{BB962C8B-B14F-4D97-AF65-F5344CB8AC3E}">
        <p14:creationId xmlns:p14="http://schemas.microsoft.com/office/powerpoint/2010/main" val="82545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4"/>
        <p:cNvGrpSpPr/>
        <p:nvPr/>
      </p:nvGrpSpPr>
      <p:grpSpPr>
        <a:xfrm>
          <a:off x="0" y="0"/>
          <a:ext cx="0" cy="0"/>
          <a:chOff x="0" y="0"/>
          <a:chExt cx="0" cy="0"/>
        </a:xfrm>
      </p:grpSpPr>
      <p:sp>
        <p:nvSpPr>
          <p:cNvPr id="108" name="Rectangle 10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0" name="Picture 10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2" name="Straight Connector 1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6" name="Rectangle 115">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8"/>
          <p:cNvSpPr txBox="1">
            <a:spLocks noGrp="1"/>
          </p:cNvSpPr>
          <p:nvPr>
            <p:ph type="ctrTitle"/>
          </p:nvPr>
        </p:nvSpPr>
        <p:spPr>
          <a:xfrm>
            <a:off x="1088684" y="784428"/>
            <a:ext cx="3243834" cy="786926"/>
          </a:xfrm>
          <a:prstGeom prst="rect">
            <a:avLst/>
          </a:prstGeom>
        </p:spPr>
        <p:txBody>
          <a:bodyPr spcFirstLastPara="1" vert="horz" lIns="91440" tIns="45720" rIns="91440" bIns="45720" rtlCol="0" anchor="t" anchorCtr="0">
            <a:normAutofit/>
          </a:bodyPr>
          <a:lstStyle/>
          <a:p>
            <a:pPr defTabSz="914400">
              <a:buSzPts val="990"/>
            </a:pPr>
            <a:r>
              <a:rPr lang="en-US" sz="2100" dirty="0"/>
              <a:t>RECOMMENDATIONS</a:t>
            </a:r>
          </a:p>
        </p:txBody>
      </p:sp>
      <p:cxnSp>
        <p:nvCxnSpPr>
          <p:cNvPr id="118" name="Straight Connector 117">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0" name="Rectangle 119">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descr="A screenshot of a computer program&#10;&#10;Description automatically generated">
            <a:extLst>
              <a:ext uri="{FF2B5EF4-FFF2-40B4-BE49-F238E27FC236}">
                <a16:creationId xmlns:a16="http://schemas.microsoft.com/office/drawing/2014/main" id="{C2846FAD-3DEE-387D-7FBD-1AD277DEF97D}"/>
              </a:ext>
            </a:extLst>
          </p:cNvPr>
          <p:cNvPicPr>
            <a:picLocks noChangeAspect="1"/>
          </p:cNvPicPr>
          <p:nvPr/>
        </p:nvPicPr>
        <p:blipFill rotWithShape="1">
          <a:blip r:embed="rId4"/>
          <a:srcRect l="3870" t="6002" r="10464"/>
          <a:stretch/>
        </p:blipFill>
        <p:spPr bwMode="auto">
          <a:xfrm>
            <a:off x="4659169" y="428739"/>
            <a:ext cx="4301932" cy="4286022"/>
          </a:xfrm>
          <a:prstGeom prst="rect">
            <a:avLst/>
          </a:prstGeom>
          <a:ln>
            <a:noFill/>
          </a:ln>
          <a:extLst>
            <a:ext uri="{53640926-AAD7-44D8-BBD7-CCE9431645EC}">
              <a14:shadowObscured xmlns:a14="http://schemas.microsoft.com/office/drawing/2010/main"/>
            </a:ext>
          </a:extLst>
        </p:spPr>
      </p:pic>
      <p:pic>
        <p:nvPicPr>
          <p:cNvPr id="5" name="Picture 4" descr="A screenshot of a computer&#10;&#10;Description automatically generated">
            <a:extLst>
              <a:ext uri="{FF2B5EF4-FFF2-40B4-BE49-F238E27FC236}">
                <a16:creationId xmlns:a16="http://schemas.microsoft.com/office/drawing/2014/main" id="{3FA875F4-3E96-FE62-AB47-FDBD76BEC6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214" y="2125157"/>
            <a:ext cx="4470743" cy="1659255"/>
          </a:xfrm>
          <a:prstGeom prst="rect">
            <a:avLst/>
          </a:prstGeom>
        </p:spPr>
      </p:pic>
    </p:spTree>
    <p:extLst>
      <p:ext uri="{BB962C8B-B14F-4D97-AF65-F5344CB8AC3E}">
        <p14:creationId xmlns:p14="http://schemas.microsoft.com/office/powerpoint/2010/main" val="45624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4"/>
        <p:cNvGrpSpPr/>
        <p:nvPr/>
      </p:nvGrpSpPr>
      <p:grpSpPr>
        <a:xfrm>
          <a:off x="0" y="0"/>
          <a:ext cx="0" cy="0"/>
          <a:chOff x="0" y="0"/>
          <a:chExt cx="0" cy="0"/>
        </a:xfrm>
      </p:grpSpPr>
      <p:sp>
        <p:nvSpPr>
          <p:cNvPr id="108" name="Rectangle 10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0" name="Picture 10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2" name="Straight Connector 1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6" name="Rectangle 115">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8"/>
          <p:cNvSpPr txBox="1">
            <a:spLocks noGrp="1"/>
          </p:cNvSpPr>
          <p:nvPr>
            <p:ph type="ctrTitle"/>
          </p:nvPr>
        </p:nvSpPr>
        <p:spPr>
          <a:xfrm>
            <a:off x="1020792" y="662693"/>
            <a:ext cx="3379617" cy="1024164"/>
          </a:xfrm>
          <a:prstGeom prst="rect">
            <a:avLst/>
          </a:prstGeom>
        </p:spPr>
        <p:txBody>
          <a:bodyPr spcFirstLastPara="1" vert="horz" lIns="91440" tIns="45720" rIns="91440" bIns="45720" rtlCol="0" anchor="t" anchorCtr="0">
            <a:normAutofit/>
          </a:bodyPr>
          <a:lstStyle/>
          <a:p>
            <a:pPr defTabSz="914400">
              <a:buSzPts val="990"/>
            </a:pPr>
            <a:r>
              <a:rPr lang="en-US" sz="2100" dirty="0"/>
              <a:t>USER ENGAGEMENT AND </a:t>
            </a:r>
            <a:br>
              <a:rPr lang="en-US" sz="2100" dirty="0"/>
            </a:br>
            <a:r>
              <a:rPr lang="en-US" sz="2100" dirty="0"/>
              <a:t>PARTICIPATION RATE</a:t>
            </a:r>
          </a:p>
        </p:txBody>
      </p:sp>
      <p:cxnSp>
        <p:nvCxnSpPr>
          <p:cNvPr id="118" name="Straight Connector 117">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0" name="Rectangle 119">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descr="A screenshot of a computer program&#10;&#10;Description automatically generated">
            <a:extLst>
              <a:ext uri="{FF2B5EF4-FFF2-40B4-BE49-F238E27FC236}">
                <a16:creationId xmlns:a16="http://schemas.microsoft.com/office/drawing/2014/main" id="{6E88B446-F084-5CBC-E3D5-11030167A41F}"/>
              </a:ext>
            </a:extLst>
          </p:cNvPr>
          <p:cNvPicPr>
            <a:picLocks noChangeAspect="1"/>
          </p:cNvPicPr>
          <p:nvPr/>
        </p:nvPicPr>
        <p:blipFill rotWithShape="1">
          <a:blip r:embed="rId4">
            <a:extLst>
              <a:ext uri="{28A0092B-C50C-407E-A947-70E740481C1C}">
                <a14:useLocalDpi xmlns:a14="http://schemas.microsoft.com/office/drawing/2010/main" val="0"/>
              </a:ext>
            </a:extLst>
          </a:blip>
          <a:srcRect l="4270" t="4693" b="3010"/>
          <a:stretch/>
        </p:blipFill>
        <p:spPr>
          <a:xfrm>
            <a:off x="4929262" y="-6586"/>
            <a:ext cx="4214509" cy="5143496"/>
          </a:xfrm>
          <a:prstGeom prst="rect">
            <a:avLst/>
          </a:prstGeom>
        </p:spPr>
      </p:pic>
      <p:pic>
        <p:nvPicPr>
          <p:cNvPr id="6" name="Picture 5" descr="A screenshot of a table&#10;&#10;Description automatically generated">
            <a:extLst>
              <a:ext uri="{FF2B5EF4-FFF2-40B4-BE49-F238E27FC236}">
                <a16:creationId xmlns:a16="http://schemas.microsoft.com/office/drawing/2014/main" id="{9BB90065-AA02-1593-B974-D27A39BF24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327" y="1525148"/>
            <a:ext cx="4428915" cy="3408147"/>
          </a:xfrm>
          <a:prstGeom prst="rect">
            <a:avLst/>
          </a:prstGeom>
        </p:spPr>
      </p:pic>
    </p:spTree>
    <p:extLst>
      <p:ext uri="{BB962C8B-B14F-4D97-AF65-F5344CB8AC3E}">
        <p14:creationId xmlns:p14="http://schemas.microsoft.com/office/powerpoint/2010/main" val="229542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4"/>
        <p:cNvGrpSpPr/>
        <p:nvPr/>
      </p:nvGrpSpPr>
      <p:grpSpPr>
        <a:xfrm>
          <a:off x="0" y="0"/>
          <a:ext cx="0" cy="0"/>
          <a:chOff x="0" y="0"/>
          <a:chExt cx="0" cy="0"/>
        </a:xfrm>
      </p:grpSpPr>
      <p:sp>
        <p:nvSpPr>
          <p:cNvPr id="108" name="Rectangle 10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0" name="Picture 10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2" name="Straight Connector 1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6" name="Rectangle 115">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8"/>
          <p:cNvSpPr txBox="1">
            <a:spLocks noGrp="1"/>
          </p:cNvSpPr>
          <p:nvPr>
            <p:ph type="ctrTitle"/>
          </p:nvPr>
        </p:nvSpPr>
        <p:spPr>
          <a:xfrm>
            <a:off x="1020792" y="662693"/>
            <a:ext cx="3379617" cy="1024164"/>
          </a:xfrm>
          <a:prstGeom prst="rect">
            <a:avLst/>
          </a:prstGeom>
        </p:spPr>
        <p:txBody>
          <a:bodyPr spcFirstLastPara="1" vert="horz" lIns="91440" tIns="45720" rIns="91440" bIns="45720" rtlCol="0" anchor="t" anchorCtr="0">
            <a:normAutofit/>
          </a:bodyPr>
          <a:lstStyle/>
          <a:p>
            <a:pPr defTabSz="914400">
              <a:buSzPts val="990"/>
            </a:pPr>
            <a:r>
              <a:rPr lang="en-US" sz="1800" dirty="0"/>
              <a:t>USER ENGAGEMENT METRICS AND COMPARISON</a:t>
            </a:r>
          </a:p>
        </p:txBody>
      </p:sp>
      <p:cxnSp>
        <p:nvCxnSpPr>
          <p:cNvPr id="118" name="Straight Connector 117">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0" name="Rectangle 119">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descr="A screenshot of a computer code&#10;&#10;Description automatically generated">
            <a:extLst>
              <a:ext uri="{FF2B5EF4-FFF2-40B4-BE49-F238E27FC236}">
                <a16:creationId xmlns:a16="http://schemas.microsoft.com/office/drawing/2014/main" id="{C58C768B-4BC5-A16C-D406-AD29F62300B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74" t="3524" r="5753"/>
          <a:stretch/>
        </p:blipFill>
        <p:spPr>
          <a:xfrm>
            <a:off x="5978526" y="13225"/>
            <a:ext cx="2741391" cy="511705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BA6AF0F0-7533-9160-9804-3FE27AE168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6562" y="1636105"/>
            <a:ext cx="4132905" cy="3277837"/>
          </a:xfrm>
          <a:prstGeom prst="rect">
            <a:avLst/>
          </a:prstGeom>
        </p:spPr>
      </p:pic>
    </p:spTree>
    <p:extLst>
      <p:ext uri="{BB962C8B-B14F-4D97-AF65-F5344CB8AC3E}">
        <p14:creationId xmlns:p14="http://schemas.microsoft.com/office/powerpoint/2010/main" val="2927887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123"/>
        <p:cNvGrpSpPr/>
        <p:nvPr/>
      </p:nvGrpSpPr>
      <p:grpSpPr>
        <a:xfrm>
          <a:off x="0" y="0"/>
          <a:ext cx="0" cy="0"/>
          <a:chOff x="0" y="0"/>
          <a:chExt cx="0" cy="0"/>
        </a:xfrm>
      </p:grpSpPr>
      <p:sp>
        <p:nvSpPr>
          <p:cNvPr id="130" name="Rectangle 12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2" name="Picture 13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34" name="Straight Connector 13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38" name="Rectangle 13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Google Shape;124;p24"/>
          <p:cNvSpPr txBox="1">
            <a:spLocks noGrp="1"/>
          </p:cNvSpPr>
          <p:nvPr>
            <p:ph type="ctrTitle"/>
          </p:nvPr>
        </p:nvSpPr>
        <p:spPr>
          <a:xfrm>
            <a:off x="633357" y="1200149"/>
            <a:ext cx="2654449" cy="3223260"/>
          </a:xfrm>
          <a:prstGeom prst="rect">
            <a:avLst/>
          </a:prstGeom>
        </p:spPr>
        <p:txBody>
          <a:bodyPr spcFirstLastPara="1" vert="horz" lIns="91440" tIns="45720" rIns="91440" bIns="45720" rtlCol="0" anchor="ctr" anchorCtr="0">
            <a:normAutofit/>
          </a:bodyPr>
          <a:lstStyle/>
          <a:p>
            <a:pPr defTabSz="914400">
              <a:buSzPts val="990"/>
            </a:pPr>
            <a:r>
              <a:rPr lang="en-US" sz="2700" b="0" i="0" kern="1200" cap="all" dirty="0">
                <a:solidFill>
                  <a:schemeClr val="tx1"/>
                </a:solidFill>
                <a:effectLst/>
                <a:latin typeface="+mj-lt"/>
                <a:ea typeface="+mj-ea"/>
                <a:cs typeface="+mj-cs"/>
              </a:rPr>
              <a:t>IO COSTS WITHOUT OPTIMIZATION</a:t>
            </a:r>
          </a:p>
        </p:txBody>
      </p:sp>
      <p:cxnSp>
        <p:nvCxnSpPr>
          <p:cNvPr id="140" name="Straight Connector 13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29551920-A0D9-9D51-6336-7243F9DCD1F2}"/>
              </a:ext>
            </a:extLst>
          </p:cNvPr>
          <p:cNvGraphicFramePr>
            <a:graphicFrameLocks noGrp="1"/>
          </p:cNvGraphicFramePr>
          <p:nvPr>
            <p:extLst>
              <p:ext uri="{D42A27DB-BD31-4B8C-83A1-F6EECF244321}">
                <p14:modId xmlns:p14="http://schemas.microsoft.com/office/powerpoint/2010/main" val="3764776081"/>
              </p:ext>
            </p:extLst>
          </p:nvPr>
        </p:nvGraphicFramePr>
        <p:xfrm>
          <a:off x="4643389" y="1418297"/>
          <a:ext cx="3347717" cy="3058456"/>
        </p:xfrm>
        <a:graphic>
          <a:graphicData uri="http://schemas.openxmlformats.org/drawingml/2006/table">
            <a:tbl>
              <a:tblPr firstRow="1" bandRow="1">
                <a:noFill/>
                <a:tableStyleId>{7DF18680-E054-41AD-8BC1-D1AEF772440D}</a:tableStyleId>
              </a:tblPr>
              <a:tblGrid>
                <a:gridCol w="2154739">
                  <a:extLst>
                    <a:ext uri="{9D8B030D-6E8A-4147-A177-3AD203B41FA5}">
                      <a16:colId xmlns:a16="http://schemas.microsoft.com/office/drawing/2014/main" val="3369776286"/>
                    </a:ext>
                  </a:extLst>
                </a:gridCol>
                <a:gridCol w="1192978">
                  <a:extLst>
                    <a:ext uri="{9D8B030D-6E8A-4147-A177-3AD203B41FA5}">
                      <a16:colId xmlns:a16="http://schemas.microsoft.com/office/drawing/2014/main" val="1323033157"/>
                    </a:ext>
                  </a:extLst>
                </a:gridCol>
              </a:tblGrid>
              <a:tr h="422326">
                <a:tc>
                  <a:txBody>
                    <a:bodyPr/>
                    <a:lstStyle/>
                    <a:p>
                      <a:r>
                        <a:rPr lang="en-US" sz="1600" b="0" cap="none" spc="0" dirty="0">
                          <a:solidFill>
                            <a:schemeClr val="tx1"/>
                          </a:solidFill>
                        </a:rPr>
                        <a:t>TABLES </a:t>
                      </a:r>
                    </a:p>
                  </a:txBody>
                  <a:tcPr marL="105417" marR="105417" marT="73792" marB="73792">
                    <a:lnL w="12700" cmpd="sng">
                      <a:noFill/>
                    </a:lnL>
                    <a:lnR w="12700" cmpd="sng">
                      <a:noFill/>
                    </a:lnR>
                    <a:lnT w="28575" cap="flat" cmpd="sng" algn="ctr">
                      <a:solidFill>
                        <a:schemeClr val="tx1"/>
                      </a:solidFill>
                      <a:prstDash val="solid"/>
                    </a:lnT>
                    <a:lnB w="38100" cmpd="sng">
                      <a:noFill/>
                    </a:lnB>
                    <a:noFill/>
                  </a:tcPr>
                </a:tc>
                <a:tc>
                  <a:txBody>
                    <a:bodyPr/>
                    <a:lstStyle/>
                    <a:p>
                      <a:r>
                        <a:rPr lang="en-US" sz="1600" b="0" cap="none" spc="0">
                          <a:solidFill>
                            <a:schemeClr val="tx1"/>
                          </a:solidFill>
                        </a:rPr>
                        <a:t>IO COSTS</a:t>
                      </a:r>
                    </a:p>
                  </a:txBody>
                  <a:tcPr marL="105417" marR="105417" marT="73792" marB="73792">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477168938"/>
                  </a:ext>
                </a:extLst>
              </a:tr>
              <a:tr h="422326">
                <a:tc>
                  <a:txBody>
                    <a:bodyPr/>
                    <a:lstStyle/>
                    <a:p>
                      <a:r>
                        <a:rPr lang="en" sz="1600" cap="none" spc="0" dirty="0">
                          <a:solidFill>
                            <a:schemeClr val="tx1"/>
                          </a:solidFill>
                        </a:rPr>
                        <a:t>Hall of fame </a:t>
                      </a:r>
                      <a:endParaRPr lang="en-US" sz="1600" cap="none" spc="0" dirty="0">
                        <a:solidFill>
                          <a:schemeClr val="tx1"/>
                        </a:solidFill>
                      </a:endParaRPr>
                    </a:p>
                  </a:txBody>
                  <a:tcPr marL="105417" marR="105417" marT="73792" marB="73792">
                    <a:lnL w="28575" cap="flat" cmpd="sng" algn="ctr">
                      <a:noFill/>
                      <a:prstDash val="solid"/>
                    </a:lnL>
                    <a:lnR w="12700" cmpd="sng">
                      <a:noFill/>
                      <a:prstDash val="solid"/>
                    </a:lnR>
                    <a:lnT w="38100" cmpd="sng">
                      <a:noFill/>
                    </a:lnT>
                    <a:lnB w="12700" cap="flat" cmpd="sng" algn="ctr">
                      <a:noFill/>
                      <a:prstDash val="solid"/>
                    </a:lnB>
                    <a:noFill/>
                  </a:tcPr>
                </a:tc>
                <a:tc>
                  <a:txBody>
                    <a:bodyPr/>
                    <a:lstStyle/>
                    <a:p>
                      <a:r>
                        <a:rPr lang="en" sz="1600" cap="none" spc="0">
                          <a:solidFill>
                            <a:schemeClr val="tx1"/>
                          </a:solidFill>
                        </a:rPr>
                        <a:t>$0.0011</a:t>
                      </a:r>
                      <a:endParaRPr lang="en-US" sz="1600" cap="none" spc="0">
                        <a:solidFill>
                          <a:schemeClr val="tx1"/>
                        </a:solidFill>
                      </a:endParaRPr>
                    </a:p>
                  </a:txBody>
                  <a:tcPr marL="105417" marR="105417" marT="73792" marB="73792">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681299300"/>
                  </a:ext>
                </a:extLst>
              </a:tr>
              <a:tr h="388267">
                <a:tc>
                  <a:txBody>
                    <a:bodyPr/>
                    <a:lstStyle/>
                    <a:p>
                      <a:r>
                        <a:rPr lang="en" sz="1400" cap="none" spc="0" dirty="0">
                          <a:solidFill>
                            <a:schemeClr val="tx1"/>
                          </a:solidFill>
                        </a:rPr>
                        <a:t>User engagement metrics </a:t>
                      </a:r>
                      <a:endParaRPr lang="en-US" sz="1400" cap="none" spc="0" dirty="0">
                        <a:solidFill>
                          <a:schemeClr val="tx1"/>
                        </a:solidFill>
                      </a:endParaRPr>
                    </a:p>
                  </a:txBody>
                  <a:tcPr marL="105417" marR="105417" marT="73792" marB="73792">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 sz="1400" cap="none" spc="0">
                          <a:solidFill>
                            <a:schemeClr val="tx1"/>
                          </a:solidFill>
                        </a:rPr>
                        <a:t>$ 0.0566</a:t>
                      </a:r>
                      <a:endParaRPr lang="en-US" sz="1400" cap="none" spc="0">
                        <a:solidFill>
                          <a:schemeClr val="tx1"/>
                        </a:solidFill>
                      </a:endParaRPr>
                    </a:p>
                  </a:txBody>
                  <a:tcPr marL="105417" marR="105417" marT="73792" marB="73792">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97048166"/>
                  </a:ext>
                </a:extLst>
              </a:tr>
              <a:tr h="422326">
                <a:tc>
                  <a:txBody>
                    <a:bodyPr/>
                    <a:lstStyle/>
                    <a:p>
                      <a:r>
                        <a:rPr lang="en" sz="1600" cap="none" spc="0">
                          <a:solidFill>
                            <a:schemeClr val="tx1"/>
                          </a:solidFill>
                        </a:rPr>
                        <a:t>Recommendations</a:t>
                      </a:r>
                      <a:endParaRPr lang="en-US" sz="1600" cap="none" spc="0">
                        <a:solidFill>
                          <a:schemeClr val="tx1"/>
                        </a:solidFill>
                      </a:endParaRPr>
                    </a:p>
                  </a:txBody>
                  <a:tcPr marL="105417" marR="105417" marT="73792" marB="73792">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 sz="1600" cap="none" spc="0">
                          <a:solidFill>
                            <a:schemeClr val="tx1"/>
                          </a:solidFill>
                        </a:rPr>
                        <a:t>$ 0.0022</a:t>
                      </a:r>
                      <a:endParaRPr lang="en-US" sz="1600" cap="none" spc="0">
                        <a:solidFill>
                          <a:schemeClr val="tx1"/>
                        </a:solidFill>
                      </a:endParaRPr>
                    </a:p>
                  </a:txBody>
                  <a:tcPr marL="105417" marR="105417" marT="73792" marB="73792">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94914190"/>
                  </a:ext>
                </a:extLst>
              </a:tr>
              <a:tr h="388267">
                <a:tc>
                  <a:txBody>
                    <a:bodyPr/>
                    <a:lstStyle/>
                    <a:p>
                      <a:r>
                        <a:rPr lang="en" sz="1400" cap="none" spc="0">
                          <a:solidFill>
                            <a:schemeClr val="tx1"/>
                          </a:solidFill>
                        </a:rPr>
                        <a:t>Trending topics </a:t>
                      </a:r>
                      <a:endParaRPr lang="en-US" sz="1400" cap="none" spc="0">
                        <a:solidFill>
                          <a:schemeClr val="tx1"/>
                        </a:solidFill>
                      </a:endParaRPr>
                    </a:p>
                  </a:txBody>
                  <a:tcPr marL="105417" marR="105417" marT="73792" marB="73792">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 sz="1400" cap="none" spc="0">
                          <a:solidFill>
                            <a:schemeClr val="tx1"/>
                          </a:solidFill>
                        </a:rPr>
                        <a:t>$ 0.0010</a:t>
                      </a:r>
                      <a:endParaRPr lang="en-US" sz="1400" cap="none" spc="0">
                        <a:solidFill>
                          <a:schemeClr val="tx1"/>
                        </a:solidFill>
                      </a:endParaRPr>
                    </a:p>
                  </a:txBody>
                  <a:tcPr marL="105417" marR="105417" marT="73792" marB="73792">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32984931"/>
                  </a:ext>
                </a:extLst>
              </a:tr>
              <a:tr h="422326">
                <a:tc>
                  <a:txBody>
                    <a:bodyPr/>
                    <a:lstStyle/>
                    <a:p>
                      <a:r>
                        <a:rPr lang="en" sz="1600" cap="none" spc="0">
                          <a:solidFill>
                            <a:schemeClr val="tx1"/>
                          </a:solidFill>
                        </a:rPr>
                        <a:t>Suggestions</a:t>
                      </a:r>
                      <a:endParaRPr lang="en-US" sz="1600" cap="none" spc="0">
                        <a:solidFill>
                          <a:schemeClr val="tx1"/>
                        </a:solidFill>
                      </a:endParaRPr>
                    </a:p>
                  </a:txBody>
                  <a:tcPr marL="105417" marR="105417" marT="73792" marB="73792">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 sz="1600" cap="none" spc="0">
                          <a:solidFill>
                            <a:schemeClr val="tx1"/>
                          </a:solidFill>
                        </a:rPr>
                        <a:t>$ 0.0001</a:t>
                      </a:r>
                      <a:endParaRPr lang="en-US" sz="1600" cap="none" spc="0">
                        <a:solidFill>
                          <a:schemeClr val="tx1"/>
                        </a:solidFill>
                      </a:endParaRPr>
                    </a:p>
                  </a:txBody>
                  <a:tcPr marL="105417" marR="105417" marT="73792" marB="73792">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969074726"/>
                  </a:ext>
                </a:extLst>
              </a:tr>
              <a:tr h="592618">
                <a:tc>
                  <a:txBody>
                    <a:bodyPr/>
                    <a:lstStyle/>
                    <a:p>
                      <a:r>
                        <a:rPr lang="en" sz="1400" cap="none" spc="0" dirty="0">
                          <a:solidFill>
                            <a:schemeClr val="tx1"/>
                          </a:solidFill>
                        </a:rPr>
                        <a:t>Comparison table with participation rate</a:t>
                      </a:r>
                      <a:endParaRPr lang="en-US" sz="1400" cap="none" spc="0" dirty="0">
                        <a:solidFill>
                          <a:schemeClr val="tx1"/>
                        </a:solidFill>
                      </a:endParaRPr>
                    </a:p>
                  </a:txBody>
                  <a:tcPr marL="105417" marR="105417" marT="73792" marB="73792">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 sz="1400" cap="none" spc="0" dirty="0">
                          <a:solidFill>
                            <a:schemeClr val="tx1"/>
                          </a:solidFill>
                        </a:rPr>
                        <a:t>$ 0.0161</a:t>
                      </a:r>
                      <a:endParaRPr lang="en-US" sz="1400" cap="none" spc="0" dirty="0">
                        <a:solidFill>
                          <a:schemeClr val="tx1"/>
                        </a:solidFill>
                      </a:endParaRPr>
                    </a:p>
                  </a:txBody>
                  <a:tcPr marL="105417" marR="105417" marT="73792" marB="73792">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17610934"/>
                  </a:ext>
                </a:extLst>
              </a:tr>
            </a:tbl>
          </a:graphicData>
        </a:graphic>
      </p:graphicFrame>
      <p:sp>
        <p:nvSpPr>
          <p:cNvPr id="4" name="TextBox 3">
            <a:extLst>
              <a:ext uri="{FF2B5EF4-FFF2-40B4-BE49-F238E27FC236}">
                <a16:creationId xmlns:a16="http://schemas.microsoft.com/office/drawing/2014/main" id="{96E10483-E9C1-1433-1463-634CF0181A89}"/>
              </a:ext>
            </a:extLst>
          </p:cNvPr>
          <p:cNvSpPr txBox="1"/>
          <p:nvPr/>
        </p:nvSpPr>
        <p:spPr>
          <a:xfrm>
            <a:off x="4380693" y="766422"/>
            <a:ext cx="5226859" cy="307777"/>
          </a:xfrm>
          <a:prstGeom prst="rect">
            <a:avLst/>
          </a:prstGeom>
          <a:noFill/>
        </p:spPr>
        <p:txBody>
          <a:bodyPr wrap="square">
            <a:spAutoFit/>
          </a:bodyPr>
          <a:lstStyle/>
          <a:p>
            <a:r>
              <a:rPr lang="en-US" sz="1400" kern="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IO Costs = (Bytes processed / 1 TB) * ($5 per TB)</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123"/>
        <p:cNvGrpSpPr/>
        <p:nvPr/>
      </p:nvGrpSpPr>
      <p:grpSpPr>
        <a:xfrm>
          <a:off x="0" y="0"/>
          <a:ext cx="0" cy="0"/>
          <a:chOff x="0" y="0"/>
          <a:chExt cx="0" cy="0"/>
        </a:xfrm>
      </p:grpSpPr>
      <p:sp>
        <p:nvSpPr>
          <p:cNvPr id="130" name="Rectangle 12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2" name="Picture 13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34" name="Straight Connector 13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38" name="Rectangle 13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Google Shape;124;p24"/>
          <p:cNvSpPr txBox="1">
            <a:spLocks noGrp="1"/>
          </p:cNvSpPr>
          <p:nvPr>
            <p:ph type="ctrTitle"/>
          </p:nvPr>
        </p:nvSpPr>
        <p:spPr>
          <a:xfrm>
            <a:off x="633357" y="1200149"/>
            <a:ext cx="2654449" cy="3223260"/>
          </a:xfrm>
          <a:prstGeom prst="rect">
            <a:avLst/>
          </a:prstGeom>
        </p:spPr>
        <p:txBody>
          <a:bodyPr spcFirstLastPara="1" vert="horz" lIns="91440" tIns="45720" rIns="91440" bIns="45720" rtlCol="0" anchor="ctr" anchorCtr="0">
            <a:normAutofit/>
          </a:bodyPr>
          <a:lstStyle/>
          <a:p>
            <a:pPr defTabSz="914400">
              <a:buSzPts val="990"/>
            </a:pPr>
            <a:r>
              <a:rPr lang="en-US" sz="2700" b="0" i="0" kern="1200" cap="all" dirty="0">
                <a:solidFill>
                  <a:schemeClr val="tx1"/>
                </a:solidFill>
                <a:effectLst/>
                <a:latin typeface="+mj-lt"/>
                <a:ea typeface="+mj-ea"/>
                <a:cs typeface="+mj-cs"/>
              </a:rPr>
              <a:t>QUERY OPTIMIZATION</a:t>
            </a:r>
          </a:p>
        </p:txBody>
      </p:sp>
      <p:cxnSp>
        <p:nvCxnSpPr>
          <p:cNvPr id="140" name="Straight Connector 13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25" name="Google Shape;125;p24"/>
          <p:cNvSpPr txBox="1">
            <a:spLocks noGrp="1"/>
          </p:cNvSpPr>
          <p:nvPr>
            <p:ph type="subTitle" idx="1"/>
          </p:nvPr>
        </p:nvSpPr>
        <p:spPr>
          <a:xfrm>
            <a:off x="4030800" y="1200149"/>
            <a:ext cx="4369978" cy="3223260"/>
          </a:xfrm>
          <a:prstGeom prst="rect">
            <a:avLst/>
          </a:prstGeom>
        </p:spPr>
        <p:txBody>
          <a:bodyPr spcFirstLastPara="1" vert="horz" lIns="91440" tIns="45720" rIns="91440" bIns="45720" rtlCol="0" anchor="ctr" anchorCtr="0">
            <a:normAutofit/>
          </a:bodyPr>
          <a:lstStyle/>
          <a:p>
            <a:pPr indent="-228600" defTabSz="914400">
              <a:lnSpc>
                <a:spcPct val="110000"/>
              </a:lnSpc>
              <a:spcBef>
                <a:spcPts val="0"/>
              </a:spcBef>
              <a:buFont typeface="Arial" panose="020B0604020202020204" pitchFamily="34" charset="0"/>
              <a:buChar char="•"/>
            </a:pPr>
            <a:r>
              <a:rPr lang="en-US" cap="none" dirty="0"/>
              <a:t>We applied query optimization for 2 tables </a:t>
            </a:r>
            <a:r>
              <a:rPr lang="en-US" cap="none" dirty="0" err="1"/>
              <a:t>i.e</a:t>
            </a:r>
            <a:r>
              <a:rPr lang="en-US" cap="none" dirty="0"/>
              <a:t>,    hall of         fame and user engagement metrics. </a:t>
            </a:r>
          </a:p>
          <a:p>
            <a:pPr indent="-228600" defTabSz="914400">
              <a:lnSpc>
                <a:spcPct val="110000"/>
              </a:lnSpc>
              <a:spcBef>
                <a:spcPts val="0"/>
              </a:spcBef>
              <a:buFont typeface="Arial" panose="020B0604020202020204" pitchFamily="34" charset="0"/>
              <a:buChar char="•"/>
            </a:pPr>
            <a:endParaRPr lang="en-US" cap="none" dirty="0"/>
          </a:p>
          <a:p>
            <a:pPr marL="285743" indent="-228600" defTabSz="914400">
              <a:lnSpc>
                <a:spcPct val="110000"/>
              </a:lnSpc>
              <a:buFont typeface="Arial" panose="020B0604020202020204" pitchFamily="34" charset="0"/>
              <a:buChar char="•"/>
            </a:pPr>
            <a:r>
              <a:rPr lang="en-US" cap="none" dirty="0"/>
              <a:t>hall of fame -  we limited the number of rows by using a subquery that selects only distinct </a:t>
            </a:r>
            <a:r>
              <a:rPr lang="en-US" cap="none" dirty="0" err="1"/>
              <a:t>user_ids</a:t>
            </a:r>
            <a:r>
              <a:rPr lang="en-US" cap="none" dirty="0"/>
              <a:t> from the comments table. we filtered through joins and ordered them to process faster and more efficiently. </a:t>
            </a:r>
          </a:p>
          <a:p>
            <a:pPr marL="285743" indent="-228600" defTabSz="914400">
              <a:lnSpc>
                <a:spcPct val="110000"/>
              </a:lnSpc>
              <a:buFont typeface="Arial" panose="020B0604020202020204" pitchFamily="34" charset="0"/>
              <a:buChar char="•"/>
            </a:pPr>
            <a:endParaRPr lang="en-US" cap="none" dirty="0"/>
          </a:p>
          <a:p>
            <a:pPr marL="285743" indent="-228600" defTabSz="914400">
              <a:lnSpc>
                <a:spcPct val="110000"/>
              </a:lnSpc>
              <a:buFont typeface="Arial" panose="020B0604020202020204" pitchFamily="34" charset="0"/>
              <a:buChar char="•"/>
            </a:pPr>
            <a:r>
              <a:rPr lang="en-US" cap="none" dirty="0"/>
              <a:t>user engagement metrics – removed the distinct word from the count aggregation method for better query performance. </a:t>
            </a:r>
          </a:p>
        </p:txBody>
      </p:sp>
    </p:spTree>
    <p:extLst>
      <p:ext uri="{BB962C8B-B14F-4D97-AF65-F5344CB8AC3E}">
        <p14:creationId xmlns:p14="http://schemas.microsoft.com/office/powerpoint/2010/main" val="85474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123"/>
        <p:cNvGrpSpPr/>
        <p:nvPr/>
      </p:nvGrpSpPr>
      <p:grpSpPr>
        <a:xfrm>
          <a:off x="0" y="0"/>
          <a:ext cx="0" cy="0"/>
          <a:chOff x="0" y="0"/>
          <a:chExt cx="0" cy="0"/>
        </a:xfrm>
      </p:grpSpPr>
      <p:sp>
        <p:nvSpPr>
          <p:cNvPr id="130" name="Rectangle 12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2" name="Picture 13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34" name="Straight Connector 13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38" name="Rectangle 13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Google Shape;124;p24"/>
          <p:cNvSpPr txBox="1">
            <a:spLocks noGrp="1"/>
          </p:cNvSpPr>
          <p:nvPr>
            <p:ph type="ctrTitle"/>
          </p:nvPr>
        </p:nvSpPr>
        <p:spPr>
          <a:xfrm>
            <a:off x="633357" y="1200149"/>
            <a:ext cx="2654449" cy="3223260"/>
          </a:xfrm>
          <a:prstGeom prst="rect">
            <a:avLst/>
          </a:prstGeom>
        </p:spPr>
        <p:txBody>
          <a:bodyPr spcFirstLastPara="1" vert="horz" lIns="91440" tIns="45720" rIns="91440" bIns="45720" rtlCol="0" anchor="ctr" anchorCtr="0">
            <a:normAutofit/>
          </a:bodyPr>
          <a:lstStyle/>
          <a:p>
            <a:pPr defTabSz="914400">
              <a:buSzPts val="990"/>
            </a:pPr>
            <a:r>
              <a:rPr lang="en-US" sz="2700" b="0" i="0" kern="1200" cap="all" dirty="0">
                <a:solidFill>
                  <a:schemeClr val="tx1"/>
                </a:solidFill>
                <a:effectLst/>
                <a:latin typeface="+mj-lt"/>
                <a:ea typeface="+mj-ea"/>
                <a:cs typeface="+mj-cs"/>
              </a:rPr>
              <a:t>IO COSTS with and</a:t>
            </a:r>
            <a:br>
              <a:rPr lang="en-US" sz="2700" b="0" i="0" kern="1200" cap="all" dirty="0">
                <a:solidFill>
                  <a:schemeClr val="tx1"/>
                </a:solidFill>
                <a:effectLst/>
                <a:latin typeface="+mj-lt"/>
                <a:ea typeface="+mj-ea"/>
                <a:cs typeface="+mj-cs"/>
              </a:rPr>
            </a:br>
            <a:r>
              <a:rPr lang="en-US" sz="2700" b="0" i="0" kern="1200" cap="all" dirty="0">
                <a:solidFill>
                  <a:schemeClr val="tx1"/>
                </a:solidFill>
                <a:effectLst/>
                <a:latin typeface="+mj-lt"/>
                <a:ea typeface="+mj-ea"/>
                <a:cs typeface="+mj-cs"/>
              </a:rPr>
              <a:t> WITHOUT OPTIMIZATION</a:t>
            </a:r>
          </a:p>
        </p:txBody>
      </p:sp>
      <p:cxnSp>
        <p:nvCxnSpPr>
          <p:cNvPr id="140" name="Straight Connector 13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A7B0F28-3699-F68A-BA59-5F01A4A09D83}"/>
              </a:ext>
            </a:extLst>
          </p:cNvPr>
          <p:cNvGraphicFramePr>
            <a:graphicFrameLocks noGrp="1"/>
          </p:cNvGraphicFramePr>
          <p:nvPr>
            <p:extLst>
              <p:ext uri="{D42A27DB-BD31-4B8C-83A1-F6EECF244321}">
                <p14:modId xmlns:p14="http://schemas.microsoft.com/office/powerpoint/2010/main" val="2206315838"/>
              </p:ext>
            </p:extLst>
          </p:nvPr>
        </p:nvGraphicFramePr>
        <p:xfrm>
          <a:off x="4286457" y="1611629"/>
          <a:ext cx="4224186" cy="2605440"/>
        </p:xfrm>
        <a:graphic>
          <a:graphicData uri="http://schemas.openxmlformats.org/drawingml/2006/table">
            <a:tbl>
              <a:tblPr firstRow="1" bandRow="1">
                <a:tableStyleId>{616DA210-FB5B-4158-B5E0-FEB733F419BA}</a:tableStyleId>
              </a:tblPr>
              <a:tblGrid>
                <a:gridCol w="1408062">
                  <a:extLst>
                    <a:ext uri="{9D8B030D-6E8A-4147-A177-3AD203B41FA5}">
                      <a16:colId xmlns:a16="http://schemas.microsoft.com/office/drawing/2014/main" val="3473529955"/>
                    </a:ext>
                  </a:extLst>
                </a:gridCol>
                <a:gridCol w="1408062">
                  <a:extLst>
                    <a:ext uri="{9D8B030D-6E8A-4147-A177-3AD203B41FA5}">
                      <a16:colId xmlns:a16="http://schemas.microsoft.com/office/drawing/2014/main" val="1303172534"/>
                    </a:ext>
                  </a:extLst>
                </a:gridCol>
                <a:gridCol w="1408062">
                  <a:extLst>
                    <a:ext uri="{9D8B030D-6E8A-4147-A177-3AD203B41FA5}">
                      <a16:colId xmlns:a16="http://schemas.microsoft.com/office/drawing/2014/main" val="4288160000"/>
                    </a:ext>
                  </a:extLst>
                </a:gridCol>
              </a:tblGrid>
              <a:tr h="868480">
                <a:tc>
                  <a:txBody>
                    <a:bodyPr/>
                    <a:lstStyle/>
                    <a:p>
                      <a:pPr algn="ctr"/>
                      <a:endParaRPr lang="en-US" dirty="0"/>
                    </a:p>
                    <a:p>
                      <a:pPr algn="ctr"/>
                      <a:r>
                        <a:rPr lang="en-US" dirty="0"/>
                        <a:t>TABLES</a:t>
                      </a:r>
                    </a:p>
                  </a:txBody>
                  <a:tcPr>
                    <a:noFill/>
                  </a:tcPr>
                </a:tc>
                <a:tc>
                  <a:txBody>
                    <a:bodyPr/>
                    <a:lstStyle/>
                    <a:p>
                      <a:pPr algn="ctr"/>
                      <a:endParaRPr lang="en-US" dirty="0"/>
                    </a:p>
                    <a:p>
                      <a:pPr algn="ctr"/>
                      <a:r>
                        <a:rPr lang="en-US" dirty="0"/>
                        <a:t>IO COST</a:t>
                      </a:r>
                    </a:p>
                  </a:txBody>
                  <a:tcPr>
                    <a:noFill/>
                  </a:tcPr>
                </a:tc>
                <a:tc>
                  <a:txBody>
                    <a:bodyPr/>
                    <a:lstStyle/>
                    <a:p>
                      <a:pPr algn="ctr"/>
                      <a:endParaRPr lang="en-US" dirty="0"/>
                    </a:p>
                    <a:p>
                      <a:pPr algn="ctr"/>
                      <a:r>
                        <a:rPr lang="en-US" dirty="0"/>
                        <a:t>OPTIMISED IO COST</a:t>
                      </a:r>
                    </a:p>
                  </a:txBody>
                  <a:tcPr>
                    <a:noFill/>
                  </a:tcPr>
                </a:tc>
                <a:extLst>
                  <a:ext uri="{0D108BD9-81ED-4DB2-BD59-A6C34878D82A}">
                    <a16:rowId xmlns:a16="http://schemas.microsoft.com/office/drawing/2014/main" val="604308802"/>
                  </a:ext>
                </a:extLst>
              </a:tr>
              <a:tr h="868480">
                <a:tc>
                  <a:txBody>
                    <a:bodyPr/>
                    <a:lstStyle/>
                    <a:p>
                      <a:r>
                        <a:rPr lang="en-US" dirty="0"/>
                        <a:t>Hall of fame</a:t>
                      </a:r>
                    </a:p>
                  </a:txBody>
                  <a:tcPr>
                    <a:noFill/>
                  </a:tcPr>
                </a:tc>
                <a:tc>
                  <a:txBody>
                    <a:bodyPr/>
                    <a:lstStyle/>
                    <a:p>
                      <a:r>
                        <a:rPr lang="en-US" dirty="0"/>
                        <a:t>$ 0. 0011</a:t>
                      </a:r>
                    </a:p>
                  </a:txBody>
                  <a:tcPr>
                    <a:noFill/>
                  </a:tcPr>
                </a:tc>
                <a:tc>
                  <a:txBody>
                    <a:bodyPr/>
                    <a:lstStyle/>
                    <a:p>
                      <a:r>
                        <a:rPr lang="en-US" dirty="0"/>
                        <a:t>$ 0.000063</a:t>
                      </a:r>
                    </a:p>
                  </a:txBody>
                  <a:tcPr>
                    <a:noFill/>
                  </a:tcPr>
                </a:tc>
                <a:extLst>
                  <a:ext uri="{0D108BD9-81ED-4DB2-BD59-A6C34878D82A}">
                    <a16:rowId xmlns:a16="http://schemas.microsoft.com/office/drawing/2014/main" val="4215950857"/>
                  </a:ext>
                </a:extLst>
              </a:tr>
              <a:tr h="868480">
                <a:tc>
                  <a:txBody>
                    <a:bodyPr/>
                    <a:lstStyle/>
                    <a:p>
                      <a:r>
                        <a:rPr lang="en-US" dirty="0"/>
                        <a:t>User engagement metrics and comparison </a:t>
                      </a:r>
                    </a:p>
                  </a:txBody>
                  <a:tcPr>
                    <a:noFill/>
                  </a:tcPr>
                </a:tc>
                <a:tc>
                  <a:txBody>
                    <a:bodyPr/>
                    <a:lstStyle/>
                    <a:p>
                      <a:r>
                        <a:rPr lang="en-US" dirty="0"/>
                        <a:t>$ 0.0566</a:t>
                      </a:r>
                    </a:p>
                  </a:txBody>
                  <a:tcPr>
                    <a:noFill/>
                  </a:tcPr>
                </a:tc>
                <a:tc>
                  <a:txBody>
                    <a:bodyPr/>
                    <a:lstStyle/>
                    <a:p>
                      <a:r>
                        <a:rPr lang="en-US" dirty="0"/>
                        <a:t>$ 0.023</a:t>
                      </a:r>
                    </a:p>
                  </a:txBody>
                  <a:tcPr>
                    <a:noFill/>
                  </a:tcPr>
                </a:tc>
                <a:extLst>
                  <a:ext uri="{0D108BD9-81ED-4DB2-BD59-A6C34878D82A}">
                    <a16:rowId xmlns:a16="http://schemas.microsoft.com/office/drawing/2014/main" val="269652306"/>
                  </a:ext>
                </a:extLst>
              </a:tr>
            </a:tbl>
          </a:graphicData>
        </a:graphic>
      </p:graphicFrame>
      <p:sp>
        <p:nvSpPr>
          <p:cNvPr id="3" name="TextBox 2">
            <a:extLst>
              <a:ext uri="{FF2B5EF4-FFF2-40B4-BE49-F238E27FC236}">
                <a16:creationId xmlns:a16="http://schemas.microsoft.com/office/drawing/2014/main" id="{97072515-4444-A787-9000-D5698AB408F3}"/>
              </a:ext>
            </a:extLst>
          </p:cNvPr>
          <p:cNvSpPr txBox="1"/>
          <p:nvPr/>
        </p:nvSpPr>
        <p:spPr>
          <a:xfrm>
            <a:off x="4571886" y="1158319"/>
            <a:ext cx="4509519" cy="307777"/>
          </a:xfrm>
          <a:prstGeom prst="rect">
            <a:avLst/>
          </a:prstGeom>
          <a:noFill/>
        </p:spPr>
        <p:txBody>
          <a:bodyPr wrap="square">
            <a:spAutoFit/>
          </a:bodyPr>
          <a:lstStyle/>
          <a:p>
            <a:r>
              <a:rPr lang="en-US" sz="1400" kern="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IO Costs = (Bytes processed / 1 TB) * ($5 per TB)</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77065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141"/>
        <p:cNvGrpSpPr/>
        <p:nvPr/>
      </p:nvGrpSpPr>
      <p:grpSpPr>
        <a:xfrm>
          <a:off x="0" y="0"/>
          <a:ext cx="0" cy="0"/>
          <a:chOff x="0" y="0"/>
          <a:chExt cx="0" cy="0"/>
        </a:xfrm>
      </p:grpSpPr>
      <p:sp>
        <p:nvSpPr>
          <p:cNvPr id="148" name="Rectangle 14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0" name="Picture 14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52" name="Straight Connector 15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6" name="Rectangle 155">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Google Shape;142;p27"/>
          <p:cNvSpPr txBox="1">
            <a:spLocks noGrp="1"/>
          </p:cNvSpPr>
          <p:nvPr>
            <p:ph type="ctrTitle"/>
          </p:nvPr>
        </p:nvSpPr>
        <p:spPr>
          <a:xfrm>
            <a:off x="404269" y="1200149"/>
            <a:ext cx="2883538" cy="3223260"/>
          </a:xfrm>
          <a:prstGeom prst="rect">
            <a:avLst/>
          </a:prstGeom>
        </p:spPr>
        <p:txBody>
          <a:bodyPr spcFirstLastPara="1" vert="horz" lIns="91440" tIns="45720" rIns="91440" bIns="45720" rtlCol="0" anchor="ctr" anchorCtr="0">
            <a:normAutofit/>
          </a:bodyPr>
          <a:lstStyle/>
          <a:p>
            <a:pPr defTabSz="914400">
              <a:buSzPts val="990"/>
            </a:pPr>
            <a:r>
              <a:rPr lang="en-US" sz="3200" b="0" i="0" kern="1200" cap="all" dirty="0">
                <a:solidFill>
                  <a:schemeClr val="tx1"/>
                </a:solidFill>
                <a:effectLst/>
                <a:latin typeface="+mj-lt"/>
                <a:ea typeface="+mj-ea"/>
                <a:cs typeface="+mj-cs"/>
              </a:rPr>
              <a:t>CONCLUSION</a:t>
            </a:r>
          </a:p>
        </p:txBody>
      </p:sp>
      <p:cxnSp>
        <p:nvCxnSpPr>
          <p:cNvPr id="158" name="Straight Connector 157">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43" name="Google Shape;143;p27"/>
          <p:cNvSpPr txBox="1">
            <a:spLocks noGrp="1"/>
          </p:cNvSpPr>
          <p:nvPr>
            <p:ph type="subTitle" idx="1"/>
          </p:nvPr>
        </p:nvSpPr>
        <p:spPr>
          <a:xfrm>
            <a:off x="3596600" y="1121724"/>
            <a:ext cx="4800418" cy="3464564"/>
          </a:xfrm>
          <a:prstGeom prst="rect">
            <a:avLst/>
          </a:prstGeom>
        </p:spPr>
        <p:txBody>
          <a:bodyPr spcFirstLastPara="1" vert="horz" lIns="91440" tIns="45720" rIns="91440" bIns="45720" rtlCol="0" anchor="ctr" anchorCtr="0">
            <a:normAutofit/>
          </a:bodyPr>
          <a:lstStyle/>
          <a:p>
            <a:pPr marL="457189" indent="-228600" defTabSz="914400">
              <a:lnSpc>
                <a:spcPct val="110000"/>
              </a:lnSpc>
              <a:spcBef>
                <a:spcPts val="0"/>
              </a:spcBef>
              <a:spcAft>
                <a:spcPts val="600"/>
              </a:spcAft>
              <a:buFont typeface="Arial" panose="020B0604020202020204" pitchFamily="34" charset="0"/>
              <a:buChar char="•"/>
            </a:pPr>
            <a:r>
              <a:rPr lang="en-US" sz="700" dirty="0">
                <a:sym typeface="Times New Roman"/>
              </a:rPr>
              <a:t>We aimed to strengthen the Stack Overflow Dataset and design a comprehensive dashboard that offers important insights that pops up on the user's screen upon opening the stack overflow website.</a:t>
            </a:r>
          </a:p>
          <a:p>
            <a:pPr indent="-228600" defTabSz="914400">
              <a:lnSpc>
                <a:spcPct val="110000"/>
              </a:lnSpc>
              <a:spcBef>
                <a:spcPts val="0"/>
              </a:spcBef>
              <a:spcAft>
                <a:spcPts val="600"/>
              </a:spcAft>
              <a:buFont typeface="Arial" panose="020B0604020202020204" pitchFamily="34" charset="0"/>
              <a:buChar char="•"/>
            </a:pPr>
            <a:endParaRPr lang="en-US" sz="700" dirty="0">
              <a:sym typeface="Times New Roman"/>
            </a:endParaRPr>
          </a:p>
          <a:p>
            <a:pPr marL="457189" indent="-228600" defTabSz="914400">
              <a:lnSpc>
                <a:spcPct val="110000"/>
              </a:lnSpc>
              <a:spcBef>
                <a:spcPts val="0"/>
              </a:spcBef>
              <a:spcAft>
                <a:spcPts val="600"/>
              </a:spcAft>
              <a:buFont typeface="Arial" panose="020B0604020202020204" pitchFamily="34" charset="0"/>
              <a:buChar char="•"/>
            </a:pPr>
            <a:r>
              <a:rPr lang="en-US" sz="700" dirty="0">
                <a:sym typeface="Times New Roman"/>
              </a:rPr>
              <a:t>We achieved in creating 6 tables for our dashboard includes hall of fame table, user engagement metrics, user participation ratios, comparisons, trending topics on the internet and important feedback within the Stack Overflow Community.</a:t>
            </a:r>
          </a:p>
          <a:p>
            <a:pPr indent="-228600" defTabSz="914400">
              <a:lnSpc>
                <a:spcPct val="110000"/>
              </a:lnSpc>
              <a:spcBef>
                <a:spcPts val="0"/>
              </a:spcBef>
              <a:spcAft>
                <a:spcPts val="600"/>
              </a:spcAft>
              <a:buFont typeface="Arial" panose="020B0604020202020204" pitchFamily="34" charset="0"/>
              <a:buChar char="•"/>
            </a:pPr>
            <a:endParaRPr lang="en-US" sz="700" dirty="0">
              <a:sym typeface="Times New Roman"/>
            </a:endParaRPr>
          </a:p>
          <a:p>
            <a:pPr marL="457189" indent="-228600" defTabSz="914400">
              <a:lnSpc>
                <a:spcPct val="110000"/>
              </a:lnSpc>
              <a:spcBef>
                <a:spcPts val="0"/>
              </a:spcBef>
              <a:spcAft>
                <a:spcPts val="600"/>
              </a:spcAft>
              <a:buFont typeface="Arial" panose="020B0604020202020204" pitchFamily="34" charset="0"/>
              <a:buChar char="•"/>
            </a:pPr>
            <a:r>
              <a:rPr lang="en-US" sz="700" dirty="0">
                <a:sym typeface="Times New Roman"/>
              </a:rPr>
              <a:t>We implemented various methods, implementing SQL queries from simple to advance, investigated optimization techniques and methods and calculated IO costs effectively.</a:t>
            </a:r>
          </a:p>
          <a:p>
            <a:pPr indent="-228600" defTabSz="914400">
              <a:lnSpc>
                <a:spcPct val="110000"/>
              </a:lnSpc>
              <a:spcBef>
                <a:spcPts val="0"/>
              </a:spcBef>
              <a:spcAft>
                <a:spcPts val="600"/>
              </a:spcAft>
              <a:buFont typeface="Arial" panose="020B0604020202020204" pitchFamily="34" charset="0"/>
              <a:buChar char="•"/>
            </a:pPr>
            <a:endParaRPr lang="en-US" sz="700" dirty="0">
              <a:sym typeface="Times New Roman"/>
            </a:endParaRPr>
          </a:p>
          <a:p>
            <a:pPr marL="457189" indent="-228600" defTabSz="914400">
              <a:lnSpc>
                <a:spcPct val="110000"/>
              </a:lnSpc>
              <a:spcBef>
                <a:spcPts val="0"/>
              </a:spcBef>
              <a:spcAft>
                <a:spcPts val="600"/>
              </a:spcAft>
              <a:buFont typeface="Arial" panose="020B0604020202020204" pitchFamily="34" charset="0"/>
              <a:buChar char="•"/>
            </a:pPr>
            <a:r>
              <a:rPr lang="en-US" sz="700" dirty="0">
                <a:sym typeface="Times New Roman"/>
              </a:rPr>
              <a:t>Our main outcome is to encourage users to become more motivated and engaged, thus induce learning.</a:t>
            </a:r>
          </a:p>
        </p:txBody>
      </p:sp>
    </p:spTree>
    <p:extLst>
      <p:ext uri="{BB962C8B-B14F-4D97-AF65-F5344CB8AC3E}">
        <p14:creationId xmlns:p14="http://schemas.microsoft.com/office/powerpoint/2010/main" val="49183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90"/>
        <p:cNvGrpSpPr/>
        <p:nvPr/>
      </p:nvGrpSpPr>
      <p:grpSpPr>
        <a:xfrm>
          <a:off x="0" y="0"/>
          <a:ext cx="0" cy="0"/>
          <a:chOff x="0" y="0"/>
          <a:chExt cx="0" cy="0"/>
        </a:xfrm>
      </p:grpSpPr>
      <p:sp>
        <p:nvSpPr>
          <p:cNvPr id="97" name="Rectangle 9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9" name="Picture 9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1" name="Straight Connector 10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5" name="Rectangle 10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ctrTitle"/>
          </p:nvPr>
        </p:nvSpPr>
        <p:spPr>
          <a:xfrm>
            <a:off x="633357" y="1200149"/>
            <a:ext cx="2654449" cy="3223260"/>
          </a:xfrm>
          <a:prstGeom prst="rect">
            <a:avLst/>
          </a:prstGeom>
        </p:spPr>
        <p:txBody>
          <a:bodyPr spcFirstLastPara="1" vert="horz" lIns="91440" tIns="45720" rIns="91440" bIns="45720" rtlCol="0" anchor="ctr" anchorCtr="0">
            <a:normAutofit/>
          </a:bodyPr>
          <a:lstStyle/>
          <a:p>
            <a:pPr defTabSz="914400">
              <a:buSzPts val="990"/>
            </a:pPr>
            <a:r>
              <a:rPr lang="en-US" sz="2400" b="0" i="0" kern="1200" cap="all" dirty="0">
                <a:solidFill>
                  <a:schemeClr val="tx1"/>
                </a:solidFill>
                <a:effectLst/>
                <a:latin typeface="+mj-lt"/>
                <a:ea typeface="+mj-ea"/>
                <a:cs typeface="+mj-cs"/>
              </a:rPr>
              <a:t>FUTURE IMPROVEMENTS</a:t>
            </a:r>
          </a:p>
        </p:txBody>
      </p:sp>
      <p:cxnSp>
        <p:nvCxnSpPr>
          <p:cNvPr id="107" name="Straight Connector 10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92" name="Google Shape;92;p19"/>
          <p:cNvSpPr txBox="1">
            <a:spLocks noGrp="1"/>
          </p:cNvSpPr>
          <p:nvPr>
            <p:ph type="subTitle" idx="1"/>
          </p:nvPr>
        </p:nvSpPr>
        <p:spPr>
          <a:xfrm>
            <a:off x="3693638" y="1200149"/>
            <a:ext cx="4597502" cy="3223260"/>
          </a:xfrm>
          <a:prstGeom prst="rect">
            <a:avLst/>
          </a:prstGeom>
        </p:spPr>
        <p:txBody>
          <a:bodyPr spcFirstLastPara="1" vert="horz" lIns="91440" tIns="45720" rIns="91440" bIns="45720" rtlCol="0" anchor="ctr" anchorCtr="0">
            <a:normAutofit/>
          </a:bodyPr>
          <a:lstStyle/>
          <a:p>
            <a:pPr marL="400040" indent="-285743">
              <a:lnSpc>
                <a:spcPct val="110000"/>
              </a:lnSpc>
              <a:buFont typeface="Wingdings" pitchFamily="2" charset="2"/>
              <a:buChar char="v"/>
            </a:pPr>
            <a:r>
              <a:rPr lang="en-US" sz="800" dirty="0">
                <a:latin typeface="Times New Roman" panose="02020603050405020304" pitchFamily="18" charset="0"/>
                <a:ea typeface="Times New Roman" panose="02020603050405020304" pitchFamily="18" charset="0"/>
              </a:rPr>
              <a:t> </a:t>
            </a:r>
            <a:r>
              <a:rPr lang="en-US" sz="800" dirty="0">
                <a:latin typeface="Times New Roman" panose="02020603050405020304" pitchFamily="18" charset="0"/>
                <a:ea typeface="Times New Roman" panose="02020603050405020304" pitchFamily="18" charset="0"/>
                <a:cs typeface="Times New Roman" panose="02020603050405020304" pitchFamily="18" charset="0"/>
              </a:rPr>
              <a:t>We can improve this project by thinking of other applications such as analyzing the age/location and other qualities of users and see if there are any trends for those categories.</a:t>
            </a:r>
          </a:p>
          <a:p>
            <a:pPr marL="114297">
              <a:lnSpc>
                <a:spcPct val="110000"/>
              </a:lnSpc>
            </a:pPr>
            <a:endParaRPr lang="en-US" sz="800" dirty="0">
              <a:latin typeface="Times New Roman" panose="02020603050405020304" pitchFamily="18" charset="0"/>
              <a:cs typeface="Times New Roman" panose="02020603050405020304" pitchFamily="18" charset="0"/>
            </a:endParaRPr>
          </a:p>
          <a:p>
            <a:pPr marL="400040" indent="-285743">
              <a:lnSpc>
                <a:spcPct val="110000"/>
              </a:lnSpc>
              <a:buFont typeface="Wingdings" pitchFamily="2" charset="2"/>
              <a:buChar char="v"/>
            </a:pPr>
            <a:r>
              <a:rPr lang="en-US" sz="800" dirty="0">
                <a:latin typeface="Times New Roman" panose="02020603050405020304" pitchFamily="18" charset="0"/>
                <a:cs typeface="Times New Roman" panose="02020603050405020304" pitchFamily="18" charset="0"/>
              </a:rPr>
              <a:t> We can also perform other optimization methods, for now we reduced the time and IO costs for our important tables. </a:t>
            </a:r>
          </a:p>
          <a:p>
            <a:pPr marL="457189" indent="-228600" defTabSz="914400">
              <a:lnSpc>
                <a:spcPct val="110000"/>
              </a:lnSpc>
              <a:spcBef>
                <a:spcPts val="0"/>
              </a:spcBef>
              <a:spcAft>
                <a:spcPts val="600"/>
              </a:spcAft>
              <a:buFont typeface="Arial" panose="020B0604020202020204" pitchFamily="34" charset="0"/>
              <a:buChar char="•"/>
            </a:pPr>
            <a:endParaRPr lang="en-US" sz="600" dirty="0"/>
          </a:p>
          <a:p>
            <a:pPr indent="-228600" defTabSz="914400">
              <a:lnSpc>
                <a:spcPct val="110000"/>
              </a:lnSpc>
              <a:spcBef>
                <a:spcPts val="0"/>
              </a:spcBef>
              <a:spcAft>
                <a:spcPts val="600"/>
              </a:spcAft>
              <a:buFont typeface="Arial" panose="020B0604020202020204" pitchFamily="34" charset="0"/>
              <a:buChar char="•"/>
            </a:pPr>
            <a:endParaRPr lang="en-US" sz="600" dirty="0"/>
          </a:p>
        </p:txBody>
      </p:sp>
    </p:spTree>
    <p:extLst>
      <p:ext uri="{BB962C8B-B14F-4D97-AF65-F5344CB8AC3E}">
        <p14:creationId xmlns:p14="http://schemas.microsoft.com/office/powerpoint/2010/main" val="2644597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141"/>
        <p:cNvGrpSpPr/>
        <p:nvPr/>
      </p:nvGrpSpPr>
      <p:grpSpPr>
        <a:xfrm>
          <a:off x="0" y="0"/>
          <a:ext cx="0" cy="0"/>
          <a:chOff x="0" y="0"/>
          <a:chExt cx="0" cy="0"/>
        </a:xfrm>
      </p:grpSpPr>
      <p:sp>
        <p:nvSpPr>
          <p:cNvPr id="148" name="Rectangle 14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0" name="Picture 14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52" name="Straight Connector 15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6" name="Rectangle 155">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Google Shape;142;p27"/>
          <p:cNvSpPr txBox="1">
            <a:spLocks noGrp="1"/>
          </p:cNvSpPr>
          <p:nvPr>
            <p:ph type="ctrTitle"/>
          </p:nvPr>
        </p:nvSpPr>
        <p:spPr>
          <a:xfrm>
            <a:off x="633357" y="1200149"/>
            <a:ext cx="2654449" cy="3223260"/>
          </a:xfrm>
          <a:prstGeom prst="rect">
            <a:avLst/>
          </a:prstGeom>
        </p:spPr>
        <p:txBody>
          <a:bodyPr spcFirstLastPara="1" vert="horz" lIns="91440" tIns="45720" rIns="91440" bIns="45720" rtlCol="0" anchor="ctr" anchorCtr="0">
            <a:normAutofit/>
          </a:bodyPr>
          <a:lstStyle/>
          <a:p>
            <a:pPr defTabSz="914400">
              <a:buSzPts val="990"/>
            </a:pPr>
            <a:r>
              <a:rPr lang="en-US" sz="3200" b="0" i="0" kern="1200" cap="all" dirty="0">
                <a:solidFill>
                  <a:schemeClr val="tx1"/>
                </a:solidFill>
                <a:effectLst/>
                <a:latin typeface="+mj-lt"/>
                <a:ea typeface="+mj-ea"/>
                <a:cs typeface="+mj-cs"/>
              </a:rPr>
              <a:t>REFERENCES</a:t>
            </a:r>
          </a:p>
        </p:txBody>
      </p:sp>
      <p:cxnSp>
        <p:nvCxnSpPr>
          <p:cNvPr id="158" name="Straight Connector 157">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43" name="Google Shape;143;p27"/>
          <p:cNvSpPr txBox="1">
            <a:spLocks noGrp="1"/>
          </p:cNvSpPr>
          <p:nvPr>
            <p:ph type="subTitle" idx="1"/>
          </p:nvPr>
        </p:nvSpPr>
        <p:spPr>
          <a:xfrm>
            <a:off x="3693638" y="1200149"/>
            <a:ext cx="4597502" cy="3223260"/>
          </a:xfrm>
          <a:prstGeom prst="rect">
            <a:avLst/>
          </a:prstGeom>
        </p:spPr>
        <p:txBody>
          <a:bodyPr spcFirstLastPara="1" vert="horz" lIns="91440" tIns="45720" rIns="91440" bIns="45720" rtlCol="0" anchor="ctr" anchorCtr="0">
            <a:normAutofit/>
          </a:bodyPr>
          <a:lstStyle/>
          <a:p>
            <a:pPr marL="323842" indent="-228600" defTabSz="914400">
              <a:lnSpc>
                <a:spcPct val="110000"/>
              </a:lnSpc>
              <a:spcBef>
                <a:spcPts val="0"/>
              </a:spcBef>
              <a:spcAft>
                <a:spcPts val="600"/>
              </a:spcAft>
              <a:buFont typeface="Arial" panose="020B0604020202020204" pitchFamily="34" charset="0"/>
              <a:buChar char="•"/>
            </a:pPr>
            <a:r>
              <a:rPr lang="en-US" sz="900" dirty="0">
                <a:sym typeface="Times New Roman"/>
              </a:rPr>
              <a:t> "Expert Recommendation System for </a:t>
            </a:r>
            <a:r>
              <a:rPr lang="en-US" sz="900" dirty="0" err="1">
                <a:sym typeface="Times New Roman"/>
              </a:rPr>
              <a:t>StackOverflow</a:t>
            </a:r>
            <a:r>
              <a:rPr lang="en-US" sz="900" dirty="0">
                <a:sym typeface="Times New Roman"/>
              </a:rPr>
              <a:t>," by Siraj Haji Suleman Memon</a:t>
            </a:r>
          </a:p>
          <a:p>
            <a:pPr marL="457189" indent="-228600" defTabSz="914400">
              <a:lnSpc>
                <a:spcPct val="110000"/>
              </a:lnSpc>
              <a:spcBef>
                <a:spcPts val="0"/>
              </a:spcBef>
              <a:spcAft>
                <a:spcPts val="600"/>
              </a:spcAft>
              <a:buFont typeface="Arial" panose="020B0604020202020204" pitchFamily="34" charset="0"/>
              <a:buChar char="•"/>
            </a:pPr>
            <a:endParaRPr lang="en-US" sz="900" dirty="0">
              <a:highlight>
                <a:srgbClr val="FFFFFF"/>
              </a:highlight>
              <a:sym typeface="Times New Roman"/>
            </a:endParaRPr>
          </a:p>
          <a:p>
            <a:pPr marL="323842" indent="-228600" defTabSz="914400">
              <a:lnSpc>
                <a:spcPct val="110000"/>
              </a:lnSpc>
              <a:spcBef>
                <a:spcPts val="0"/>
              </a:spcBef>
              <a:spcAft>
                <a:spcPts val="600"/>
              </a:spcAft>
              <a:buFont typeface="Arial" panose="020B0604020202020204" pitchFamily="34" charset="0"/>
              <a:buChar char="•"/>
            </a:pPr>
            <a:r>
              <a:rPr lang="en-US" sz="900" dirty="0">
                <a:sym typeface="Times New Roman"/>
              </a:rPr>
              <a:t> “</a:t>
            </a:r>
            <a:r>
              <a:rPr lang="en-US" sz="900" dirty="0" err="1">
                <a:sym typeface="Times New Roman"/>
              </a:rPr>
              <a:t>AutoSteer</a:t>
            </a:r>
            <a:r>
              <a:rPr lang="en-US" sz="900" dirty="0">
                <a:sym typeface="Times New Roman"/>
              </a:rPr>
              <a:t>: Learned Query Optimization for Any SQL Database” by Christoph Anneser1, </a:t>
            </a:r>
            <a:r>
              <a:rPr lang="en-US" sz="900" dirty="0" err="1">
                <a:sym typeface="Times New Roman"/>
              </a:rPr>
              <a:t>Nesime</a:t>
            </a:r>
            <a:r>
              <a:rPr lang="en-US" sz="900" dirty="0">
                <a:sym typeface="Times New Roman"/>
              </a:rPr>
              <a:t> </a:t>
            </a:r>
            <a:r>
              <a:rPr lang="en-US" sz="900" dirty="0" err="1">
                <a:sym typeface="Times New Roman"/>
              </a:rPr>
              <a:t>Tatbul</a:t>
            </a:r>
            <a:r>
              <a:rPr lang="en-US" sz="900" dirty="0">
                <a:sym typeface="Times New Roman"/>
              </a:rPr>
              <a:t> 2, David Cohen 3, </a:t>
            </a:r>
            <a:r>
              <a:rPr lang="en-US" sz="900" dirty="0" err="1">
                <a:sym typeface="Times New Roman"/>
              </a:rPr>
              <a:t>Zhenggang</a:t>
            </a:r>
            <a:r>
              <a:rPr lang="en-US" sz="900" dirty="0">
                <a:sym typeface="Times New Roman"/>
              </a:rPr>
              <a:t> Xu4, </a:t>
            </a:r>
            <a:r>
              <a:rPr lang="en-US" sz="900" dirty="0" err="1">
                <a:sym typeface="Times New Roman"/>
              </a:rPr>
              <a:t>Prithviraj</a:t>
            </a:r>
            <a:r>
              <a:rPr lang="en-US" sz="900" dirty="0">
                <a:sym typeface="Times New Roman"/>
              </a:rPr>
              <a:t> Pandian5 , Nikolay Laptev6 , Ryan Marcus 7</a:t>
            </a:r>
          </a:p>
          <a:p>
            <a:pPr indent="-228600" defTabSz="914400">
              <a:lnSpc>
                <a:spcPct val="110000"/>
              </a:lnSpc>
              <a:spcBef>
                <a:spcPts val="0"/>
              </a:spcBef>
              <a:spcAft>
                <a:spcPts val="600"/>
              </a:spcAft>
              <a:buFont typeface="Arial" panose="020B0604020202020204" pitchFamily="34" charset="0"/>
              <a:buChar char="•"/>
            </a:pPr>
            <a:endParaRPr lang="en-US" sz="900" baseline="30000" dirty="0">
              <a:highlight>
                <a:srgbClr val="FFFFFF"/>
              </a:highlight>
              <a:sym typeface="Times New Roman"/>
            </a:endParaRPr>
          </a:p>
          <a:p>
            <a:pPr marL="323842" indent="-228600" defTabSz="914400">
              <a:lnSpc>
                <a:spcPct val="110000"/>
              </a:lnSpc>
              <a:spcBef>
                <a:spcPts val="0"/>
              </a:spcBef>
              <a:spcAft>
                <a:spcPts val="600"/>
              </a:spcAft>
              <a:buFont typeface="Arial" panose="020B0604020202020204" pitchFamily="34" charset="0"/>
              <a:buChar char="•"/>
            </a:pPr>
            <a:r>
              <a:rPr lang="en-US" sz="900" dirty="0">
                <a:sym typeface="Times New Roman"/>
              </a:rPr>
              <a:t> “Quality-aware skill translation models for expert finding on </a:t>
            </a:r>
            <a:r>
              <a:rPr lang="en-US" sz="900" dirty="0" err="1">
                <a:sym typeface="Times New Roman"/>
              </a:rPr>
              <a:t>StackOverflow</a:t>
            </a:r>
            <a:r>
              <a:rPr lang="en-US" sz="900" dirty="0">
                <a:sym typeface="Times New Roman"/>
              </a:rPr>
              <a:t>”, by </a:t>
            </a:r>
            <a:r>
              <a:rPr lang="en-US" sz="900" dirty="0" err="1">
                <a:sym typeface="Times New Roman"/>
              </a:rPr>
              <a:t>Arash</a:t>
            </a:r>
            <a:r>
              <a:rPr lang="en-US" sz="900" dirty="0">
                <a:sym typeface="Times New Roman"/>
              </a:rPr>
              <a:t> Dargahi</a:t>
            </a:r>
            <a:r>
              <a:rPr lang="en-US" sz="900" baseline="30000" dirty="0">
                <a:sym typeface="Times New Roman"/>
              </a:rPr>
              <a:t>1</a:t>
            </a:r>
            <a:r>
              <a:rPr lang="en-US" sz="900" dirty="0">
                <a:sym typeface="Times New Roman"/>
              </a:rPr>
              <a:t>, </a:t>
            </a:r>
            <a:r>
              <a:rPr lang="en-US" sz="900" dirty="0" err="1">
                <a:sym typeface="Times New Roman"/>
              </a:rPr>
              <a:t>Nobari</a:t>
            </a:r>
            <a:r>
              <a:rPr lang="en-US" sz="900" dirty="0">
                <a:sym typeface="Times New Roman"/>
              </a:rPr>
              <a:t> Mahmood Neshati</a:t>
            </a:r>
            <a:r>
              <a:rPr lang="en-US" sz="900" baseline="30000" dirty="0">
                <a:sym typeface="Times New Roman"/>
              </a:rPr>
              <a:t>2</a:t>
            </a:r>
            <a:r>
              <a:rPr lang="en-US" sz="900" dirty="0">
                <a:sym typeface="Times New Roman"/>
              </a:rPr>
              <a:t>, Sajad </a:t>
            </a:r>
            <a:r>
              <a:rPr lang="en-US" sz="900" dirty="0" err="1">
                <a:sym typeface="Times New Roman"/>
              </a:rPr>
              <a:t>Sotudeh</a:t>
            </a:r>
            <a:r>
              <a:rPr lang="en-US" sz="900" dirty="0">
                <a:sym typeface="Times New Roman"/>
              </a:rPr>
              <a:t> Gharebagh</a:t>
            </a:r>
            <a:r>
              <a:rPr lang="en-US" sz="900" baseline="30000" dirty="0">
                <a:sym typeface="Times New Roman"/>
              </a:rPr>
              <a:t>3</a:t>
            </a:r>
          </a:p>
          <a:p>
            <a:pPr indent="-228600" defTabSz="914400">
              <a:lnSpc>
                <a:spcPct val="110000"/>
              </a:lnSpc>
              <a:spcBef>
                <a:spcPts val="0"/>
              </a:spcBef>
              <a:spcAft>
                <a:spcPts val="600"/>
              </a:spcAft>
              <a:buFont typeface="Arial" panose="020B0604020202020204" pitchFamily="34" charset="0"/>
              <a:buChar char="•"/>
            </a:pPr>
            <a:endParaRPr lang="en-US" sz="900" baseline="30000" dirty="0">
              <a:sym typeface="Times New Roman"/>
            </a:endParaRPr>
          </a:p>
          <a:p>
            <a:pPr marL="323842" indent="-228600" defTabSz="914400">
              <a:lnSpc>
                <a:spcPct val="110000"/>
              </a:lnSpc>
              <a:spcBef>
                <a:spcPts val="0"/>
              </a:spcBef>
              <a:spcAft>
                <a:spcPts val="600"/>
              </a:spcAft>
              <a:buFont typeface="Arial" panose="020B0604020202020204" pitchFamily="34" charset="0"/>
              <a:buChar char="•"/>
            </a:pPr>
            <a:r>
              <a:rPr lang="en-US" sz="900" dirty="0">
                <a:sym typeface="Times New Roman"/>
              </a:rPr>
              <a:t> On code reuse from </a:t>
            </a:r>
            <a:r>
              <a:rPr lang="en-US" sz="900" dirty="0" err="1">
                <a:sym typeface="Times New Roman"/>
              </a:rPr>
              <a:t>StackOverflow</a:t>
            </a:r>
            <a:r>
              <a:rPr lang="en-US" sz="900" dirty="0">
                <a:sym typeface="Times New Roman"/>
              </a:rPr>
              <a:t>: An exploratory study on Android apps”, by Rabe Abdalkareem</a:t>
            </a:r>
            <a:r>
              <a:rPr lang="en-US" sz="900" baseline="30000" dirty="0">
                <a:sym typeface="Times New Roman"/>
              </a:rPr>
              <a:t>1</a:t>
            </a:r>
            <a:r>
              <a:rPr lang="en-US" sz="900" dirty="0">
                <a:sym typeface="Times New Roman"/>
              </a:rPr>
              <a:t>, Emad Shihab</a:t>
            </a:r>
            <a:r>
              <a:rPr lang="en-US" sz="900" baseline="30000" dirty="0">
                <a:sym typeface="Times New Roman"/>
              </a:rPr>
              <a:t>2</a:t>
            </a:r>
            <a:r>
              <a:rPr lang="en-US" sz="900" dirty="0">
                <a:sym typeface="Times New Roman"/>
              </a:rPr>
              <a:t>, Juergen Rilling</a:t>
            </a:r>
            <a:r>
              <a:rPr lang="en-US" sz="900" baseline="30000" dirty="0">
                <a:sym typeface="Times New Roman"/>
              </a:rPr>
              <a:t>3</a:t>
            </a:r>
          </a:p>
          <a:p>
            <a:pPr indent="-228600" defTabSz="914400">
              <a:lnSpc>
                <a:spcPct val="110000"/>
              </a:lnSpc>
              <a:spcBef>
                <a:spcPts val="0"/>
              </a:spcBef>
              <a:spcAft>
                <a:spcPts val="600"/>
              </a:spcAft>
              <a:buFont typeface="Arial" panose="020B0604020202020204" pitchFamily="34" charset="0"/>
              <a:buChar char="•"/>
            </a:pPr>
            <a:endParaRPr lang="en-US" sz="900" baseline="30000" dirty="0">
              <a:sym typeface="Times New Roman"/>
            </a:endParaRPr>
          </a:p>
          <a:p>
            <a:pPr marL="323842" indent="-228600" defTabSz="914400">
              <a:lnSpc>
                <a:spcPct val="110000"/>
              </a:lnSpc>
              <a:spcBef>
                <a:spcPts val="0"/>
              </a:spcBef>
              <a:spcAft>
                <a:spcPts val="600"/>
              </a:spcAft>
              <a:buFont typeface="Arial" panose="020B0604020202020204" pitchFamily="34" charset="0"/>
              <a:buChar char="•"/>
            </a:pPr>
            <a:r>
              <a:rPr lang="en-US" sz="900" dirty="0">
                <a:sym typeface="Times New Roman"/>
              </a:rPr>
              <a:t> “The Entity-Relationship Model-Toward a Unified View of Data”, by Peter Chen, 1976</a:t>
            </a:r>
            <a:endParaRPr lang="en-US" sz="900" baseline="30000" dirty="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71"/>
        <p:cNvGrpSpPr/>
        <p:nvPr/>
      </p:nvGrpSpPr>
      <p:grpSpPr>
        <a:xfrm>
          <a:off x="0" y="0"/>
          <a:ext cx="0" cy="0"/>
          <a:chOff x="0" y="0"/>
          <a:chExt cx="0" cy="0"/>
        </a:xfrm>
      </p:grpSpPr>
      <p:sp>
        <p:nvSpPr>
          <p:cNvPr id="78" name="Rectangle 7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0" name="Picture 7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82" name="Straight Connector 8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6" name="Rectangle 85">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633357" y="1200149"/>
            <a:ext cx="2654449" cy="3223260"/>
          </a:xfrm>
          <a:prstGeom prst="rect">
            <a:avLst/>
          </a:prstGeom>
        </p:spPr>
        <p:txBody>
          <a:bodyPr spcFirstLastPara="1" vert="horz" lIns="91440" tIns="45720" rIns="91440" bIns="45720" rtlCol="0" anchor="ctr" anchorCtr="0">
            <a:normAutofit/>
          </a:bodyPr>
          <a:lstStyle/>
          <a:p>
            <a:pPr defTabSz="914400">
              <a:spcBef>
                <a:spcPct val="0"/>
              </a:spcBef>
            </a:pPr>
            <a:r>
              <a:rPr lang="en-US" sz="3200" b="0" i="0" kern="1200" cap="all" dirty="0">
                <a:solidFill>
                  <a:schemeClr val="tx1"/>
                </a:solidFill>
                <a:effectLst/>
                <a:latin typeface="+mj-lt"/>
                <a:ea typeface="+mj-ea"/>
                <a:cs typeface="+mj-cs"/>
              </a:rPr>
              <a:t>CONTENT </a:t>
            </a:r>
          </a:p>
        </p:txBody>
      </p:sp>
      <p:cxnSp>
        <p:nvCxnSpPr>
          <p:cNvPr id="88" name="Straight Connector 87">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73" name="Google Shape;73;p16"/>
          <p:cNvSpPr txBox="1">
            <a:spLocks noGrp="1"/>
          </p:cNvSpPr>
          <p:nvPr>
            <p:ph type="body" idx="1"/>
          </p:nvPr>
        </p:nvSpPr>
        <p:spPr>
          <a:xfrm>
            <a:off x="3693638" y="1200149"/>
            <a:ext cx="4597502" cy="3223260"/>
          </a:xfrm>
          <a:prstGeom prst="rect">
            <a:avLst/>
          </a:prstGeom>
        </p:spPr>
        <p:txBody>
          <a:bodyPr spcFirstLastPara="1" vert="horz" lIns="91440" tIns="45720" rIns="91440" bIns="45720" rtlCol="0" anchor="ctr" anchorCtr="0">
            <a:normAutofit/>
          </a:bodyPr>
          <a:lstStyle/>
          <a:p>
            <a:pPr indent="-228600" defTabSz="914400">
              <a:lnSpc>
                <a:spcPct val="110000"/>
              </a:lnSpc>
              <a:spcAft>
                <a:spcPts val="600"/>
              </a:spcAft>
              <a:buSzPct val="100000"/>
              <a:buFont typeface="Arial" panose="020B0604020202020204" pitchFamily="34" charset="0"/>
              <a:buChar char="•"/>
            </a:pPr>
            <a:r>
              <a:rPr lang="en-US"/>
              <a:t>Introduction</a:t>
            </a:r>
          </a:p>
          <a:p>
            <a:pPr indent="-228600" defTabSz="914400">
              <a:lnSpc>
                <a:spcPct val="110000"/>
              </a:lnSpc>
              <a:spcAft>
                <a:spcPts val="600"/>
              </a:spcAft>
              <a:buSzPct val="100000"/>
              <a:buFont typeface="Arial" panose="020B0604020202020204" pitchFamily="34" charset="0"/>
              <a:buChar char="•"/>
            </a:pPr>
            <a:r>
              <a:rPr lang="en-US"/>
              <a:t>Application</a:t>
            </a:r>
          </a:p>
          <a:p>
            <a:pPr indent="-228600" defTabSz="914400">
              <a:lnSpc>
                <a:spcPct val="110000"/>
              </a:lnSpc>
              <a:spcAft>
                <a:spcPts val="600"/>
              </a:spcAft>
              <a:buSzPct val="100000"/>
              <a:buFont typeface="Arial" panose="020B0604020202020204" pitchFamily="34" charset="0"/>
              <a:buChar char="•"/>
            </a:pPr>
            <a:r>
              <a:rPr lang="en-US"/>
              <a:t>Queries</a:t>
            </a:r>
          </a:p>
          <a:p>
            <a:pPr indent="-228600" defTabSz="914400">
              <a:lnSpc>
                <a:spcPct val="110000"/>
              </a:lnSpc>
              <a:spcAft>
                <a:spcPts val="600"/>
              </a:spcAft>
              <a:buSzPct val="100000"/>
              <a:buFont typeface="Arial" panose="020B0604020202020204" pitchFamily="34" charset="0"/>
              <a:buChar char="•"/>
            </a:pPr>
            <a:r>
              <a:rPr lang="en-US"/>
              <a:t>ER diagram </a:t>
            </a:r>
          </a:p>
          <a:p>
            <a:pPr indent="-228600" defTabSz="914400">
              <a:lnSpc>
                <a:spcPct val="110000"/>
              </a:lnSpc>
              <a:spcAft>
                <a:spcPts val="600"/>
              </a:spcAft>
              <a:buSzPct val="100000"/>
              <a:buFont typeface="Arial" panose="020B0604020202020204" pitchFamily="34" charset="0"/>
              <a:buChar char="•"/>
            </a:pPr>
            <a:r>
              <a:rPr lang="en-US"/>
              <a:t>Query Optimization </a:t>
            </a:r>
          </a:p>
          <a:p>
            <a:pPr indent="-228600" defTabSz="914400">
              <a:lnSpc>
                <a:spcPct val="110000"/>
              </a:lnSpc>
              <a:spcAft>
                <a:spcPts val="600"/>
              </a:spcAft>
              <a:buSzPct val="100000"/>
              <a:buFont typeface="Arial" panose="020B0604020202020204" pitchFamily="34" charset="0"/>
              <a:buChar char="•"/>
            </a:pPr>
            <a:r>
              <a:rPr lang="en-US"/>
              <a:t>IO costs with and without optimization</a:t>
            </a:r>
          </a:p>
          <a:p>
            <a:pPr indent="-228600" defTabSz="914400">
              <a:lnSpc>
                <a:spcPct val="110000"/>
              </a:lnSpc>
              <a:spcAft>
                <a:spcPts val="600"/>
              </a:spcAft>
              <a:buSzPct val="100000"/>
              <a:buFont typeface="Arial" panose="020B0604020202020204" pitchFamily="34" charset="0"/>
              <a:buChar char="•"/>
            </a:pPr>
            <a:r>
              <a:rPr lang="en-US"/>
              <a:t>Conclusion</a:t>
            </a:r>
          </a:p>
          <a:p>
            <a:pPr indent="-228600" defTabSz="914400">
              <a:lnSpc>
                <a:spcPct val="110000"/>
              </a:lnSpc>
              <a:spcAft>
                <a:spcPts val="600"/>
              </a:spcAft>
              <a:buSzPct val="100000"/>
              <a:buFont typeface="Arial" panose="020B0604020202020204" pitchFamily="34" charset="0"/>
              <a:buChar char="•"/>
            </a:pPr>
            <a:r>
              <a:rPr lang="en-US"/>
              <a:t>Future improvements</a:t>
            </a:r>
          </a:p>
          <a:p>
            <a:pPr indent="-228600" defTabSz="914400">
              <a:lnSpc>
                <a:spcPct val="110000"/>
              </a:lnSpc>
              <a:spcAft>
                <a:spcPts val="600"/>
              </a:spcAft>
              <a:buSzPct val="100000"/>
              <a:buFont typeface="Arial" panose="020B0604020202020204" pitchFamily="34" charset="0"/>
              <a:buChar char="•"/>
            </a:pPr>
            <a:r>
              <a:rPr lang="en-US"/>
              <a:t>References</a:t>
            </a:r>
          </a:p>
          <a:p>
            <a:pPr indent="-228600" defTabSz="914400">
              <a:lnSpc>
                <a:spcPct val="110000"/>
              </a:lnSpc>
              <a:spcAft>
                <a:spcPts val="600"/>
              </a:spcAft>
              <a:buSzPct val="100000"/>
              <a:buFont typeface="Arial" panose="020B0604020202020204" pitchFamily="34" charset="0"/>
              <a:buChar char="•"/>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prstGeom prst="rect">
            <a:avLst/>
          </a:prstGeom>
        </p:spPr>
        <p:txBody>
          <a:bodyPr spcFirstLastPara="1" vert="horz" wrap="square" lIns="91425" tIns="91425" rIns="91425" bIns="91425" rtlCol="0" anchor="ctr" anchorCtr="0">
            <a:normAutofit/>
          </a:bodyPr>
          <a:lstStyle/>
          <a:p>
            <a:pPr algn="l"/>
            <a:r>
              <a:rPr lang="en" dirty="0"/>
              <a:t>                       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77"/>
        <p:cNvGrpSpPr/>
        <p:nvPr/>
      </p:nvGrpSpPr>
      <p:grpSpPr>
        <a:xfrm>
          <a:off x="0" y="0"/>
          <a:ext cx="0" cy="0"/>
          <a:chOff x="0" y="0"/>
          <a:chExt cx="0" cy="0"/>
        </a:xfrm>
      </p:grpSpPr>
      <p:sp>
        <p:nvSpPr>
          <p:cNvPr id="122" name="Rectangle 1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9"/>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3" name="Picture 12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24" name="Straight Connector 12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3"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6" name="Rectangle 125">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p:cNvSpPr txBox="1">
            <a:spLocks noGrp="1"/>
          </p:cNvSpPr>
          <p:nvPr>
            <p:ph type="ctrTitle"/>
          </p:nvPr>
        </p:nvSpPr>
        <p:spPr>
          <a:xfrm>
            <a:off x="1088684" y="833825"/>
            <a:ext cx="3243834" cy="786926"/>
          </a:xfrm>
          <a:prstGeom prst="rect">
            <a:avLst/>
          </a:prstGeom>
        </p:spPr>
        <p:txBody>
          <a:bodyPr spcFirstLastPara="1" vert="horz" lIns="91440" tIns="45720" rIns="91440" bIns="45720" rtlCol="0" anchor="t" anchorCtr="0">
            <a:normAutofit/>
          </a:bodyPr>
          <a:lstStyle/>
          <a:p>
            <a:pPr defTabSz="914378">
              <a:buSzPts val="990"/>
            </a:pPr>
            <a:r>
              <a:rPr lang="en-US" sz="2100" dirty="0"/>
              <a:t>INTRODUCTION</a:t>
            </a:r>
          </a:p>
        </p:txBody>
      </p:sp>
      <p:cxnSp>
        <p:nvCxnSpPr>
          <p:cNvPr id="127" name="Straight Connector 126">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8" name="Rectangle 127">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9"/>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Google Shape;79;p17"/>
          <p:cNvSpPr txBox="1">
            <a:spLocks noGrp="1"/>
          </p:cNvSpPr>
          <p:nvPr>
            <p:ph type="subTitle" idx="1"/>
          </p:nvPr>
        </p:nvSpPr>
        <p:spPr>
          <a:xfrm>
            <a:off x="864241" y="1774480"/>
            <a:ext cx="3243835" cy="3055629"/>
          </a:xfrm>
          <a:prstGeom prst="rect">
            <a:avLst/>
          </a:prstGeom>
        </p:spPr>
        <p:txBody>
          <a:bodyPr spcFirstLastPara="1" vert="horz" lIns="91440" tIns="45720" rIns="91440" bIns="45720" rtlCol="0" anchor="t" anchorCtr="0">
            <a:normAutofit fontScale="62500" lnSpcReduction="20000"/>
          </a:bodyPr>
          <a:lstStyle/>
          <a:p>
            <a:pPr marL="457189" indent="-228594" defTabSz="914378">
              <a:lnSpc>
                <a:spcPct val="110000"/>
              </a:lnSpc>
              <a:spcBef>
                <a:spcPts val="0"/>
              </a:spcBef>
              <a:buFont typeface="Arial" panose="020B0604020202020204" pitchFamily="34" charset="0"/>
              <a:buChar char="•"/>
            </a:pPr>
            <a:r>
              <a:rPr lang="en-US" sz="1400" cap="none" dirty="0"/>
              <a:t>Stack Overflow is a rapidly expanding community for obtaining answers to software development questions on topics such as algorithms, databases, languages, tools and programming environment. </a:t>
            </a:r>
          </a:p>
          <a:p>
            <a:pPr indent="-228594" defTabSz="914378">
              <a:lnSpc>
                <a:spcPct val="110000"/>
              </a:lnSpc>
              <a:spcBef>
                <a:spcPts val="0"/>
              </a:spcBef>
              <a:buFont typeface="Arial" panose="020B0604020202020204" pitchFamily="34" charset="0"/>
              <a:buChar char="•"/>
            </a:pPr>
            <a:endParaRPr lang="en-US" sz="1400" cap="none" dirty="0"/>
          </a:p>
          <a:p>
            <a:pPr marL="457189" indent="-228594" defTabSz="914378">
              <a:lnSpc>
                <a:spcPct val="110000"/>
              </a:lnSpc>
              <a:spcBef>
                <a:spcPts val="0"/>
              </a:spcBef>
              <a:buFont typeface="Arial" panose="020B0604020202020204" pitchFamily="34" charset="0"/>
              <a:buChar char="•"/>
            </a:pPr>
            <a:r>
              <a:rPr lang="en-US" sz="1400" cap="none" dirty="0">
                <a:sym typeface="Times New Roman"/>
              </a:rPr>
              <a:t>The "stack overflow user engagement and topic trends dashboard" is the application planned for developing a dashboard focusing on user engagement and topic trends within stack overflow.</a:t>
            </a:r>
          </a:p>
          <a:p>
            <a:pPr marL="457189" indent="-228594" defTabSz="914378">
              <a:lnSpc>
                <a:spcPct val="110000"/>
              </a:lnSpc>
              <a:spcBef>
                <a:spcPts val="0"/>
              </a:spcBef>
              <a:buFont typeface="Arial" panose="020B0604020202020204" pitchFamily="34" charset="0"/>
              <a:buChar char="•"/>
            </a:pPr>
            <a:endParaRPr lang="en-US" sz="1400" dirty="0">
              <a:sym typeface="Times New Roman"/>
            </a:endParaRPr>
          </a:p>
          <a:p>
            <a:pPr marL="457189" indent="-228594" defTabSz="914378">
              <a:lnSpc>
                <a:spcPct val="110000"/>
              </a:lnSpc>
              <a:spcBef>
                <a:spcPts val="0"/>
              </a:spcBef>
              <a:buFont typeface="Arial" panose="020B0604020202020204" pitchFamily="34" charset="0"/>
              <a:buChar char="•"/>
            </a:pPr>
            <a:r>
              <a:rPr lang="en-US" sz="1400" cap="none" dirty="0">
                <a:sym typeface="Times New Roman"/>
              </a:rPr>
              <a:t>We designed the dashboard such that it seeks to improve user experience, encourage future and new users cultivate involvement on the stack overflow platform and engage in the community by providing useful facts, figures and insights.</a:t>
            </a:r>
          </a:p>
          <a:p>
            <a:pPr marL="457189" indent="-228594" defTabSz="914378">
              <a:lnSpc>
                <a:spcPct val="110000"/>
              </a:lnSpc>
              <a:spcBef>
                <a:spcPts val="0"/>
              </a:spcBef>
              <a:buFont typeface="Arial" panose="020B0604020202020204" pitchFamily="34" charset="0"/>
              <a:buChar char="•"/>
            </a:pPr>
            <a:endParaRPr lang="en-US" sz="1400" cap="none" dirty="0">
              <a:sym typeface="Times New Roman"/>
            </a:endParaRPr>
          </a:p>
          <a:p>
            <a:pPr marL="457189" indent="-228594" defTabSz="914378">
              <a:lnSpc>
                <a:spcPct val="110000"/>
              </a:lnSpc>
              <a:spcBef>
                <a:spcPts val="0"/>
              </a:spcBef>
              <a:buFont typeface="Arial" panose="020B0604020202020204" pitchFamily="34" charset="0"/>
              <a:buChar char="•"/>
            </a:pPr>
            <a:r>
              <a:rPr lang="en-US" sz="1400" cap="none" dirty="0">
                <a:sym typeface="Times New Roman"/>
              </a:rPr>
              <a:t>This project is motivated by the need to understand the dynamics, trends, and patterns of the stack overflow community</a:t>
            </a:r>
          </a:p>
          <a:p>
            <a:pPr marL="457189" indent="-228594" defTabSz="914378">
              <a:lnSpc>
                <a:spcPct val="110000"/>
              </a:lnSpc>
              <a:spcBef>
                <a:spcPts val="800"/>
              </a:spcBef>
              <a:buFont typeface="Arial" panose="020B0604020202020204" pitchFamily="34" charset="0"/>
              <a:buChar char="•"/>
            </a:pPr>
            <a:endParaRPr lang="en-US" sz="500" dirty="0">
              <a:sym typeface="Times New Roman"/>
            </a:endParaRPr>
          </a:p>
          <a:p>
            <a:pPr indent="-228594" defTabSz="914378">
              <a:lnSpc>
                <a:spcPct val="110000"/>
              </a:lnSpc>
              <a:spcBef>
                <a:spcPts val="0"/>
              </a:spcBef>
              <a:buFont typeface="Arial" panose="020B0604020202020204" pitchFamily="34" charset="0"/>
              <a:buChar char="•"/>
            </a:pPr>
            <a:endParaRPr lang="en-US" sz="500" dirty="0"/>
          </a:p>
          <a:p>
            <a:pPr indent="-228594" defTabSz="914378">
              <a:lnSpc>
                <a:spcPct val="110000"/>
              </a:lnSpc>
              <a:spcBef>
                <a:spcPts val="0"/>
              </a:spcBef>
              <a:buFont typeface="Arial" panose="020B0604020202020204" pitchFamily="34" charset="0"/>
              <a:buChar char="•"/>
            </a:pPr>
            <a:endParaRPr lang="en-US" sz="500" dirty="0"/>
          </a:p>
          <a:p>
            <a:pPr indent="-228594" defTabSz="914378">
              <a:lnSpc>
                <a:spcPct val="110000"/>
              </a:lnSpc>
              <a:spcBef>
                <a:spcPts val="0"/>
              </a:spcBef>
              <a:buFont typeface="Arial" panose="020B0604020202020204" pitchFamily="34" charset="0"/>
              <a:buChar char="•"/>
            </a:pPr>
            <a:r>
              <a:rPr lang="en-US" sz="500" dirty="0"/>
              <a:t>				</a:t>
            </a:r>
          </a:p>
          <a:p>
            <a:pPr indent="-228594" defTabSz="914378">
              <a:lnSpc>
                <a:spcPct val="110000"/>
              </a:lnSpc>
              <a:spcBef>
                <a:spcPts val="0"/>
              </a:spcBef>
              <a:buFont typeface="Arial" panose="020B0604020202020204" pitchFamily="34" charset="0"/>
              <a:buChar char="•"/>
            </a:pPr>
            <a:r>
              <a:rPr lang="en-US" sz="500" dirty="0"/>
              <a:t>			</a:t>
            </a:r>
          </a:p>
          <a:p>
            <a:pPr indent="-228594" defTabSz="914378">
              <a:lnSpc>
                <a:spcPct val="110000"/>
              </a:lnSpc>
              <a:spcBef>
                <a:spcPts val="0"/>
              </a:spcBef>
              <a:buFont typeface="Arial" panose="020B0604020202020204" pitchFamily="34" charset="0"/>
              <a:buChar char="•"/>
            </a:pPr>
            <a:r>
              <a:rPr lang="en-US" sz="500" dirty="0"/>
              <a:t>		</a:t>
            </a:r>
          </a:p>
          <a:p>
            <a:pPr indent="-228594" defTabSz="914378">
              <a:lnSpc>
                <a:spcPct val="110000"/>
              </a:lnSpc>
              <a:spcBef>
                <a:spcPts val="0"/>
              </a:spcBef>
              <a:buFont typeface="Arial" panose="020B0604020202020204" pitchFamily="34" charset="0"/>
              <a:buChar char="•"/>
            </a:pPr>
            <a:endParaRPr lang="en-US" sz="500" dirty="0"/>
          </a:p>
          <a:p>
            <a:pPr indent="-228594" defTabSz="914378">
              <a:lnSpc>
                <a:spcPct val="110000"/>
              </a:lnSpc>
              <a:spcBef>
                <a:spcPts val="0"/>
              </a:spcBef>
              <a:buFont typeface="Arial" panose="020B0604020202020204" pitchFamily="34" charset="0"/>
              <a:buChar char="•"/>
            </a:pPr>
            <a:r>
              <a:rPr lang="en-US" sz="500" dirty="0"/>
              <a:t>				</a:t>
            </a:r>
          </a:p>
          <a:p>
            <a:pPr indent="-228594" defTabSz="914378">
              <a:lnSpc>
                <a:spcPct val="110000"/>
              </a:lnSpc>
              <a:spcBef>
                <a:spcPts val="0"/>
              </a:spcBef>
              <a:buFont typeface="Arial" panose="020B0604020202020204" pitchFamily="34" charset="0"/>
              <a:buChar char="•"/>
            </a:pPr>
            <a:r>
              <a:rPr lang="en-US" sz="500" dirty="0"/>
              <a:t>			</a:t>
            </a:r>
          </a:p>
          <a:p>
            <a:pPr indent="-228594" defTabSz="914378">
              <a:lnSpc>
                <a:spcPct val="110000"/>
              </a:lnSpc>
              <a:spcBef>
                <a:spcPts val="0"/>
              </a:spcBef>
              <a:buFont typeface="Arial" panose="020B0604020202020204" pitchFamily="34" charset="0"/>
              <a:buChar char="•"/>
            </a:pPr>
            <a:r>
              <a:rPr lang="en-US" sz="500" dirty="0"/>
              <a:t>		</a:t>
            </a:r>
          </a:p>
          <a:p>
            <a:pPr indent="-228594" defTabSz="914378">
              <a:lnSpc>
                <a:spcPct val="110000"/>
              </a:lnSpc>
              <a:spcBef>
                <a:spcPts val="0"/>
              </a:spcBef>
              <a:buFont typeface="Arial" panose="020B0604020202020204" pitchFamily="34" charset="0"/>
              <a:buChar char="•"/>
            </a:pPr>
            <a:endParaRPr lang="en-US" sz="500" dirty="0"/>
          </a:p>
        </p:txBody>
      </p:sp>
      <p:pic>
        <p:nvPicPr>
          <p:cNvPr id="2" name="Picture 2" descr="Stack Overflow inks AI partnership with Google Cloud - SiliconANGLE">
            <a:extLst>
              <a:ext uri="{FF2B5EF4-FFF2-40B4-BE49-F238E27FC236}">
                <a16:creationId xmlns:a16="http://schemas.microsoft.com/office/drawing/2014/main" id="{88D58C75-BAFF-CC62-386A-2915E2D6668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1886" y="1774480"/>
            <a:ext cx="4087686" cy="21460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4"/>
        <p:cNvGrpSpPr/>
        <p:nvPr/>
      </p:nvGrpSpPr>
      <p:grpSpPr>
        <a:xfrm>
          <a:off x="0" y="0"/>
          <a:ext cx="0" cy="0"/>
          <a:chOff x="0" y="0"/>
          <a:chExt cx="0" cy="0"/>
        </a:xfrm>
      </p:grpSpPr>
      <p:sp>
        <p:nvSpPr>
          <p:cNvPr id="108" name="Rectangle 10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0" name="Picture 10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2" name="Straight Connector 1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6" name="Rectangle 115">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8"/>
          <p:cNvSpPr txBox="1">
            <a:spLocks noGrp="1"/>
          </p:cNvSpPr>
          <p:nvPr>
            <p:ph type="ctrTitle"/>
          </p:nvPr>
        </p:nvSpPr>
        <p:spPr>
          <a:xfrm>
            <a:off x="1088685" y="603389"/>
            <a:ext cx="3243834" cy="786926"/>
          </a:xfrm>
          <a:prstGeom prst="rect">
            <a:avLst/>
          </a:prstGeom>
        </p:spPr>
        <p:txBody>
          <a:bodyPr spcFirstLastPara="1" vert="horz" lIns="91440" tIns="45720" rIns="91440" bIns="45720" rtlCol="0" anchor="t" anchorCtr="0">
            <a:normAutofit/>
          </a:bodyPr>
          <a:lstStyle/>
          <a:p>
            <a:pPr defTabSz="914400">
              <a:buSzPts val="990"/>
            </a:pPr>
            <a:r>
              <a:rPr lang="en-US" sz="2100"/>
              <a:t>OUR DASHBOARD</a:t>
            </a:r>
          </a:p>
        </p:txBody>
      </p:sp>
      <p:cxnSp>
        <p:nvCxnSpPr>
          <p:cNvPr id="118" name="Straight Connector 117">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0" name="Rectangle 119">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6" name="Google Shape;86;p18"/>
          <p:cNvSpPr txBox="1">
            <a:spLocks noGrp="1"/>
          </p:cNvSpPr>
          <p:nvPr>
            <p:ph type="subTitle" idx="1"/>
          </p:nvPr>
        </p:nvSpPr>
        <p:spPr>
          <a:xfrm>
            <a:off x="1088684" y="1511799"/>
            <a:ext cx="3243835" cy="3055629"/>
          </a:xfrm>
          <a:prstGeom prst="rect">
            <a:avLst/>
          </a:prstGeom>
        </p:spPr>
        <p:txBody>
          <a:bodyPr spcFirstLastPara="1" vert="horz" lIns="91440" tIns="45720" rIns="91440" bIns="45720" rtlCol="0" anchor="t" anchorCtr="0">
            <a:normAutofit/>
          </a:bodyPr>
          <a:lstStyle/>
          <a:p>
            <a:pPr marL="412740" indent="-228600" defTabSz="914400">
              <a:spcBef>
                <a:spcPts val="0"/>
              </a:spcBef>
              <a:spcAft>
                <a:spcPts val="600"/>
              </a:spcAft>
              <a:buFont typeface="Arial" panose="020B0604020202020204" pitchFamily="34" charset="0"/>
              <a:buChar char="•"/>
            </a:pPr>
            <a:r>
              <a:rPr lang="en-US" dirty="0"/>
              <a:t>Hall of fame </a:t>
            </a:r>
          </a:p>
          <a:p>
            <a:pPr marL="412740" indent="-228600" defTabSz="914400">
              <a:spcBef>
                <a:spcPts val="0"/>
              </a:spcBef>
              <a:spcAft>
                <a:spcPts val="600"/>
              </a:spcAft>
              <a:buFont typeface="Arial" panose="020B0604020202020204" pitchFamily="34" charset="0"/>
              <a:buChar char="•"/>
            </a:pPr>
            <a:r>
              <a:rPr lang="en-US" dirty="0"/>
              <a:t>User engagement metrics </a:t>
            </a:r>
          </a:p>
          <a:p>
            <a:pPr marL="412740" indent="-228600" defTabSz="914400">
              <a:spcBef>
                <a:spcPts val="0"/>
              </a:spcBef>
              <a:spcAft>
                <a:spcPts val="600"/>
              </a:spcAft>
              <a:buFont typeface="Arial" panose="020B0604020202020204" pitchFamily="34" charset="0"/>
              <a:buChar char="•"/>
            </a:pPr>
            <a:r>
              <a:rPr lang="en-US" dirty="0"/>
              <a:t>Recommendations</a:t>
            </a:r>
          </a:p>
          <a:p>
            <a:pPr marL="412740" indent="-228600" defTabSz="914400">
              <a:spcBef>
                <a:spcPts val="0"/>
              </a:spcBef>
              <a:spcAft>
                <a:spcPts val="600"/>
              </a:spcAft>
              <a:buFont typeface="Arial" panose="020B0604020202020204" pitchFamily="34" charset="0"/>
              <a:buChar char="•"/>
            </a:pPr>
            <a:r>
              <a:rPr lang="en-US" dirty="0"/>
              <a:t>Trending topics </a:t>
            </a:r>
          </a:p>
          <a:p>
            <a:pPr marL="412740" indent="-228600" defTabSz="914400">
              <a:spcBef>
                <a:spcPts val="0"/>
              </a:spcBef>
              <a:spcAft>
                <a:spcPts val="600"/>
              </a:spcAft>
              <a:buFont typeface="Arial" panose="020B0604020202020204" pitchFamily="34" charset="0"/>
              <a:buChar char="•"/>
            </a:pPr>
            <a:r>
              <a:rPr lang="en-US" dirty="0"/>
              <a:t>Suggestions</a:t>
            </a:r>
          </a:p>
          <a:p>
            <a:pPr marL="412740" indent="-228600" defTabSz="914400">
              <a:spcBef>
                <a:spcPts val="0"/>
              </a:spcBef>
              <a:spcAft>
                <a:spcPts val="600"/>
              </a:spcAft>
              <a:buFont typeface="Arial" panose="020B0604020202020204" pitchFamily="34" charset="0"/>
              <a:buChar char="•"/>
            </a:pPr>
            <a:r>
              <a:rPr lang="en-US" dirty="0"/>
              <a:t>Comparison table with participation rate</a:t>
            </a:r>
          </a:p>
          <a:p>
            <a:pPr marL="457189" indent="-228600" defTabSz="914400">
              <a:spcBef>
                <a:spcPts val="0"/>
              </a:spcBef>
              <a:spcAft>
                <a:spcPts val="600"/>
              </a:spcAft>
              <a:buFont typeface="Arial" panose="020B0604020202020204" pitchFamily="34" charset="0"/>
              <a:buChar char="•"/>
            </a:pPr>
            <a:endParaRPr lang="en-US" dirty="0"/>
          </a:p>
        </p:txBody>
      </p:sp>
      <p:pic>
        <p:nvPicPr>
          <p:cNvPr id="2" name="Google Shape;80;p17">
            <a:extLst>
              <a:ext uri="{FF2B5EF4-FFF2-40B4-BE49-F238E27FC236}">
                <a16:creationId xmlns:a16="http://schemas.microsoft.com/office/drawing/2014/main" id="{EE6BC45B-DCED-E285-1CEE-E42C33F92FC2}"/>
              </a:ext>
            </a:extLst>
          </p:cNvPr>
          <p:cNvPicPr preferRelativeResize="0"/>
          <p:nvPr/>
        </p:nvPicPr>
        <p:blipFill>
          <a:blip r:embed="rId4"/>
          <a:stretch>
            <a:fillRect/>
          </a:stretch>
        </p:blipFill>
        <p:spPr>
          <a:xfrm>
            <a:off x="4813299" y="846488"/>
            <a:ext cx="3477840" cy="3477840"/>
          </a:xfrm>
          <a:prstGeom prst="rect">
            <a:avLst/>
          </a:prstGeom>
          <a:pattFill prst="pct5">
            <a:fgClr>
              <a:schemeClr val="accent1"/>
            </a:fgClr>
            <a:bgClr>
              <a:schemeClr val="bg1"/>
            </a:bgClr>
          </a:patt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10"/>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1" name="Google Shape;111;p22"/>
          <p:cNvSpPr txBox="1">
            <a:spLocks noGrp="1"/>
          </p:cNvSpPr>
          <p:nvPr>
            <p:ph type="ctrTitle"/>
          </p:nvPr>
        </p:nvSpPr>
        <p:spPr>
          <a:xfrm>
            <a:off x="1089462" y="722176"/>
            <a:ext cx="3132288" cy="1785621"/>
          </a:xfrm>
          <a:prstGeom prst="rect">
            <a:avLst/>
          </a:prstGeom>
        </p:spPr>
        <p:txBody>
          <a:bodyPr spcFirstLastPara="1" vert="horz" lIns="91425" tIns="91425" rIns="91425" bIns="91425" rtlCol="0" anchorCtr="0">
            <a:normAutofit/>
          </a:bodyPr>
          <a:lstStyle/>
          <a:p>
            <a:pPr>
              <a:spcBef>
                <a:spcPts val="0"/>
              </a:spcBef>
              <a:buSzPts val="990"/>
            </a:pPr>
            <a:r>
              <a:rPr lang="en-US" sz="3600"/>
              <a:t>ER DIAGRAM</a:t>
            </a:r>
          </a:p>
        </p:txBody>
      </p:sp>
      <p:cxnSp>
        <p:nvCxnSpPr>
          <p:cNvPr id="142" name="Straight Connector 14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2646407"/>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43" name="Picture 14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44" name="Straight Connector 143">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90"/>
        <p:cNvGrpSpPr/>
        <p:nvPr/>
      </p:nvGrpSpPr>
      <p:grpSpPr>
        <a:xfrm>
          <a:off x="0" y="0"/>
          <a:ext cx="0" cy="0"/>
          <a:chOff x="0" y="0"/>
          <a:chExt cx="0" cy="0"/>
        </a:xfrm>
      </p:grpSpPr>
      <p:sp>
        <p:nvSpPr>
          <p:cNvPr id="97" name="Rectangle 9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9" name="Picture 9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1" name="Straight Connector 10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5" name="Rectangle 10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7" name="Google Shape;113;p22">
            <a:extLst>
              <a:ext uri="{FF2B5EF4-FFF2-40B4-BE49-F238E27FC236}">
                <a16:creationId xmlns:a16="http://schemas.microsoft.com/office/drawing/2014/main" id="{EA26F4F1-9715-CB47-A3CC-6FFDF97B7F49}"/>
              </a:ext>
            </a:extLst>
          </p:cNvPr>
          <p:cNvPicPr preferRelativeResize="0"/>
          <p:nvPr/>
        </p:nvPicPr>
        <p:blipFill>
          <a:blip r:embed="rId4"/>
          <a:stretch>
            <a:fillRect/>
          </a:stretch>
        </p:blipFill>
        <p:spPr>
          <a:xfrm>
            <a:off x="0" y="-8572"/>
            <a:ext cx="9144227" cy="5143499"/>
          </a:xfrm>
          <a:prstGeom prst="rect">
            <a:avLst/>
          </a:prstGeom>
          <a:noFill/>
        </p:spPr>
      </p:pic>
    </p:spTree>
    <p:extLst>
      <p:ext uri="{BB962C8B-B14F-4D97-AF65-F5344CB8AC3E}">
        <p14:creationId xmlns:p14="http://schemas.microsoft.com/office/powerpoint/2010/main" val="408054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90"/>
        <p:cNvGrpSpPr/>
        <p:nvPr/>
      </p:nvGrpSpPr>
      <p:grpSpPr>
        <a:xfrm>
          <a:off x="0" y="0"/>
          <a:ext cx="0" cy="0"/>
          <a:chOff x="0" y="0"/>
          <a:chExt cx="0" cy="0"/>
        </a:xfrm>
      </p:grpSpPr>
      <p:sp>
        <p:nvSpPr>
          <p:cNvPr id="97" name="Rectangle 9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9" name="Picture 9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1" name="Straight Connector 10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5" name="Rectangle 10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ctrTitle"/>
          </p:nvPr>
        </p:nvSpPr>
        <p:spPr>
          <a:xfrm>
            <a:off x="689970" y="1344170"/>
            <a:ext cx="2597837" cy="2852925"/>
          </a:xfrm>
          <a:prstGeom prst="rect">
            <a:avLst/>
          </a:prstGeom>
        </p:spPr>
        <p:txBody>
          <a:bodyPr spcFirstLastPara="1" vert="horz" lIns="91440" tIns="45720" rIns="91440" bIns="45720" rtlCol="0" anchor="ctr" anchorCtr="0">
            <a:normAutofit/>
          </a:bodyPr>
          <a:lstStyle/>
          <a:p>
            <a:pPr defTabSz="914400">
              <a:buSzPts val="990"/>
            </a:pPr>
            <a:r>
              <a:rPr lang="en-US" sz="2400" b="0" i="0" kern="1200" cap="all" dirty="0">
                <a:solidFill>
                  <a:schemeClr val="tx1"/>
                </a:solidFill>
                <a:effectLst/>
                <a:latin typeface="+mj-lt"/>
                <a:ea typeface="+mj-ea"/>
                <a:cs typeface="+mj-cs"/>
              </a:rPr>
              <a:t>SIMPLE AND ADVANCED SQL QUERIES</a:t>
            </a:r>
          </a:p>
        </p:txBody>
      </p:sp>
      <p:cxnSp>
        <p:nvCxnSpPr>
          <p:cNvPr id="107" name="Straight Connector 10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92" name="Google Shape;92;p19"/>
          <p:cNvSpPr txBox="1">
            <a:spLocks noGrp="1"/>
          </p:cNvSpPr>
          <p:nvPr>
            <p:ph type="subTitle" idx="1"/>
          </p:nvPr>
        </p:nvSpPr>
        <p:spPr>
          <a:xfrm>
            <a:off x="3693638" y="1200149"/>
            <a:ext cx="4597502" cy="3223260"/>
          </a:xfrm>
          <a:prstGeom prst="rect">
            <a:avLst/>
          </a:prstGeom>
        </p:spPr>
        <p:txBody>
          <a:bodyPr spcFirstLastPara="1" vert="horz" lIns="91440" tIns="45720" rIns="91440" bIns="45720" rtlCol="0" anchor="ctr" anchorCtr="0">
            <a:normAutofit fontScale="55000" lnSpcReduction="20000"/>
          </a:bodyPr>
          <a:lstStyle/>
          <a:p>
            <a:pPr marL="457189" indent="-228600" defTabSz="914400">
              <a:lnSpc>
                <a:spcPct val="110000"/>
              </a:lnSpc>
              <a:spcBef>
                <a:spcPts val="0"/>
              </a:spcBef>
              <a:spcAft>
                <a:spcPts val="600"/>
              </a:spcAft>
              <a:buFont typeface="Arial" panose="020B0604020202020204" pitchFamily="34" charset="0"/>
              <a:buChar char="•"/>
            </a:pPr>
            <a:r>
              <a:rPr lang="en-US" sz="1300" b="1" dirty="0"/>
              <a:t>Hall of fame  </a:t>
            </a:r>
            <a:r>
              <a:rPr lang="en-US" sz="1300" dirty="0"/>
              <a:t>- This </a:t>
            </a:r>
            <a:r>
              <a:rPr lang="en-US" sz="1300" dirty="0">
                <a:sym typeface="Times New Roman"/>
              </a:rPr>
              <a:t>is designed to showcase top 20 users and give them a star-ratings based on their platform activity.</a:t>
            </a:r>
          </a:p>
          <a:p>
            <a:pPr marL="457189" indent="-228600" defTabSz="914400">
              <a:lnSpc>
                <a:spcPct val="110000"/>
              </a:lnSpc>
              <a:spcBef>
                <a:spcPts val="0"/>
              </a:spcBef>
              <a:spcAft>
                <a:spcPts val="600"/>
              </a:spcAft>
              <a:buFont typeface="Arial" panose="020B0604020202020204" pitchFamily="34" charset="0"/>
              <a:buChar char="•"/>
            </a:pPr>
            <a:endParaRPr lang="en-US" sz="1300" dirty="0"/>
          </a:p>
          <a:p>
            <a:pPr marL="457189" indent="-228600" defTabSz="914400">
              <a:lnSpc>
                <a:spcPct val="110000"/>
              </a:lnSpc>
              <a:spcBef>
                <a:spcPts val="0"/>
              </a:spcBef>
              <a:spcAft>
                <a:spcPts val="600"/>
              </a:spcAft>
              <a:buFont typeface="Arial" panose="020B0604020202020204" pitchFamily="34" charset="0"/>
              <a:buChar char="•"/>
            </a:pPr>
            <a:r>
              <a:rPr lang="en-US" sz="1300" b="1" dirty="0"/>
              <a:t>User engagement metrics </a:t>
            </a:r>
            <a:r>
              <a:rPr lang="en-US" sz="1300" dirty="0"/>
              <a:t>- </a:t>
            </a:r>
            <a:r>
              <a:rPr lang="en-US" sz="1300" dirty="0">
                <a:sym typeface="Times New Roman"/>
              </a:rPr>
              <a:t>This is designed to compare a particular user's platform activity with that of the top 20 users of the hall of fame table and orders them by reputation scores in descending order.</a:t>
            </a:r>
          </a:p>
          <a:p>
            <a:pPr marL="457189" indent="-228600" defTabSz="914400">
              <a:lnSpc>
                <a:spcPct val="110000"/>
              </a:lnSpc>
              <a:spcBef>
                <a:spcPts val="0"/>
              </a:spcBef>
              <a:spcAft>
                <a:spcPts val="600"/>
              </a:spcAft>
              <a:buFont typeface="Arial" panose="020B0604020202020204" pitchFamily="34" charset="0"/>
              <a:buChar char="•"/>
            </a:pPr>
            <a:endParaRPr lang="en-US" sz="1300" dirty="0">
              <a:sym typeface="Times New Roman"/>
            </a:endParaRPr>
          </a:p>
          <a:p>
            <a:pPr marL="457189" indent="-228600" defTabSz="914400">
              <a:lnSpc>
                <a:spcPct val="110000"/>
              </a:lnSpc>
              <a:spcBef>
                <a:spcPts val="0"/>
              </a:spcBef>
              <a:spcAft>
                <a:spcPts val="600"/>
              </a:spcAft>
              <a:buFont typeface="Arial" panose="020B0604020202020204" pitchFamily="34" charset="0"/>
              <a:buChar char="•"/>
            </a:pPr>
            <a:r>
              <a:rPr lang="en-US" sz="1300" b="1" dirty="0"/>
              <a:t>Recommendations </a:t>
            </a:r>
            <a:r>
              <a:rPr lang="en-US" sz="1300" dirty="0"/>
              <a:t>- This is designed for giving users information about their Stack Overflow activity, such as their most popular tags, commonly asked questions, and recommendations that are personalized for them based on their behavior.</a:t>
            </a:r>
          </a:p>
          <a:p>
            <a:pPr indent="-228600" defTabSz="914400">
              <a:lnSpc>
                <a:spcPct val="110000"/>
              </a:lnSpc>
              <a:spcBef>
                <a:spcPts val="0"/>
              </a:spcBef>
              <a:spcAft>
                <a:spcPts val="600"/>
              </a:spcAft>
              <a:buFont typeface="Arial" panose="020B0604020202020204" pitchFamily="34" charset="0"/>
              <a:buChar char="•"/>
            </a:pPr>
            <a:endParaRPr lang="en-US" sz="1300" dirty="0"/>
          </a:p>
          <a:p>
            <a:pPr marL="457189" indent="-228600" defTabSz="914400">
              <a:lnSpc>
                <a:spcPct val="110000"/>
              </a:lnSpc>
              <a:spcBef>
                <a:spcPts val="0"/>
              </a:spcBef>
              <a:spcAft>
                <a:spcPts val="600"/>
              </a:spcAft>
              <a:buFont typeface="Arial" panose="020B0604020202020204" pitchFamily="34" charset="0"/>
              <a:buChar char="•"/>
            </a:pPr>
            <a:r>
              <a:rPr lang="en-US" sz="1300" b="1" dirty="0"/>
              <a:t>Trending topics </a:t>
            </a:r>
            <a:r>
              <a:rPr lang="en-US" sz="1300" dirty="0"/>
              <a:t>- This is designed for </a:t>
            </a:r>
            <a:r>
              <a:rPr lang="en-US" sz="1300" dirty="0">
                <a:sym typeface="Times New Roman"/>
              </a:rPr>
              <a:t>identifying the trending topic on the internet by filtering out the most popular topics being searched by the users in the platform.</a:t>
            </a:r>
          </a:p>
          <a:p>
            <a:pPr marL="457189" indent="-228600" defTabSz="914400">
              <a:lnSpc>
                <a:spcPct val="110000"/>
              </a:lnSpc>
              <a:spcBef>
                <a:spcPts val="0"/>
              </a:spcBef>
              <a:spcAft>
                <a:spcPts val="600"/>
              </a:spcAft>
              <a:buFont typeface="Arial" panose="020B0604020202020204" pitchFamily="34" charset="0"/>
              <a:buChar char="•"/>
            </a:pPr>
            <a:endParaRPr lang="en-US" sz="1300" dirty="0">
              <a:sym typeface="Times New Roman"/>
            </a:endParaRPr>
          </a:p>
          <a:p>
            <a:pPr marL="457189" indent="-228600" defTabSz="914400">
              <a:lnSpc>
                <a:spcPct val="110000"/>
              </a:lnSpc>
              <a:spcBef>
                <a:spcPts val="0"/>
              </a:spcBef>
              <a:spcAft>
                <a:spcPts val="600"/>
              </a:spcAft>
              <a:buFont typeface="Arial" panose="020B0604020202020204" pitchFamily="34" charset="0"/>
              <a:buChar char="•"/>
            </a:pPr>
            <a:r>
              <a:rPr lang="en-US" sz="1300" b="1" dirty="0"/>
              <a:t>Suggestions </a:t>
            </a:r>
            <a:r>
              <a:rPr lang="en-US" sz="1300" dirty="0"/>
              <a:t>- </a:t>
            </a:r>
            <a:r>
              <a:rPr lang="en-US" sz="1300" dirty="0">
                <a:sym typeface="Times New Roman"/>
              </a:rPr>
              <a:t>This is designed for filtering out the comments which are the feedback from the users. This could be either bugs, reports or other similar feedback</a:t>
            </a:r>
          </a:p>
          <a:p>
            <a:pPr indent="-228600" defTabSz="914400">
              <a:lnSpc>
                <a:spcPct val="110000"/>
              </a:lnSpc>
              <a:spcBef>
                <a:spcPts val="0"/>
              </a:spcBef>
              <a:spcAft>
                <a:spcPts val="600"/>
              </a:spcAft>
              <a:buFont typeface="Arial" panose="020B0604020202020204" pitchFamily="34" charset="0"/>
              <a:buChar char="•"/>
            </a:pPr>
            <a:endParaRPr lang="en-US" sz="1300" dirty="0">
              <a:sym typeface="Times New Roman"/>
            </a:endParaRPr>
          </a:p>
          <a:p>
            <a:pPr marL="457189" indent="-228600" defTabSz="914400">
              <a:lnSpc>
                <a:spcPct val="110000"/>
              </a:lnSpc>
              <a:spcBef>
                <a:spcPts val="0"/>
              </a:spcBef>
              <a:spcAft>
                <a:spcPts val="600"/>
              </a:spcAft>
              <a:buFont typeface="Arial" panose="020B0604020202020204" pitchFamily="34" charset="0"/>
              <a:buChar char="•"/>
            </a:pPr>
            <a:r>
              <a:rPr lang="en-US" sz="1300" b="1" dirty="0"/>
              <a:t>Comparison table with participation rate -</a:t>
            </a:r>
            <a:r>
              <a:rPr lang="en-US" sz="1300" dirty="0"/>
              <a:t> </a:t>
            </a:r>
            <a:r>
              <a:rPr lang="en-US" sz="1300" dirty="0">
                <a:sym typeface="Times New Roman"/>
              </a:rPr>
              <a:t>This is designed to categorize users based on their activity levels in the platform by calculating the participation rate</a:t>
            </a:r>
            <a:endParaRPr lang="en-US" sz="1300" dirty="0"/>
          </a:p>
          <a:p>
            <a:pPr marL="457189" indent="-228600" defTabSz="914400">
              <a:lnSpc>
                <a:spcPct val="110000"/>
              </a:lnSpc>
              <a:spcBef>
                <a:spcPts val="0"/>
              </a:spcBef>
              <a:spcAft>
                <a:spcPts val="600"/>
              </a:spcAft>
              <a:buFont typeface="Arial" panose="020B0604020202020204" pitchFamily="34" charset="0"/>
              <a:buChar char="•"/>
            </a:pPr>
            <a:endParaRPr lang="en-US" sz="600" dirty="0"/>
          </a:p>
          <a:p>
            <a:pPr indent="-228600" defTabSz="914400">
              <a:lnSpc>
                <a:spcPct val="110000"/>
              </a:lnSpc>
              <a:spcBef>
                <a:spcPts val="0"/>
              </a:spcBef>
              <a:spcAft>
                <a:spcPts val="600"/>
              </a:spcAft>
              <a:buFont typeface="Arial" panose="020B0604020202020204" pitchFamily="34" charset="0"/>
              <a:buChar char="•"/>
            </a:pPr>
            <a:endParaRPr lang="en-US" sz="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4"/>
        <p:cNvGrpSpPr/>
        <p:nvPr/>
      </p:nvGrpSpPr>
      <p:grpSpPr>
        <a:xfrm>
          <a:off x="0" y="0"/>
          <a:ext cx="0" cy="0"/>
          <a:chOff x="0" y="0"/>
          <a:chExt cx="0" cy="0"/>
        </a:xfrm>
      </p:grpSpPr>
      <p:sp>
        <p:nvSpPr>
          <p:cNvPr id="108" name="Rectangle 10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0" name="Picture 10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2" name="Straight Connector 1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6" name="Rectangle 115">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8"/>
          <p:cNvSpPr txBox="1">
            <a:spLocks noGrp="1"/>
          </p:cNvSpPr>
          <p:nvPr>
            <p:ph type="ctrTitle"/>
          </p:nvPr>
        </p:nvSpPr>
        <p:spPr>
          <a:xfrm>
            <a:off x="1088684" y="784428"/>
            <a:ext cx="3243834" cy="786926"/>
          </a:xfrm>
          <a:prstGeom prst="rect">
            <a:avLst/>
          </a:prstGeom>
        </p:spPr>
        <p:txBody>
          <a:bodyPr spcFirstLastPara="1" vert="horz" lIns="91440" tIns="45720" rIns="91440" bIns="45720" rtlCol="0" anchor="t" anchorCtr="0">
            <a:normAutofit/>
          </a:bodyPr>
          <a:lstStyle/>
          <a:p>
            <a:pPr defTabSz="914400">
              <a:buSzPts val="990"/>
            </a:pPr>
            <a:r>
              <a:rPr lang="en-US" sz="2100" dirty="0"/>
              <a:t>HALL OF FAME</a:t>
            </a:r>
          </a:p>
        </p:txBody>
      </p:sp>
      <p:cxnSp>
        <p:nvCxnSpPr>
          <p:cNvPr id="118" name="Straight Connector 117">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0" name="Rectangle 119">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2B9E5CA4-D9CF-A2B9-97B6-6732CCB2EB8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65" t="11400" r="2039" b="-564"/>
          <a:stretch/>
        </p:blipFill>
        <p:spPr>
          <a:xfrm>
            <a:off x="317727" y="1890219"/>
            <a:ext cx="4992116" cy="275383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BA40AEF-152F-F955-EF05-F56936E840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1718" y="1890219"/>
            <a:ext cx="2849086" cy="2673304"/>
          </a:xfrm>
          <a:prstGeom prst="rect">
            <a:avLst/>
          </a:prstGeom>
        </p:spPr>
      </p:pic>
    </p:spTree>
    <p:extLst>
      <p:ext uri="{BB962C8B-B14F-4D97-AF65-F5344CB8AC3E}">
        <p14:creationId xmlns:p14="http://schemas.microsoft.com/office/powerpoint/2010/main" val="354495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4"/>
        <p:cNvGrpSpPr/>
        <p:nvPr/>
      </p:nvGrpSpPr>
      <p:grpSpPr>
        <a:xfrm>
          <a:off x="0" y="0"/>
          <a:ext cx="0" cy="0"/>
          <a:chOff x="0" y="0"/>
          <a:chExt cx="0" cy="0"/>
        </a:xfrm>
      </p:grpSpPr>
      <p:sp>
        <p:nvSpPr>
          <p:cNvPr id="108" name="Rectangle 10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0" name="Picture 10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2" name="Straight Connector 1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6" name="Rectangle 115">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8"/>
          <p:cNvSpPr txBox="1">
            <a:spLocks noGrp="1"/>
          </p:cNvSpPr>
          <p:nvPr>
            <p:ph type="ctrTitle"/>
          </p:nvPr>
        </p:nvSpPr>
        <p:spPr>
          <a:xfrm>
            <a:off x="1088684" y="784428"/>
            <a:ext cx="3243834" cy="786926"/>
          </a:xfrm>
          <a:prstGeom prst="rect">
            <a:avLst/>
          </a:prstGeom>
        </p:spPr>
        <p:txBody>
          <a:bodyPr spcFirstLastPara="1" vert="horz" lIns="91440" tIns="45720" rIns="91440" bIns="45720" rtlCol="0" anchor="t" anchorCtr="0">
            <a:normAutofit/>
          </a:bodyPr>
          <a:lstStyle/>
          <a:p>
            <a:pPr defTabSz="914400">
              <a:buSzPts val="990"/>
            </a:pPr>
            <a:r>
              <a:rPr lang="en-US" sz="2100" dirty="0"/>
              <a:t>TOPIC TRENDS</a:t>
            </a:r>
          </a:p>
        </p:txBody>
      </p:sp>
      <p:cxnSp>
        <p:nvCxnSpPr>
          <p:cNvPr id="118" name="Straight Connector 117">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0" name="Rectangle 119">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descr="A screenshot of a computer screen&#10;&#10;Description automatically generated">
            <a:extLst>
              <a:ext uri="{FF2B5EF4-FFF2-40B4-BE49-F238E27FC236}">
                <a16:creationId xmlns:a16="http://schemas.microsoft.com/office/drawing/2014/main" id="{73A2A756-0B6A-45D0-2167-C7A27EB4A1C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802" t="9310" r="5964"/>
          <a:stretch/>
        </p:blipFill>
        <p:spPr>
          <a:xfrm>
            <a:off x="4889634" y="569629"/>
            <a:ext cx="3744227" cy="4004242"/>
          </a:xfrm>
          <a:prstGeom prst="rect">
            <a:avLst/>
          </a:prstGeom>
        </p:spPr>
      </p:pic>
      <p:pic>
        <p:nvPicPr>
          <p:cNvPr id="5" name="Picture 4" descr="A screenshot of a table&#10;&#10;Description automatically generated">
            <a:extLst>
              <a:ext uri="{FF2B5EF4-FFF2-40B4-BE49-F238E27FC236}">
                <a16:creationId xmlns:a16="http://schemas.microsoft.com/office/drawing/2014/main" id="{39224CC4-5DF8-3061-C135-FB6DE8BB5E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6347" y="1696740"/>
            <a:ext cx="2411698" cy="3125517"/>
          </a:xfrm>
          <a:prstGeom prst="rect">
            <a:avLst/>
          </a:prstGeom>
        </p:spPr>
      </p:pic>
    </p:spTree>
    <p:extLst>
      <p:ext uri="{BB962C8B-B14F-4D97-AF65-F5344CB8AC3E}">
        <p14:creationId xmlns:p14="http://schemas.microsoft.com/office/powerpoint/2010/main" val="31120023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2295</TotalTime>
  <Words>867</Words>
  <Application>Microsoft Macintosh PowerPoint</Application>
  <PresentationFormat>On-screen Show (16:9)</PresentationFormat>
  <Paragraphs>117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Gill Sans MT</vt:lpstr>
      <vt:lpstr>Times New Roman</vt:lpstr>
      <vt:lpstr>Wingdings</vt:lpstr>
      <vt:lpstr>Gallery</vt:lpstr>
      <vt:lpstr>STACK OVERFLOW USER ENGAGEMENT AND TOPIC TRENDS DASHBOARD </vt:lpstr>
      <vt:lpstr>CONTENT </vt:lpstr>
      <vt:lpstr>INTRODUCTION</vt:lpstr>
      <vt:lpstr>OUR DASHBOARD</vt:lpstr>
      <vt:lpstr>ER DIAGRAM</vt:lpstr>
      <vt:lpstr>PowerPoint Presentation</vt:lpstr>
      <vt:lpstr>SIMPLE AND ADVANCED SQL QUERIES</vt:lpstr>
      <vt:lpstr>HALL OF FAME</vt:lpstr>
      <vt:lpstr>TOPIC TRENDS</vt:lpstr>
      <vt:lpstr> FEEDBACK </vt:lpstr>
      <vt:lpstr>RECOMMENDATIONS</vt:lpstr>
      <vt:lpstr>USER ENGAGEMENT AND  PARTICIPATION RATE</vt:lpstr>
      <vt:lpstr>USER ENGAGEMENT METRICS AND COMPARISON</vt:lpstr>
      <vt:lpstr>IO COSTS WITHOUT OPTIMIZATION</vt:lpstr>
      <vt:lpstr>QUERY OPTIMIZATION</vt:lpstr>
      <vt:lpstr>IO COSTS with and  WITHOUT OPTIMIZATION</vt:lpstr>
      <vt:lpstr>CONCLUSION</vt:lpstr>
      <vt:lpstr>FUTURE IMPROVEMENTS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Overflow User Engagement and Topic Trends Dashboard </dc:title>
  <cp:lastModifiedBy>Krishna Shreya Pudukkottai Balsubramaniam</cp:lastModifiedBy>
  <cp:revision>23</cp:revision>
  <dcterms:modified xsi:type="dcterms:W3CDTF">2024-05-02T19:39:34Z</dcterms:modified>
</cp:coreProperties>
</file>