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8" r:id="rId12"/>
    <p:sldId id="376" r:id="rId13"/>
    <p:sldId id="377" r:id="rId14"/>
    <p:sldId id="34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0000A8"/>
    <a:srgbClr val="0000FF"/>
    <a:srgbClr val="213163"/>
    <a:srgbClr val="223366"/>
    <a:srgbClr val="001131"/>
    <a:srgbClr val="DDE8FF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Stock Price Prediction using Machine Learning</a:t>
            </a:r>
          </a:p>
          <a:p>
            <a:r>
              <a:rPr lang="en-US" sz="1400" b="1" u="sng" dirty="0"/>
              <a:t>Team</a:t>
            </a:r>
            <a:r>
              <a:rPr lang="en-US" sz="1400" b="1" dirty="0"/>
              <a:t> : 1)ISHWAREE PATIL  (ishupatil2003@gmail.com)</a:t>
            </a:r>
          </a:p>
          <a:p>
            <a:r>
              <a:rPr lang="en-US" b="1" dirty="0"/>
              <a:t>             2) SHREYA RAJOBA (shreyarajoba@gmail.com)</a:t>
            </a:r>
          </a:p>
          <a:p>
            <a:r>
              <a:rPr lang="en-US" b="1" dirty="0"/>
              <a:t>            </a:t>
            </a:r>
            <a:r>
              <a:rPr lang="en-US" sz="1400" b="1" dirty="0"/>
              <a:t> 3)SAKSHI ADMUTHE (sakshiadmuthe13@gmail.com)</a:t>
            </a:r>
          </a:p>
          <a:p>
            <a:r>
              <a:rPr lang="en-US" sz="1400" b="1" dirty="0"/>
              <a:t>                                        </a:t>
            </a:r>
          </a:p>
          <a:p>
            <a:r>
              <a:rPr lang="en-US" sz="1400" b="1" u="sng" dirty="0"/>
              <a:t>Guide </a:t>
            </a:r>
            <a:r>
              <a:rPr lang="en-US" sz="1400" b="1" dirty="0"/>
              <a:t>: Vignesh sir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A1571-3E18-E7D6-9E25-E5E04CA6F0A4}"/>
              </a:ext>
            </a:extLst>
          </p:cNvPr>
          <p:cNvSpPr txBox="1"/>
          <p:nvPr/>
        </p:nvSpPr>
        <p:spPr>
          <a:xfrm>
            <a:off x="311699" y="1218718"/>
            <a:ext cx="7460701" cy="3213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Enhance accuracy by using Transformer models (e.g., BERT for stock market data)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Integration with  sentiment analysis from financial news, Twitter, Reddit to predict market trends.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Use reinforcement learning for stock trading strategy optimization. </a:t>
            </a:r>
            <a:r>
              <a:rPr lang="en-IN" dirty="0" err="1"/>
              <a:t>i.e</a:t>
            </a:r>
            <a:r>
              <a:rPr lang="en-IN" dirty="0"/>
              <a:t>  Exploration and Exploitation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Expanding dataset by incorporating macroeconomic indicators (GDP, interest rates, inflation).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Deploying as a mobile app for real-time stock market </a:t>
            </a:r>
            <a:r>
              <a:rPr lang="en-IN" dirty="0" err="1"/>
              <a:t>insights.Developing</a:t>
            </a:r>
            <a:r>
              <a:rPr lang="en-IN" dirty="0"/>
              <a:t> an AI-powered chatbot for automated investment suggestions.</a:t>
            </a: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Embedded</a:t>
            </a:r>
            <a:r>
              <a:rPr lang="en-US" sz="1800" dirty="0">
                <a:latin typeface="+mj-lt"/>
                <a:ea typeface="+mn-lt"/>
              </a:rPr>
              <a:t>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61DA4-7361-C614-C031-7C2B7BF78734}"/>
              </a:ext>
            </a:extLst>
          </p:cNvPr>
          <p:cNvSpPr/>
          <p:nvPr/>
        </p:nvSpPr>
        <p:spPr>
          <a:xfrm>
            <a:off x="2208571" y="1779062"/>
            <a:ext cx="4874342" cy="626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Machine learning models like </a:t>
            </a:r>
            <a:r>
              <a:rPr lang="en-US" b="1" dirty="0">
                <a:solidFill>
                  <a:srgbClr val="FF0000"/>
                </a:solidFill>
              </a:rPr>
              <a:t>Linear Regression, Random Forest, and LSTM</a:t>
            </a:r>
            <a:r>
              <a:rPr lang="en-US" dirty="0">
                <a:solidFill>
                  <a:srgbClr val="FF0000"/>
                </a:solidFill>
              </a:rPr>
              <a:t> help in forecasting future stock prices.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CA992-E529-43FB-237F-343B0D337975}"/>
              </a:ext>
            </a:extLst>
          </p:cNvPr>
          <p:cNvSpPr/>
          <p:nvPr/>
        </p:nvSpPr>
        <p:spPr>
          <a:xfrm>
            <a:off x="2182761" y="2582813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Historical stock data, technical indicators, and market trends are analyzed to improve accuracy.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1F81F1-1AC1-75A2-97E6-6BD72C1EFB6C}"/>
              </a:ext>
            </a:extLst>
          </p:cNvPr>
          <p:cNvSpPr/>
          <p:nvPr/>
        </p:nvSpPr>
        <p:spPr>
          <a:xfrm>
            <a:off x="2182761" y="3344197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project aims to build an </a:t>
            </a:r>
            <a:r>
              <a:rPr lang="en-US" b="1" dirty="0">
                <a:solidFill>
                  <a:srgbClr val="FF0000"/>
                </a:solidFill>
              </a:rPr>
              <a:t>intelligent stock price prediction system</a:t>
            </a:r>
            <a:r>
              <a:rPr lang="en-US" dirty="0">
                <a:solidFill>
                  <a:srgbClr val="FF0000"/>
                </a:solidFill>
              </a:rPr>
              <a:t> using </a:t>
            </a:r>
            <a:r>
              <a:rPr lang="en-US" b="1" dirty="0">
                <a:solidFill>
                  <a:srgbClr val="FF0000"/>
                </a:solidFill>
              </a:rPr>
              <a:t>data-driven insights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7B7B8-1637-201C-2814-B80FE3259CDA}"/>
              </a:ext>
            </a:extLst>
          </p:cNvPr>
          <p:cNvSpPr/>
          <p:nvPr/>
        </p:nvSpPr>
        <p:spPr>
          <a:xfrm>
            <a:off x="2182761" y="4105581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Helps traders and investors in making </a:t>
            </a:r>
            <a:r>
              <a:rPr lang="en-US" b="1" dirty="0">
                <a:solidFill>
                  <a:srgbClr val="FF0000"/>
                </a:solidFill>
              </a:rPr>
              <a:t>informed and strategic decisions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353D1D-FCD5-D40C-9023-013A25CE01BC}"/>
              </a:ext>
            </a:extLst>
          </p:cNvPr>
          <p:cNvSpPr/>
          <p:nvPr/>
        </p:nvSpPr>
        <p:spPr>
          <a:xfrm>
            <a:off x="2208571" y="943043"/>
            <a:ext cx="4874342" cy="6268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Stock price prediction is crucial for investors to minimize risks and maximize returns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8DCA419-A231-F2C9-F35F-A57D19782444}"/>
              </a:ext>
            </a:extLst>
          </p:cNvPr>
          <p:cNvSpPr/>
          <p:nvPr/>
        </p:nvSpPr>
        <p:spPr>
          <a:xfrm>
            <a:off x="4572000" y="1585452"/>
            <a:ext cx="73742" cy="1780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AEE390D-AB5B-3996-D456-AFEA11DAE38A}"/>
              </a:ext>
            </a:extLst>
          </p:cNvPr>
          <p:cNvSpPr/>
          <p:nvPr/>
        </p:nvSpPr>
        <p:spPr>
          <a:xfrm>
            <a:off x="4583061" y="2390265"/>
            <a:ext cx="62681" cy="19254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5A2AD28-728B-5E1E-0D0E-D708C33F472F}"/>
              </a:ext>
            </a:extLst>
          </p:cNvPr>
          <p:cNvSpPr/>
          <p:nvPr/>
        </p:nvSpPr>
        <p:spPr>
          <a:xfrm>
            <a:off x="4572000" y="3209619"/>
            <a:ext cx="73742" cy="13457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D153B28-0A78-D398-84C6-DCFCC107998E}"/>
              </a:ext>
            </a:extLst>
          </p:cNvPr>
          <p:cNvSpPr/>
          <p:nvPr/>
        </p:nvSpPr>
        <p:spPr>
          <a:xfrm>
            <a:off x="4583061" y="3971003"/>
            <a:ext cx="62681" cy="13457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87690C-2948-9AB3-C02A-B3E735299E96}"/>
              </a:ext>
            </a:extLst>
          </p:cNvPr>
          <p:cNvSpPr/>
          <p:nvPr/>
        </p:nvSpPr>
        <p:spPr>
          <a:xfrm>
            <a:off x="1592825" y="1583609"/>
            <a:ext cx="5958349" cy="2486946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Stock market fluctuations</a:t>
            </a:r>
            <a:r>
              <a:rPr lang="en-US" sz="2400" dirty="0"/>
              <a:t> make it difficult to predict prices accurately.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43FD2-E28F-608D-7932-74D26A77F928}"/>
              </a:ext>
            </a:extLst>
          </p:cNvPr>
          <p:cNvSpPr txBox="1"/>
          <p:nvPr/>
        </p:nvSpPr>
        <p:spPr>
          <a:xfrm>
            <a:off x="311700" y="1452715"/>
            <a:ext cx="82718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1</a:t>
            </a:r>
            <a:r>
              <a:rPr lang="en-IN" b="1" u="sng" dirty="0"/>
              <a:t>: </a:t>
            </a:r>
            <a:r>
              <a:rPr lang="en-IN" b="1" u="sng" dirty="0">
                <a:solidFill>
                  <a:srgbClr val="C00000"/>
                </a:solidFill>
              </a:rPr>
              <a:t>Data Collection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u="sng" dirty="0"/>
              <a:t>– </a:t>
            </a:r>
            <a:r>
              <a:rPr lang="en-IN" dirty="0"/>
              <a:t>Gather historical stock price data from APIs (Yahoo Finance, Alpha            Vantage).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2: </a:t>
            </a:r>
            <a:r>
              <a:rPr lang="en-IN" b="1" u="sng" dirty="0">
                <a:solidFill>
                  <a:srgbClr val="C00000"/>
                </a:solidFill>
              </a:rPr>
              <a:t>Data Preprocessing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Handle missing values, remove outliers, normalize data for better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3: </a:t>
            </a:r>
            <a:r>
              <a:rPr lang="en-IN" b="1" u="sng" dirty="0">
                <a:solidFill>
                  <a:srgbClr val="C00000"/>
                </a:solidFill>
              </a:rPr>
              <a:t>Feature Engineering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Extract key indicators like </a:t>
            </a:r>
            <a:r>
              <a:rPr lang="en-IN" b="1" dirty="0"/>
              <a:t>moving averages, RSI, MACD</a:t>
            </a:r>
          </a:p>
          <a:p>
            <a:r>
              <a:rPr lang="en-IN" b="1" dirty="0"/>
              <a:t>             Bollinger Bands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4: </a:t>
            </a:r>
            <a:r>
              <a:rPr lang="en-IN" b="1" u="sng" dirty="0">
                <a:solidFill>
                  <a:srgbClr val="C00000"/>
                </a:solidFill>
              </a:rPr>
              <a:t>Model Selection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Train models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Linear Regression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/>
              <a:t>– For basic trend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Random Forest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/>
              <a:t>– To handle complex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LSTM (Long Short-Term Memory)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/>
              <a:t>– For time-series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5: </a:t>
            </a:r>
            <a:r>
              <a:rPr lang="en-IN" b="1" u="sng" dirty="0">
                <a:solidFill>
                  <a:srgbClr val="C00000"/>
                </a:solidFill>
              </a:rPr>
              <a:t>Model Evaluation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Measure accuracy using </a:t>
            </a:r>
            <a:r>
              <a:rPr lang="en-IN" b="1" dirty="0"/>
              <a:t>RMSE, R-Squared, MAPE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 6</a:t>
            </a:r>
            <a:r>
              <a:rPr lang="en-IN" b="1" u="sng" dirty="0"/>
              <a:t>: </a:t>
            </a:r>
            <a:r>
              <a:rPr lang="en-IN" b="1" u="sng" dirty="0">
                <a:solidFill>
                  <a:srgbClr val="C00000"/>
                </a:solidFill>
              </a:rPr>
              <a:t>Deployment</a:t>
            </a:r>
            <a:r>
              <a:rPr lang="en-IN" u="sng" dirty="0">
                <a:solidFill>
                  <a:srgbClr val="C00000"/>
                </a:solidFill>
              </a:rPr>
              <a:t> </a:t>
            </a:r>
            <a:r>
              <a:rPr lang="en-IN" dirty="0"/>
              <a:t>– Convert into an interactive web-based prediction tool.</a:t>
            </a: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942958F-2436-F844-017D-A72D290322A4}"/>
              </a:ext>
            </a:extLst>
          </p:cNvPr>
          <p:cNvSpPr/>
          <p:nvPr/>
        </p:nvSpPr>
        <p:spPr>
          <a:xfrm>
            <a:off x="2832497" y="854286"/>
            <a:ext cx="2360254" cy="111535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2) Data Preprocessing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Clean data, handle missing values, normalize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43AD042B-267E-D690-75B3-1811B2623B4E}"/>
              </a:ext>
            </a:extLst>
          </p:cNvPr>
          <p:cNvSpPr/>
          <p:nvPr/>
        </p:nvSpPr>
        <p:spPr>
          <a:xfrm>
            <a:off x="-30646" y="2277043"/>
            <a:ext cx="2312927" cy="1032539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6) Visualization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Plot stock price trends using Matplotlib/</a:t>
            </a:r>
            <a:r>
              <a:rPr lang="en-US" dirty="0" err="1">
                <a:solidFill>
                  <a:schemeClr val="tx1"/>
                </a:solidFill>
              </a:rPr>
              <a:t>Pyplot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BA133BA-085F-412F-76DC-544398DBBB71}"/>
              </a:ext>
            </a:extLst>
          </p:cNvPr>
          <p:cNvSpPr/>
          <p:nvPr/>
        </p:nvSpPr>
        <p:spPr>
          <a:xfrm>
            <a:off x="0" y="3867103"/>
            <a:ext cx="2378010" cy="954107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E202617E-C16E-EA18-9EEB-1B595E0AE547}"/>
              </a:ext>
            </a:extLst>
          </p:cNvPr>
          <p:cNvSpPr/>
          <p:nvPr/>
        </p:nvSpPr>
        <p:spPr>
          <a:xfrm>
            <a:off x="5843976" y="814190"/>
            <a:ext cx="2541908" cy="1115351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3)Feature Engineering: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Compute moving averages, trading volume trends, volatility indicators.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D6769106-1D40-528A-1972-BCA5BF1E91BD}"/>
              </a:ext>
            </a:extLst>
          </p:cNvPr>
          <p:cNvSpPr/>
          <p:nvPr/>
        </p:nvSpPr>
        <p:spPr>
          <a:xfrm>
            <a:off x="6146748" y="2277043"/>
            <a:ext cx="2367832" cy="1440147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4) Model Training: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Train models (Linear Regression, Random Forest, LSTM).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0CEB02A-5248-F471-92E9-F14913B18A1F}"/>
              </a:ext>
            </a:extLst>
          </p:cNvPr>
          <p:cNvSpPr/>
          <p:nvPr/>
        </p:nvSpPr>
        <p:spPr>
          <a:xfrm>
            <a:off x="2865825" y="2239907"/>
            <a:ext cx="2652538" cy="110681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5)Prediction &amp; Evaluation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Compare actual vs. predicted stock prices.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119020-AE51-3900-60F1-3B472D94A292}"/>
              </a:ext>
            </a:extLst>
          </p:cNvPr>
          <p:cNvSpPr/>
          <p:nvPr/>
        </p:nvSpPr>
        <p:spPr>
          <a:xfrm>
            <a:off x="5220426" y="1325749"/>
            <a:ext cx="595875" cy="1713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1BD00E2-1600-81C0-CCF1-3742A7F4BA70}"/>
              </a:ext>
            </a:extLst>
          </p:cNvPr>
          <p:cNvSpPr/>
          <p:nvPr/>
        </p:nvSpPr>
        <p:spPr>
          <a:xfrm rot="5400000">
            <a:off x="6909128" y="2025897"/>
            <a:ext cx="369691" cy="1769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66627EB-D816-05AD-F44B-58DDECED6BDE}"/>
              </a:ext>
            </a:extLst>
          </p:cNvPr>
          <p:cNvSpPr/>
          <p:nvPr/>
        </p:nvSpPr>
        <p:spPr>
          <a:xfrm rot="10800000">
            <a:off x="5534618" y="2707625"/>
            <a:ext cx="595875" cy="1713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A8B9B00-4374-FD3E-656F-6F53272327DD}"/>
              </a:ext>
            </a:extLst>
          </p:cNvPr>
          <p:cNvSpPr/>
          <p:nvPr/>
        </p:nvSpPr>
        <p:spPr>
          <a:xfrm rot="10800000">
            <a:off x="2267286" y="2666335"/>
            <a:ext cx="595875" cy="1761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847FD9-1C53-793F-8D79-EDDE7CB6F810}"/>
              </a:ext>
            </a:extLst>
          </p:cNvPr>
          <p:cNvSpPr/>
          <p:nvPr/>
        </p:nvSpPr>
        <p:spPr>
          <a:xfrm rot="5400000">
            <a:off x="825763" y="3486084"/>
            <a:ext cx="558295" cy="22366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530C04-794C-A805-A884-7FDCF8619AFD}"/>
              </a:ext>
            </a:extLst>
          </p:cNvPr>
          <p:cNvSpPr/>
          <p:nvPr/>
        </p:nvSpPr>
        <p:spPr>
          <a:xfrm>
            <a:off x="2208947" y="1376274"/>
            <a:ext cx="595875" cy="17137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B7230361-1921-C7FD-9628-DA0DE715CEEB}"/>
              </a:ext>
            </a:extLst>
          </p:cNvPr>
          <p:cNvSpPr/>
          <p:nvPr/>
        </p:nvSpPr>
        <p:spPr>
          <a:xfrm>
            <a:off x="76305" y="942296"/>
            <a:ext cx="2148137" cy="1115350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1) Data Collection: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Fetch stock price data from APIs.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3529B-CEF3-DB41-FA95-C8C85664883A}"/>
              </a:ext>
            </a:extLst>
          </p:cNvPr>
          <p:cNvSpPr txBox="1"/>
          <p:nvPr/>
        </p:nvSpPr>
        <p:spPr>
          <a:xfrm>
            <a:off x="213842" y="3855832"/>
            <a:ext cx="223053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7) Deployment:</a:t>
            </a:r>
          </a:p>
          <a:p>
            <a:r>
              <a:rPr lang="en-US" sz="1200" dirty="0"/>
              <a:t>Develop a </a:t>
            </a:r>
            <a:r>
              <a:rPr lang="en-US" sz="1200" b="1" dirty="0"/>
              <a:t>user-friendly web app/dashboard</a:t>
            </a:r>
            <a:r>
              <a:rPr lang="en-US" sz="1200" dirty="0"/>
              <a:t> using Flask/</a:t>
            </a:r>
            <a:r>
              <a:rPr lang="en-US" sz="1200" dirty="0" err="1"/>
              <a:t>Streamlit</a:t>
            </a:r>
            <a:r>
              <a:rPr lang="en-US"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BBCD1-9917-2FFC-334A-A6E3ACB3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" y="802763"/>
            <a:ext cx="3959941" cy="2113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8E6AAE-A293-29B8-3407-7D29B4AE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216" y="675857"/>
            <a:ext cx="4675239" cy="2367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808C6-E138-5439-82E4-28ACEABF9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0" y="3042973"/>
            <a:ext cx="4571999" cy="1895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655A42-DFD0-4956-F0FE-9635AB15159C}"/>
              </a:ext>
            </a:extLst>
          </p:cNvPr>
          <p:cNvSpPr txBox="1"/>
          <p:nvPr/>
        </p:nvSpPr>
        <p:spPr>
          <a:xfrm>
            <a:off x="763229" y="802763"/>
            <a:ext cx="158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Plots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91D6A-28AF-C321-DE92-B7BF6FE2B3BF}"/>
              </a:ext>
            </a:extLst>
          </p:cNvPr>
          <p:cNvSpPr txBox="1"/>
          <p:nvPr/>
        </p:nvSpPr>
        <p:spPr>
          <a:xfrm>
            <a:off x="5965722" y="3042973"/>
            <a:ext cx="1666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Subplots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8EF2E-C1FC-1297-00EB-C7249AE00586}"/>
              </a:ext>
            </a:extLst>
          </p:cNvPr>
          <p:cNvSpPr txBox="1"/>
          <p:nvPr/>
        </p:nvSpPr>
        <p:spPr>
          <a:xfrm>
            <a:off x="3259394" y="4544586"/>
            <a:ext cx="131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213863" y="452427"/>
            <a:ext cx="8716273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Project_Demo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</a:p>
          <a:p>
            <a:r>
              <a:rPr lang="en-US" sz="18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en-US" sz="18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https://github.com/ishupatil/TECHSAKSHAM/tree/main/DATA%20ANALYSIS%20USING%20LIBRARIES</a:t>
            </a:r>
            <a:endParaRPr lang="en-IN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E0905-2DC5-A2D7-8E42-8ADB57FD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5" y="1580227"/>
            <a:ext cx="2676119" cy="278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8B176-7D2D-4625-66C1-C94500AE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67" y="1919425"/>
            <a:ext cx="2676119" cy="2258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609C4-F983-9047-0760-4CA73DC7A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54" y="2097533"/>
            <a:ext cx="2861186" cy="2258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CF6654-8604-2A8E-A840-681C1585470F}"/>
              </a:ext>
            </a:extLst>
          </p:cNvPr>
          <p:cNvSpPr txBox="1"/>
          <p:nvPr/>
        </p:nvSpPr>
        <p:spPr>
          <a:xfrm>
            <a:off x="663677" y="4355930"/>
            <a:ext cx="186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PIE CHART of stock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B81A3-AA9E-2E08-A7D9-4D5F0125A6CE}"/>
              </a:ext>
            </a:extLst>
          </p:cNvPr>
          <p:cNvSpPr txBox="1"/>
          <p:nvPr/>
        </p:nvSpPr>
        <p:spPr>
          <a:xfrm>
            <a:off x="3589776" y="4217430"/>
            <a:ext cx="186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Heat map for stock analysis on monthly to yearly basis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04466-31A0-90F7-FC5D-3DD02D53E18E}"/>
              </a:ext>
            </a:extLst>
          </p:cNvPr>
          <p:cNvSpPr txBox="1"/>
          <p:nvPr/>
        </p:nvSpPr>
        <p:spPr>
          <a:xfrm>
            <a:off x="6515875" y="4386706"/>
            <a:ext cx="186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Confusion matrix analysis for stocks</a:t>
            </a:r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9DEDF-7A97-0FC1-B253-DB6993FF6492}"/>
              </a:ext>
            </a:extLst>
          </p:cNvPr>
          <p:cNvSpPr txBox="1"/>
          <p:nvPr/>
        </p:nvSpPr>
        <p:spPr>
          <a:xfrm>
            <a:off x="383458" y="1253123"/>
            <a:ext cx="75806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model successfully predicts stock prices with improved accuracy.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Reduces investment risks by providing a data-driven approach.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Helps traders and investors make smarter decisions using AI-powered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It Can be further enhanced with advanced techniques like deep learning and external data sources.</a:t>
            </a: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Props1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630</Words>
  <Application>Microsoft Office PowerPoint</Application>
  <PresentationFormat>On-screen Show (16:9)</PresentationFormat>
  <Paragraphs>85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Proposed Solution</vt:lpstr>
      <vt:lpstr>System Architecture</vt:lpstr>
      <vt:lpstr>Live Demo of Project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Ishwaree patil</cp:lastModifiedBy>
  <cp:revision>6</cp:revision>
  <dcterms:modified xsi:type="dcterms:W3CDTF">2025-02-24T19:12:00Z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