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70" r:id="rId7"/>
    <p:sldId id="271" r:id="rId8"/>
    <p:sldId id="295" r:id="rId9"/>
    <p:sldId id="259" r:id="rId10"/>
    <p:sldId id="272" r:id="rId11"/>
    <p:sldId id="260" r:id="rId12"/>
    <p:sldId id="261" r:id="rId13"/>
    <p:sldId id="262" r:id="rId14"/>
    <p:sldId id="296" r:id="rId15"/>
    <p:sldId id="285" r:id="rId16"/>
    <p:sldId id="263" r:id="rId17"/>
    <p:sldId id="264" r:id="rId18"/>
    <p:sldId id="297" r:id="rId19"/>
    <p:sldId id="265" r:id="rId20"/>
    <p:sldId id="266" r:id="rId21"/>
    <p:sldId id="273" r:id="rId22"/>
    <p:sldId id="267" r:id="rId23"/>
    <p:sldId id="268" r:id="rId24"/>
    <p:sldId id="269" r:id="rId2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8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b="1" dirty="0">
                <a:solidFill>
                  <a:srgbClr val="000000"/>
                </a:solidFill>
                <a:latin typeface="Calibri Light" panose="020F0302020204030204" charset="0"/>
                <a:cs typeface="Calibri Light" panose="020F0302020204030204" charset="0"/>
                <a:sym typeface="+mn-ea"/>
              </a:rPr>
              <a:t> Harnessing AI for Early Detection of Cardiovascular Diseases: Insights from Predictive Models Using Patient Data:</a:t>
            </a:r>
            <a:r>
              <a:rPr lang="en-US" b="1" dirty="0">
                <a:latin typeface="Calibri Light" panose="020F0302020204030204" charset="0"/>
                <a:cs typeface="Calibri Light" panose="020F0302020204030204" charset="0"/>
                <a:sym typeface="+mn-ea"/>
              </a:rPr>
              <a:t> </a:t>
            </a:r>
            <a:r>
              <a:rPr lang="en-US" dirty="0">
                <a:latin typeface="Calibri Light" panose="020F0302020204030204" charset="0"/>
                <a:cs typeface="Calibri Light" panose="020F0302020204030204" charset="0"/>
                <a:sym typeface="+mn-ea"/>
              </a:rPr>
              <a:t>Research by </a:t>
            </a:r>
            <a:r>
              <a:rPr lang="en-US" i="1" dirty="0">
                <a:latin typeface="Calibri Light" panose="020F0302020204030204" charset="0"/>
                <a:cs typeface="Calibri Light" panose="020F0302020204030204" charset="0"/>
                <a:sym typeface="+mn-ea"/>
              </a:rPr>
              <a:t>Ali Husnain et al. (2024).</a:t>
            </a:r>
            <a:r>
              <a:rPr lang="en-US" dirty="0">
                <a:latin typeface="Calibri Light" panose="020F0302020204030204" charset="0"/>
                <a:cs typeface="Calibri Light" panose="020F0302020204030204" charset="0"/>
                <a:sym typeface="+mn-ea"/>
              </a:rPr>
              <a:t> </a:t>
            </a:r>
            <a:r>
              <a:rPr lang="en-US" dirty="0">
                <a:solidFill>
                  <a:srgbClr val="000000"/>
                </a:solidFill>
                <a:latin typeface="Calibri Light" panose="020F0302020204030204" charset="0"/>
                <a:cs typeface="Calibri Light" panose="020F0302020204030204" charset="0"/>
                <a:sym typeface="+mn-ea"/>
              </a:rPr>
              <a:t>The article explores how artificial intelligence (AI) can enhance early detection of cardiovascular diseases (CVDs) by using predictive models based on ECGs, wearable data, and medical histories. It highlights that Gradient Boosting achieved 92% accuracy in identifying high-risk patients, while also addressing the need for real-world validation and ethical considerations in AI integration into clinical practice.</a:t>
            </a:r>
            <a:endParaRPr lang="en-US" b="0" i="0" u="none" strike="noStrike" baseline="0" dirty="0">
              <a:solidFill>
                <a:srgbClr val="000000"/>
              </a:solidFill>
              <a:latin typeface="Calibri Light" panose="020F0302020204030204" charset="0"/>
              <a:cs typeface="Calibri Light" panose="020F0302020204030204" charset="0"/>
            </a:endParaRPr>
          </a:p>
          <a:p>
            <a:r>
              <a:rPr lang="en-US" b="1" dirty="0">
                <a:solidFill>
                  <a:srgbClr val="000000"/>
                </a:solidFill>
                <a:latin typeface="Calibri Light" panose="020F0302020204030204" charset="0"/>
                <a:cs typeface="Calibri Light" panose="020F0302020204030204" charset="0"/>
                <a:sym typeface="+mn-ea"/>
              </a:rPr>
              <a:t>The Use of AI in Detecting Rare Diseases: </a:t>
            </a:r>
            <a:r>
              <a:rPr lang="en-US" dirty="0">
                <a:latin typeface="Calibri Light" panose="020F0302020204030204" charset="0"/>
                <a:cs typeface="Calibri Light" panose="020F0302020204030204" charset="0"/>
                <a:sym typeface="+mn-ea"/>
              </a:rPr>
              <a:t>Research by </a:t>
            </a:r>
            <a:r>
              <a:rPr lang="en-US" i="1" dirty="0">
                <a:latin typeface="Calibri Light" panose="020F0302020204030204" charset="0"/>
                <a:cs typeface="Calibri Light" panose="020F0302020204030204" charset="0"/>
                <a:sym typeface="+mn-ea"/>
              </a:rPr>
              <a:t>Ugwu Okechukwu P.C.et al. (2024).</a:t>
            </a:r>
            <a:r>
              <a:rPr lang="en-US" dirty="0">
                <a:latin typeface="Calibri Light" panose="020F0302020204030204" charset="0"/>
                <a:cs typeface="Calibri Light" panose="020F0302020204030204" charset="0"/>
                <a:sym typeface="+mn-ea"/>
              </a:rPr>
              <a:t> The article examines the role of artificial intelligence (AI) in detecting rare diseases, which affect fewer than 1 in 2,000 individuals. It highlights how AI can enhance diagnostic accuracy and reduce the lengthy diagnosis process by analyzing large datasets, symptoms, and genetic information. The paper also discusses case studies demonstrating AI's effectiveness and addresses ethical considerations, such as data bias and privacy concerns, in its implementation for better patient outcomes.</a:t>
            </a:r>
            <a:endParaRPr lang="en-US" dirty="0">
              <a:latin typeface="Calibri Light" panose="020F0302020204030204" charset="0"/>
              <a:cs typeface="Calibri Light" panose="020F0302020204030204" charset="0"/>
            </a:endParaRPr>
          </a:p>
          <a:p>
            <a:r>
              <a:rPr lang="en-US" b="1" dirty="0">
                <a:solidFill>
                  <a:srgbClr val="000000"/>
                </a:solidFill>
                <a:latin typeface="Calibri Light" panose="020F0302020204030204" charset="0"/>
                <a:cs typeface="Calibri Light" panose="020F0302020204030204" charset="0"/>
                <a:sym typeface="+mn-ea"/>
              </a:rPr>
              <a:t>Towards a Chatbot for Medical Diagnosis Based on Patient Symptoms: </a:t>
            </a:r>
            <a:r>
              <a:rPr lang="en-US" dirty="0">
                <a:latin typeface="Calibri Light" panose="020F0302020204030204" charset="0"/>
                <a:cs typeface="Calibri Light" panose="020F0302020204030204" charset="0"/>
                <a:sym typeface="+mn-ea"/>
              </a:rPr>
              <a:t>Research by </a:t>
            </a:r>
            <a:r>
              <a:rPr lang="en-US" i="1" dirty="0">
                <a:latin typeface="Calibri Light" panose="020F0302020204030204" charset="0"/>
                <a:cs typeface="Calibri Light" panose="020F0302020204030204" charset="0"/>
                <a:sym typeface="+mn-ea"/>
              </a:rPr>
              <a:t>Ugwu Yaya Traoré.et al. (2024).</a:t>
            </a:r>
            <a:r>
              <a:rPr lang="en-US" dirty="0">
                <a:latin typeface="Calibri Light" panose="020F0302020204030204" charset="0"/>
                <a:cs typeface="Calibri Light" panose="020F0302020204030204" charset="0"/>
                <a:sym typeface="+mn-ea"/>
              </a:rPr>
              <a:t>This article </a:t>
            </a:r>
            <a:r>
              <a:rPr lang="en-US" dirty="0">
                <a:effectLst/>
                <a:latin typeface="Calibri Light" panose="020F0302020204030204" charset="0"/>
                <a:cs typeface="Calibri Light" panose="020F0302020204030204" charset="0"/>
                <a:sym typeface="+mn-ea"/>
              </a:rPr>
              <a:t>explores the development of a chatbot designed to assist in medical diagnosis by analyzing patient symptoms. It highlights the potential benefits of utilizing AI technology in healthcare settings, aiming to enhance diagnostic accuracy and accessibility. </a:t>
            </a:r>
            <a:endParaRPr lang="en-US" b="0" i="0" dirty="0">
              <a:effectLst/>
              <a:latin typeface="Calibri Light" panose="020F0302020204030204" charset="0"/>
              <a:cs typeface="Calibri Light" panose="020F0302020204030204" charset="0"/>
            </a:endParaRPr>
          </a:p>
          <a:p>
            <a:endParaRPr lang="en-US" b="1" i="0" u="none" strike="noStrike" baseline="0" dirty="0">
              <a:solidFill>
                <a:srgbClr val="000000"/>
              </a:solidFill>
              <a:latin typeface="Calibri Light" panose="020F0302020204030204" charset="0"/>
              <a:cs typeface="Calibri Light" panose="020F0302020204030204" charset="0"/>
            </a:endParaRP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b="1" dirty="0">
                <a:solidFill>
                  <a:srgbClr val="000000"/>
                </a:solidFill>
                <a:latin typeface="Calibri Light" panose="020F0302020204030204" charset="0"/>
                <a:cs typeface="Calibri Light" panose="020F0302020204030204" charset="0"/>
                <a:sym typeface="+mn-ea"/>
              </a:rPr>
              <a:t> Review of Artificial Intelligence Techniques in Imaging Data Acquisition, Segmentation, and Diagnosis for COVID-19: </a:t>
            </a:r>
            <a:r>
              <a:rPr lang="en-US" dirty="0">
                <a:latin typeface="Calibri Light" panose="020F0302020204030204" charset="0"/>
                <a:cs typeface="Calibri Light" panose="020F0302020204030204" charset="0"/>
                <a:sym typeface="+mn-ea"/>
              </a:rPr>
              <a:t>Research by </a:t>
            </a:r>
            <a:r>
              <a:rPr lang="en-US" i="1" dirty="0">
                <a:latin typeface="Calibri Light" panose="020F0302020204030204" charset="0"/>
                <a:cs typeface="Calibri Light" panose="020F0302020204030204" charset="0"/>
                <a:sym typeface="+mn-ea"/>
              </a:rPr>
              <a:t>Feng Shi .et al. (2021). </a:t>
            </a:r>
            <a:r>
              <a:rPr lang="en-US" dirty="0">
                <a:latin typeface="Calibri Light" panose="020F0302020204030204" charset="0"/>
                <a:cs typeface="Calibri Light" panose="020F0302020204030204" charset="0"/>
                <a:sym typeface="+mn-ea"/>
              </a:rPr>
              <a:t>The COVID-19 pandemic has underscored the vital role of medical imaging, especially X-ray and CT scans, in diagnosing the disease, particularly when RT-PCR tests fall short. AI technologies have greatly improved imaging workflows by automating procedures, enhancing efficiency, and minimizing contact between patients and healthcare workers, thereby lowering infection risks. AI assists in precise image acquisition, segmentation, and diagnosis, offering essential support to medical professionals in detecting infections and making clinical decisions. The review highlights the necessity for continued advancement of AI applications in imaging to ensure optimal scan quality and safety.</a:t>
            </a:r>
            <a:endParaRPr lang="en-US" i="0" dirty="0">
              <a:latin typeface="Calibri Light" panose="020F0302020204030204" charset="0"/>
              <a:cs typeface="Calibri Light" panose="020F0302020204030204" charset="0"/>
              <a:sym typeface="+mn-ea"/>
            </a:endParaRPr>
          </a:p>
          <a:p>
            <a:r>
              <a:rPr lang="en-US" b="1" dirty="0">
                <a:latin typeface="Calibri Light" panose="020F0302020204030204" charset="0"/>
                <a:cs typeface="Calibri Light" panose="020F0302020204030204" charset="0"/>
                <a:sym typeface="+mn-ea"/>
              </a:rPr>
              <a:t>Artificial Intelligence (AI) in Rare Diseases: Is the Future Brighter?:</a:t>
            </a:r>
            <a:r>
              <a:rPr lang="en-US" dirty="0">
                <a:latin typeface="Calibri Light" panose="020F0302020204030204" charset="0"/>
                <a:cs typeface="Calibri Light" panose="020F0302020204030204" charset="0"/>
                <a:sym typeface="+mn-ea"/>
              </a:rPr>
              <a:t> Research by </a:t>
            </a:r>
            <a:r>
              <a:rPr lang="en-US" i="1" dirty="0">
                <a:latin typeface="Calibri Light" panose="020F0302020204030204" charset="0"/>
                <a:cs typeface="Calibri Light" panose="020F0302020204030204" charset="0"/>
                <a:sym typeface="+mn-ea"/>
              </a:rPr>
              <a:t>Sandra </a:t>
            </a:r>
            <a:r>
              <a:rPr lang="en-US" i="1" dirty="0" err="1">
                <a:latin typeface="Calibri Light" panose="020F0302020204030204" charset="0"/>
                <a:cs typeface="Calibri Light" panose="020F0302020204030204" charset="0"/>
                <a:sym typeface="+mn-ea"/>
              </a:rPr>
              <a:t>Brasil</a:t>
            </a:r>
            <a:r>
              <a:rPr lang="en-US" i="1" dirty="0">
                <a:latin typeface="Calibri Light" panose="020F0302020204030204" charset="0"/>
                <a:cs typeface="Calibri Light" panose="020F0302020204030204" charset="0"/>
                <a:sym typeface="+mn-ea"/>
              </a:rPr>
              <a:t>  et al. (2019). </a:t>
            </a:r>
            <a:r>
              <a:rPr lang="en-US" dirty="0">
                <a:latin typeface="Calibri Light" panose="020F0302020204030204" charset="0"/>
                <a:cs typeface="Calibri Light" panose="020F0302020204030204" charset="0"/>
                <a:sym typeface="+mn-ea"/>
              </a:rPr>
              <a:t>The amount of biomedical data is increasing, and </a:t>
            </a:r>
            <a:r>
              <a:rPr lang="en-IN" altLang="en-US" dirty="0">
                <a:latin typeface="Calibri Light" panose="020F0302020204030204" charset="0"/>
                <a:cs typeface="Calibri Light" panose="020F0302020204030204" charset="0"/>
                <a:sym typeface="+mn-ea"/>
              </a:rPr>
              <a:t>AI</a:t>
            </a:r>
            <a:r>
              <a:rPr lang="en-US" dirty="0">
                <a:latin typeface="Calibri Light" panose="020F0302020204030204" charset="0"/>
                <a:cs typeface="Calibri Light" panose="020F0302020204030204" charset="0"/>
                <a:sym typeface="+mn-ea"/>
              </a:rPr>
              <a:t>, particularly deep learning, holds great promise in rapidly collecting, analyzing, and characterizing this information. Rare diseases</a:t>
            </a:r>
            <a:r>
              <a:rPr lang="en-IN" altLang="en-US" dirty="0">
                <a:latin typeface="Calibri Light" panose="020F0302020204030204" charset="0"/>
                <a:cs typeface="Calibri Light" panose="020F0302020204030204" charset="0"/>
                <a:sym typeface="+mn-ea"/>
              </a:rPr>
              <a:t> (RDs)</a:t>
            </a:r>
            <a:r>
              <a:rPr lang="en-US" dirty="0">
                <a:latin typeface="Calibri Light" panose="020F0302020204030204" charset="0"/>
                <a:cs typeface="Calibri Light" panose="020F0302020204030204" charset="0"/>
                <a:sym typeface="+mn-ea"/>
              </a:rPr>
              <a:t>, which are severely underrepresented in research, can benefit from AI technologies that can integrate and analyze data from different sources to overcome challenges such as low diagnostic rates and reduced patient numbers. This review aims to summarize the AI approaches being used in RDs, including a section on congenital disorders of glycosylation as a potential study model.</a:t>
            </a:r>
            <a:endParaRPr lang="en-US" dirty="0">
              <a:latin typeface="Calibri Light" panose="020F0302020204030204" charset="0"/>
              <a:cs typeface="Calibri Light" panose="020F0302020204030204" charset="0"/>
            </a:endParaRPr>
          </a:p>
          <a:p>
            <a:endParaRPr lang="en-US" b="1" i="0" u="none" strike="noStrike" baseline="0" dirty="0">
              <a:solidFill>
                <a:srgbClr val="000000"/>
              </a:solidFill>
              <a:latin typeface="Calibri Light" panose="020F0302020204030204" charset="0"/>
              <a:cs typeface="Calibri Light" panose="020F0302020204030204" charset="0"/>
            </a:endParaRPr>
          </a:p>
          <a:p>
            <a:endParaRPr lang="en-US" b="1" i="0" u="none" strike="noStrike" baseline="0" dirty="0">
              <a:solidFill>
                <a:srgbClr val="000000"/>
              </a:solidFill>
              <a:latin typeface="Calibri Light" panose="020F0302020204030204" charset="0"/>
              <a:cs typeface="Calibri Light" panose="020F0302020204030204" charset="0"/>
            </a:endParaRP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b="1" dirty="0">
                <a:latin typeface="Calibri Light" panose="020F0302020204030204" charset="0"/>
                <a:cs typeface="Calibri Light" panose="020F0302020204030204" charset="0"/>
                <a:sym typeface="+mn-ea"/>
              </a:rPr>
              <a:t>AI and Big Data: A New Paradigm for Decision Making in Healthcare </a:t>
            </a:r>
            <a:r>
              <a:rPr lang="en-US" dirty="0">
                <a:latin typeface="Calibri Light" panose="020F0302020204030204" charset="0"/>
                <a:cs typeface="Calibri Light" panose="020F0302020204030204" charset="0"/>
                <a:sym typeface="+mn-ea"/>
              </a:rPr>
              <a:t>- </a:t>
            </a:r>
            <a:r>
              <a:rPr lang="en-US" i="1" dirty="0">
                <a:latin typeface="Calibri Light" panose="020F0302020204030204" charset="0"/>
                <a:cs typeface="Calibri Light" panose="020F0302020204030204" charset="0"/>
                <a:sym typeface="+mn-ea"/>
              </a:rPr>
              <a:t>Research by </a:t>
            </a:r>
            <a:r>
              <a:rPr lang="en-US" i="1" dirty="0" err="1">
                <a:latin typeface="Calibri Light" panose="020F0302020204030204" charset="0"/>
                <a:cs typeface="Calibri Light" panose="020F0302020204030204" charset="0"/>
                <a:sym typeface="+mn-ea"/>
              </a:rPr>
              <a:t>Panagiota</a:t>
            </a:r>
            <a:r>
              <a:rPr lang="en-US" i="1" dirty="0">
                <a:latin typeface="Calibri Light" panose="020F0302020204030204" charset="0"/>
                <a:cs typeface="Calibri Light" panose="020F0302020204030204" charset="0"/>
                <a:sym typeface="+mn-ea"/>
              </a:rPr>
              <a:t> </a:t>
            </a:r>
            <a:r>
              <a:rPr lang="en-US" i="1" dirty="0" err="1">
                <a:latin typeface="Calibri Light" panose="020F0302020204030204" charset="0"/>
                <a:cs typeface="Calibri Light" panose="020F0302020204030204" charset="0"/>
                <a:sym typeface="+mn-ea"/>
              </a:rPr>
              <a:t>Efthymiou</a:t>
            </a:r>
            <a:r>
              <a:rPr lang="en-US" i="1" dirty="0">
                <a:latin typeface="Calibri Light" panose="020F0302020204030204" charset="0"/>
                <a:cs typeface="Calibri Light" panose="020F0302020204030204" charset="0"/>
                <a:sym typeface="+mn-ea"/>
              </a:rPr>
              <a:t>  et al. (2020). </a:t>
            </a:r>
            <a:r>
              <a:rPr lang="en-US" dirty="0">
                <a:latin typeface="Calibri Light" panose="020F0302020204030204" charset="0"/>
                <a:cs typeface="Calibri Light" panose="020F0302020204030204" charset="0"/>
                <a:sym typeface="+mn-ea"/>
              </a:rPr>
              <a:t>Recent advancements in AI, especially in healthcare, help doctors make better decisions by analyzing large amounts of medical data. AI tools can predict outcomes, assist with diagnoses, and improve treatments. However, using AI effectively requires updating medical education so doctors can oversee these systems and ensure patient safety. Policies on privacy, data sharing, and accountability play a key role in AI's spread. While AI brings great potential, it’s crucial for healthcare providers to balance technology with human oversight to avoid risks and ensure better patient outcomes.</a:t>
            </a:r>
            <a:endParaRPr lang="en-US" b="1" dirty="0">
              <a:latin typeface="Calibri Light" panose="020F0302020204030204" charset="0"/>
              <a:cs typeface="Calibri Light" panose="020F0302020204030204" charset="0"/>
              <a:sym typeface="+mn-ea"/>
            </a:endParaRPr>
          </a:p>
          <a:p>
            <a:r>
              <a:rPr lang="en-US" b="1" dirty="0">
                <a:latin typeface="Calibri Light" panose="020F0302020204030204" charset="0"/>
                <a:cs typeface="Calibri Light" panose="020F0302020204030204" charset="0"/>
                <a:sym typeface="+mn-ea"/>
              </a:rPr>
              <a:t>A Review of the Role of Artificial Intelligence in Healthcare - </a:t>
            </a:r>
            <a:r>
              <a:rPr lang="en-US" i="1" dirty="0">
                <a:latin typeface="Calibri Light" panose="020F0302020204030204" charset="0"/>
                <a:cs typeface="Calibri Light" panose="020F0302020204030204" charset="0"/>
                <a:sym typeface="+mn-ea"/>
              </a:rPr>
              <a:t>Research by Ahmed Al Kuwaiti et al. (2023). </a:t>
            </a:r>
            <a:r>
              <a:rPr lang="en-US" dirty="0">
                <a:latin typeface="Calibri Light" panose="020F0302020204030204" charset="0"/>
                <a:cs typeface="Calibri Light" panose="020F0302020204030204" charset="0"/>
                <a:sym typeface="+mn-ea"/>
              </a:rPr>
              <a:t>The transformative impact of artificial intelligence(AI) on healthcare, emphasizing its ability to enhance clinical decision-making, improve diagnostic accuracy, and streamline administrative processes, also highlighting the integration of AI in electronic health records and patient engagement, which can lead to more personalized and efficient care.</a:t>
            </a:r>
            <a:endParaRPr lang="en-US" dirty="0">
              <a:latin typeface="Calibri Light" panose="020F0302020204030204" charset="0"/>
              <a:cs typeface="Calibri Light" panose="020F0302020204030204" charset="0"/>
              <a:sym typeface="+mn-ea"/>
            </a:endParaRPr>
          </a:p>
          <a:p>
            <a:r>
              <a:rPr lang="en-US" b="1" dirty="0">
                <a:latin typeface="Calibri Light" panose="020F0302020204030204" charset="0"/>
                <a:cs typeface="Calibri Light" panose="020F0302020204030204" charset="0"/>
                <a:sym typeface="+mn-ea"/>
              </a:rPr>
              <a:t>Impact of Artificial Intelligence on Healthcare: A Review of Current Applications and Future Possibilities</a:t>
            </a:r>
            <a:r>
              <a:rPr lang="en-US" dirty="0">
                <a:latin typeface="Calibri Light" panose="020F0302020204030204" charset="0"/>
                <a:cs typeface="Calibri Light" panose="020F0302020204030204" charset="0"/>
                <a:sym typeface="+mn-ea"/>
              </a:rPr>
              <a:t> - </a:t>
            </a:r>
            <a:r>
              <a:rPr lang="en-US" i="1" dirty="0">
                <a:latin typeface="Calibri Light" panose="020F0302020204030204" charset="0"/>
                <a:cs typeface="Calibri Light" panose="020F0302020204030204" charset="0"/>
                <a:sym typeface="+mn-ea"/>
              </a:rPr>
              <a:t>Research by A. Ramalingam et al. (2023)</a:t>
            </a:r>
            <a:r>
              <a:rPr lang="en-US" dirty="0">
                <a:latin typeface="Calibri Light" panose="020F0302020204030204" charset="0"/>
                <a:cs typeface="Calibri Light" panose="020F0302020204030204" charset="0"/>
                <a:sym typeface="+mn-ea"/>
              </a:rPr>
              <a:t>.The current applications of artificial intelligence (AI) in healthcare, highlighting its effectiveness in areas such as diagnostics, treatment planning, and patient management. It discusses various AI technologies, including machine learning and natural language processing, and their potential to enhance clinical outcomes and operational efficiency. Additionally, the paper explores future possibilities for AI in healthcare, emphasizing the need for ethical considerations and robust regulatory frameworks</a:t>
            </a:r>
            <a:endParaRPr lang="en-US" dirty="0">
              <a:latin typeface="Calibri Light" panose="020F0302020204030204" charset="0"/>
              <a:cs typeface="Calibri Light" panose="020F0302020204030204" charset="0"/>
              <a:sym typeface="+mn-ea"/>
            </a:endParaRP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panose="020F0302020204030204"/>
                <a:cs typeface="Calibri Light" panose="020F030202020403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200" b="1" i="0">
                <a:solidFill>
                  <a:schemeClr val="tx1"/>
                </a:solidFill>
                <a:latin typeface="Verdana" panose="020B0604030504040204"/>
                <a:cs typeface="Verdana" panose="020B060403050404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panose="020F0302020204030204"/>
                <a:cs typeface="Calibri Light" panose="020F0302020204030204"/>
              </a:defRPr>
            </a:lvl1pPr>
          </a:lstStyle>
          <a:p/>
        </p:txBody>
      </p:sp>
      <p:sp>
        <p:nvSpPr>
          <p:cNvPr id="3" name="Holder 3"/>
          <p:cNvSpPr>
            <a:spLocks noGrp="1"/>
          </p:cNvSpPr>
          <p:nvPr>
            <p:ph type="body" idx="1"/>
          </p:nvPr>
        </p:nvSpPr>
        <p:spPr/>
        <p:txBody>
          <a:bodyPr lIns="0" tIns="0" rIns="0" bIns="0"/>
          <a:lstStyle>
            <a:lvl1pPr>
              <a:defRPr sz="3200" b="1" i="0">
                <a:solidFill>
                  <a:schemeClr val="tx1"/>
                </a:solidFill>
                <a:latin typeface="Verdana" panose="020B0604030504040204"/>
                <a:cs typeface="Verdana" panose="020B060403050404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panose="020F0302020204030204"/>
                <a:cs typeface="Calibri Light" panose="020F030202020403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panose="020F0302020204030204"/>
                <a:cs typeface="Calibri Light" panose="020F030202020403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5846063"/>
            <a:ext cx="12192000" cy="1011935"/>
          </a:xfrm>
          <a:prstGeom prst="rect">
            <a:avLst/>
          </a:prstGeom>
        </p:spPr>
      </p:pic>
      <p:sp>
        <p:nvSpPr>
          <p:cNvPr id="2" name="Holder 2"/>
          <p:cNvSpPr>
            <a:spLocks noGrp="1"/>
          </p:cNvSpPr>
          <p:nvPr>
            <p:ph type="title"/>
          </p:nvPr>
        </p:nvSpPr>
        <p:spPr>
          <a:xfrm>
            <a:off x="917575" y="275444"/>
            <a:ext cx="8938260" cy="1056640"/>
          </a:xfrm>
          <a:prstGeom prst="rect">
            <a:avLst/>
          </a:prstGeom>
        </p:spPr>
        <p:txBody>
          <a:bodyPr wrap="square" lIns="0" tIns="0" rIns="0" bIns="0">
            <a:spAutoFit/>
          </a:bodyPr>
          <a:lstStyle>
            <a:lvl1pPr>
              <a:defRPr sz="4400" b="0" i="0">
                <a:solidFill>
                  <a:schemeClr val="tx1"/>
                </a:solidFill>
                <a:latin typeface="Calibri Light" panose="020F0302020204030204"/>
                <a:cs typeface="Calibri Light" panose="020F0302020204030204"/>
              </a:defRPr>
            </a:lvl1pPr>
          </a:lstStyle>
          <a:p/>
        </p:txBody>
      </p:sp>
      <p:sp>
        <p:nvSpPr>
          <p:cNvPr id="3" name="Holder 3"/>
          <p:cNvSpPr>
            <a:spLocks noGrp="1"/>
          </p:cNvSpPr>
          <p:nvPr>
            <p:ph type="body" idx="1"/>
          </p:nvPr>
        </p:nvSpPr>
        <p:spPr>
          <a:xfrm>
            <a:off x="869950" y="1618361"/>
            <a:ext cx="6915784" cy="1475105"/>
          </a:xfrm>
          <a:prstGeom prst="rect">
            <a:avLst/>
          </a:prstGeom>
        </p:spPr>
        <p:txBody>
          <a:bodyPr wrap="square" lIns="0" tIns="0" rIns="0" bIns="0">
            <a:spAutoFit/>
          </a:bodyPr>
          <a:lstStyle>
            <a:lvl1pPr>
              <a:defRPr sz="3200" b="1" i="0">
                <a:solidFill>
                  <a:schemeClr val="tx1"/>
                </a:solidFill>
                <a:latin typeface="Verdana" panose="020B0604030504040204"/>
                <a:cs typeface="Verdana" panose="020B0604030504040204"/>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838200" y="1049655"/>
            <a:ext cx="10983595" cy="1961515"/>
          </a:xfrm>
          <a:prstGeom prst="rect">
            <a:avLst/>
          </a:prstGeom>
        </p:spPr>
        <p:txBody>
          <a:bodyPr vert="horz" wrap="square" lIns="0" tIns="16510" rIns="0" bIns="0" rtlCol="0">
            <a:spAutoFit/>
          </a:bodyPr>
          <a:lstStyle/>
          <a:p>
            <a:pPr algn="ctr">
              <a:lnSpc>
                <a:spcPct val="100000"/>
              </a:lnSpc>
              <a:spcBef>
                <a:spcPts val="770"/>
              </a:spcBef>
            </a:pPr>
            <a:r>
              <a:rPr lang="en-IN" dirty="0"/>
              <a:t>DIAGNOSIS OF ACUTE DISEASES IN VILLAGES &amp; SMALLER TOWNS USING AI</a:t>
            </a:r>
            <a:endParaRPr lang="en-IN" dirty="0"/>
          </a:p>
          <a:p>
            <a:pPr algn="ctr">
              <a:lnSpc>
                <a:spcPct val="100000"/>
              </a:lnSpc>
              <a:spcBef>
                <a:spcPts val="770"/>
              </a:spcBef>
            </a:pPr>
          </a:p>
          <a:p>
            <a:pPr marL="12700">
              <a:lnSpc>
                <a:spcPct val="100000"/>
              </a:lnSpc>
            </a:pPr>
            <a:r>
              <a:rPr sz="2400" dirty="0">
                <a:latin typeface="Calibri" panose="020F0502020204030204"/>
                <a:cs typeface="Calibri" panose="020F0502020204030204"/>
              </a:rPr>
              <a:t>Batch</a:t>
            </a:r>
            <a:r>
              <a:rPr sz="2400" spc="-105" dirty="0">
                <a:latin typeface="Calibri" panose="020F0502020204030204"/>
                <a:cs typeface="Calibri" panose="020F0502020204030204"/>
              </a:rPr>
              <a:t> </a:t>
            </a:r>
            <a:r>
              <a:rPr sz="2400" spc="-10" dirty="0">
                <a:latin typeface="Calibri" panose="020F0502020204030204"/>
                <a:cs typeface="Calibri" panose="020F0502020204030204"/>
              </a:rPr>
              <a:t>Number:</a:t>
            </a:r>
            <a:r>
              <a:rPr lang="en-IN" sz="2400" spc="-10" dirty="0">
                <a:latin typeface="Calibri" panose="020F0502020204030204"/>
                <a:cs typeface="Calibri" panose="020F0502020204030204"/>
              </a:rPr>
              <a:t> 24</a:t>
            </a:r>
            <a:endParaRPr lang="en-IN" sz="2400" spc="-10" dirty="0">
              <a:latin typeface="Calibri" panose="020F0502020204030204"/>
              <a:cs typeface="Calibri" panose="020F0502020204030204"/>
            </a:endParaRPr>
          </a:p>
        </p:txBody>
      </p:sp>
      <p:sp>
        <p:nvSpPr>
          <p:cNvPr id="3" name="object 3"/>
          <p:cNvSpPr txBox="1"/>
          <p:nvPr/>
        </p:nvSpPr>
        <p:spPr>
          <a:xfrm>
            <a:off x="869315" y="3292475"/>
            <a:ext cx="1926590" cy="1910715"/>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panose="020F0502020204030204"/>
                <a:cs typeface="Calibri" panose="020F0502020204030204"/>
              </a:rPr>
              <a:t>Roll</a:t>
            </a:r>
            <a:r>
              <a:rPr sz="2400" b="1" spc="-100" dirty="0">
                <a:latin typeface="Calibri" panose="020F0502020204030204"/>
                <a:cs typeface="Calibri" panose="020F0502020204030204"/>
              </a:rPr>
              <a:t> </a:t>
            </a:r>
            <a:r>
              <a:rPr sz="2400" b="1" spc="-10" dirty="0">
                <a:latin typeface="Calibri" panose="020F0502020204030204"/>
                <a:cs typeface="Calibri" panose="020F0502020204030204"/>
              </a:rPr>
              <a:t>Number</a:t>
            </a:r>
            <a:endParaRPr sz="2400" b="1" spc="-10" dirty="0">
              <a:latin typeface="Calibri" panose="020F0502020204030204"/>
              <a:cs typeface="Calibri" panose="020F0502020204030204"/>
            </a:endParaRPr>
          </a:p>
          <a:p>
            <a:pPr marL="12700">
              <a:lnSpc>
                <a:spcPct val="100000"/>
              </a:lnSpc>
              <a:spcBef>
                <a:spcPts val="100"/>
              </a:spcBef>
            </a:pPr>
            <a:r>
              <a:rPr lang="en-IN" altLang="en-US" sz="2400">
                <a:latin typeface="Calibri" panose="020F0502020204030204"/>
                <a:cs typeface="Calibri" panose="020F0502020204030204"/>
              </a:rPr>
              <a:t>20211CSE0229</a:t>
            </a:r>
            <a:endParaRPr lang="en-IN" altLang="en-US" sz="2400">
              <a:latin typeface="Calibri" panose="020F0502020204030204"/>
              <a:cs typeface="Calibri" panose="020F0502020204030204"/>
            </a:endParaRPr>
          </a:p>
          <a:p>
            <a:pPr marL="12700">
              <a:lnSpc>
                <a:spcPct val="100000"/>
              </a:lnSpc>
              <a:spcBef>
                <a:spcPts val="100"/>
              </a:spcBef>
            </a:pPr>
            <a:r>
              <a:rPr lang="en-IN" altLang="en-US" sz="2400">
                <a:latin typeface="Calibri" panose="020F0502020204030204"/>
                <a:cs typeface="Calibri" panose="020F0502020204030204"/>
                <a:sym typeface="+mn-ea"/>
              </a:rPr>
              <a:t>20211CSE0224</a:t>
            </a:r>
            <a:endParaRPr lang="en-IN" altLang="en-US" sz="2400">
              <a:latin typeface="Calibri" panose="020F0502020204030204"/>
              <a:cs typeface="Calibri" panose="020F0502020204030204"/>
            </a:endParaRPr>
          </a:p>
          <a:p>
            <a:pPr marL="12700">
              <a:lnSpc>
                <a:spcPct val="100000"/>
              </a:lnSpc>
              <a:spcBef>
                <a:spcPts val="100"/>
              </a:spcBef>
            </a:pPr>
            <a:r>
              <a:rPr lang="en-IN" altLang="en-US" sz="2400">
                <a:latin typeface="Calibri" panose="020F0502020204030204"/>
                <a:cs typeface="Calibri" panose="020F0502020204030204"/>
                <a:sym typeface="+mn-ea"/>
              </a:rPr>
              <a:t>20211CSE0223</a:t>
            </a:r>
            <a:endParaRPr lang="en-IN" altLang="en-US" sz="2400">
              <a:latin typeface="Calibri" panose="020F0502020204030204"/>
              <a:cs typeface="Calibri" panose="020F0502020204030204"/>
            </a:endParaRPr>
          </a:p>
          <a:p>
            <a:pPr marL="12700">
              <a:lnSpc>
                <a:spcPct val="100000"/>
              </a:lnSpc>
              <a:spcBef>
                <a:spcPts val="100"/>
              </a:spcBef>
            </a:pPr>
            <a:endParaRPr lang="en-IN" altLang="en-US" sz="2400">
              <a:latin typeface="Calibri" panose="020F0502020204030204"/>
              <a:cs typeface="Calibri" panose="020F0502020204030204"/>
            </a:endParaRPr>
          </a:p>
        </p:txBody>
      </p:sp>
      <p:sp>
        <p:nvSpPr>
          <p:cNvPr id="4" name="object 4"/>
          <p:cNvSpPr txBox="1"/>
          <p:nvPr/>
        </p:nvSpPr>
        <p:spPr>
          <a:xfrm>
            <a:off x="2926715" y="3292475"/>
            <a:ext cx="2816225" cy="1528445"/>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panose="020F0502020204030204"/>
                <a:cs typeface="Calibri" panose="020F0502020204030204"/>
              </a:rPr>
              <a:t>Student</a:t>
            </a:r>
            <a:r>
              <a:rPr sz="2400" b="1" spc="-90" dirty="0">
                <a:latin typeface="Calibri" panose="020F0502020204030204"/>
                <a:cs typeface="Calibri" panose="020F0502020204030204"/>
              </a:rPr>
              <a:t> </a:t>
            </a:r>
            <a:r>
              <a:rPr sz="2400" b="1" spc="-20" dirty="0">
                <a:latin typeface="Calibri" panose="020F0502020204030204"/>
                <a:cs typeface="Calibri" panose="020F0502020204030204"/>
              </a:rPr>
              <a:t>Name</a:t>
            </a:r>
            <a:endParaRPr sz="2400" b="1" spc="-20" dirty="0">
              <a:latin typeface="Calibri" panose="020F0502020204030204"/>
              <a:cs typeface="Calibri" panose="020F0502020204030204"/>
            </a:endParaRPr>
          </a:p>
          <a:p>
            <a:pPr marL="12700">
              <a:lnSpc>
                <a:spcPct val="100000"/>
              </a:lnSpc>
              <a:spcBef>
                <a:spcPts val="100"/>
              </a:spcBef>
            </a:pPr>
            <a:r>
              <a:rPr lang="en-IN" altLang="en-US" sz="2400">
                <a:latin typeface="Calibri" panose="020F0502020204030204"/>
                <a:cs typeface="Calibri" panose="020F0502020204030204"/>
              </a:rPr>
              <a:t>SHREYA RAVI KUMAR</a:t>
            </a:r>
            <a:endParaRPr lang="en-IN" altLang="en-US" sz="2400">
              <a:latin typeface="Calibri" panose="020F0502020204030204"/>
              <a:cs typeface="Calibri" panose="020F0502020204030204"/>
            </a:endParaRPr>
          </a:p>
          <a:p>
            <a:pPr marL="12700">
              <a:lnSpc>
                <a:spcPct val="100000"/>
              </a:lnSpc>
              <a:spcBef>
                <a:spcPts val="100"/>
              </a:spcBef>
            </a:pPr>
            <a:r>
              <a:rPr lang="en-IN" altLang="en-US" sz="2400">
                <a:latin typeface="Calibri" panose="020F0502020204030204"/>
                <a:cs typeface="Calibri" panose="020F0502020204030204"/>
              </a:rPr>
              <a:t>NEHA R</a:t>
            </a:r>
            <a:endParaRPr lang="en-IN" altLang="en-US" sz="2400">
              <a:latin typeface="Calibri" panose="020F0502020204030204"/>
              <a:cs typeface="Calibri" panose="020F0502020204030204"/>
            </a:endParaRPr>
          </a:p>
          <a:p>
            <a:pPr marL="12700">
              <a:lnSpc>
                <a:spcPct val="100000"/>
              </a:lnSpc>
              <a:spcBef>
                <a:spcPts val="100"/>
              </a:spcBef>
            </a:pPr>
            <a:r>
              <a:rPr lang="en-IN" altLang="en-US" sz="2400">
                <a:latin typeface="Calibri" panose="020F0502020204030204"/>
                <a:cs typeface="Calibri" panose="020F0502020204030204"/>
              </a:rPr>
              <a:t>SNEHA R</a:t>
            </a:r>
            <a:endParaRPr lang="en-IN" altLang="en-US" sz="2400">
              <a:latin typeface="Calibri" panose="020F0502020204030204"/>
              <a:cs typeface="Calibri" panose="020F0502020204030204"/>
            </a:endParaRPr>
          </a:p>
        </p:txBody>
      </p:sp>
      <p:sp>
        <p:nvSpPr>
          <p:cNvPr id="5" name="object 5"/>
          <p:cNvSpPr txBox="1"/>
          <p:nvPr/>
        </p:nvSpPr>
        <p:spPr>
          <a:xfrm>
            <a:off x="7382764" y="3273742"/>
            <a:ext cx="3676650" cy="334645"/>
          </a:xfrm>
          <a:prstGeom prst="rect">
            <a:avLst/>
          </a:prstGeom>
        </p:spPr>
        <p:txBody>
          <a:bodyPr vert="horz" wrap="square" lIns="0" tIns="15875" rIns="0" bIns="0" rtlCol="0">
            <a:spAutoFit/>
          </a:bodyPr>
          <a:lstStyle/>
          <a:p>
            <a:pPr marL="12700">
              <a:lnSpc>
                <a:spcPct val="100000"/>
              </a:lnSpc>
              <a:spcBef>
                <a:spcPts val="125"/>
              </a:spcBef>
            </a:pPr>
            <a:r>
              <a:rPr sz="2000" b="1" dirty="0">
                <a:latin typeface="Verdana" panose="020B0604030504040204"/>
                <a:cs typeface="Verdana" panose="020B0604030504040204"/>
              </a:rPr>
              <a:t>Under</a:t>
            </a:r>
            <a:r>
              <a:rPr sz="2000" b="1" spc="-10" dirty="0">
                <a:latin typeface="Verdana" panose="020B0604030504040204"/>
                <a:cs typeface="Verdana" panose="020B0604030504040204"/>
              </a:rPr>
              <a:t> </a:t>
            </a:r>
            <a:r>
              <a:rPr sz="2000" b="1" dirty="0">
                <a:latin typeface="Verdana" panose="020B0604030504040204"/>
                <a:cs typeface="Verdana" panose="020B0604030504040204"/>
              </a:rPr>
              <a:t>the</a:t>
            </a:r>
            <a:r>
              <a:rPr sz="2000" b="1" spc="-40" dirty="0">
                <a:latin typeface="Verdana" panose="020B0604030504040204"/>
                <a:cs typeface="Verdana" panose="020B0604030504040204"/>
              </a:rPr>
              <a:t> </a:t>
            </a:r>
            <a:r>
              <a:rPr sz="2000" b="1" dirty="0">
                <a:latin typeface="Verdana" panose="020B0604030504040204"/>
                <a:cs typeface="Verdana" panose="020B0604030504040204"/>
              </a:rPr>
              <a:t>Supervision</a:t>
            </a:r>
            <a:r>
              <a:rPr sz="2000" b="1" spc="-65" dirty="0">
                <a:latin typeface="Verdana" panose="020B0604030504040204"/>
                <a:cs typeface="Verdana" panose="020B0604030504040204"/>
              </a:rPr>
              <a:t> </a:t>
            </a:r>
            <a:r>
              <a:rPr sz="2000" b="1" spc="-25" dirty="0">
                <a:latin typeface="Verdana" panose="020B0604030504040204"/>
                <a:cs typeface="Verdana" panose="020B0604030504040204"/>
              </a:rPr>
              <a:t>of,</a:t>
            </a:r>
            <a:endParaRPr sz="2000">
              <a:latin typeface="Verdana" panose="020B0604030504040204"/>
              <a:cs typeface="Verdana" panose="020B0604030504040204"/>
            </a:endParaRPr>
          </a:p>
        </p:txBody>
      </p:sp>
      <p:sp>
        <p:nvSpPr>
          <p:cNvPr id="6" name="object 6"/>
          <p:cNvSpPr txBox="1"/>
          <p:nvPr/>
        </p:nvSpPr>
        <p:spPr>
          <a:xfrm>
            <a:off x="6538594" y="3918013"/>
            <a:ext cx="5292725" cy="1415415"/>
          </a:xfrm>
          <a:prstGeom prst="rect">
            <a:avLst/>
          </a:prstGeom>
        </p:spPr>
        <p:txBody>
          <a:bodyPr vert="horz" wrap="square" lIns="0" tIns="39369" rIns="0" bIns="0" rtlCol="0">
            <a:spAutoFit/>
          </a:bodyPr>
          <a:lstStyle/>
          <a:p>
            <a:pPr marL="12700">
              <a:lnSpc>
                <a:spcPct val="100000"/>
              </a:lnSpc>
              <a:spcBef>
                <a:spcPts val="310"/>
              </a:spcBef>
            </a:pPr>
            <a:r>
              <a:rPr sz="1700" b="1" dirty="0">
                <a:latin typeface="Verdana" panose="020B0604030504040204"/>
                <a:cs typeface="Verdana" panose="020B0604030504040204"/>
              </a:rPr>
              <a:t>Dr.</a:t>
            </a:r>
            <a:r>
              <a:rPr sz="1700" b="1" spc="-5" dirty="0">
                <a:latin typeface="Verdana" panose="020B0604030504040204"/>
                <a:cs typeface="Verdana" panose="020B0604030504040204"/>
              </a:rPr>
              <a:t> </a:t>
            </a:r>
            <a:r>
              <a:rPr lang="en-IN" altLang="en-US" sz="1700" b="1" spc="-5" dirty="0">
                <a:latin typeface="Verdana" panose="020B0604030504040204"/>
                <a:cs typeface="Verdana" panose="020B0604030504040204"/>
              </a:rPr>
              <a:t>Ramesh Sengodan</a:t>
            </a:r>
            <a:endParaRPr sz="1700">
              <a:latin typeface="Verdana" panose="020B0604030504040204"/>
              <a:cs typeface="Verdana" panose="020B0604030504040204"/>
            </a:endParaRPr>
          </a:p>
          <a:p>
            <a:pPr marL="12700" marR="5080">
              <a:lnSpc>
                <a:spcPts val="1880"/>
              </a:lnSpc>
              <a:spcBef>
                <a:spcPts val="410"/>
              </a:spcBef>
            </a:pPr>
            <a:r>
              <a:rPr sz="1700" b="1" dirty="0">
                <a:latin typeface="Verdana" panose="020B0604030504040204"/>
                <a:cs typeface="Verdana" panose="020B0604030504040204"/>
              </a:rPr>
              <a:t>Professor</a:t>
            </a:r>
            <a:r>
              <a:rPr sz="1700" b="1" spc="-20" dirty="0">
                <a:latin typeface="Verdana" panose="020B0604030504040204"/>
                <a:cs typeface="Verdana" panose="020B0604030504040204"/>
              </a:rPr>
              <a:t> </a:t>
            </a:r>
            <a:endParaRPr sz="1700" b="1" spc="-20" dirty="0">
              <a:latin typeface="Verdana" panose="020B0604030504040204"/>
              <a:cs typeface="Verdana" panose="020B0604030504040204"/>
            </a:endParaRPr>
          </a:p>
          <a:p>
            <a:pPr marL="12700" marR="5080">
              <a:lnSpc>
                <a:spcPts val="1880"/>
              </a:lnSpc>
              <a:spcBef>
                <a:spcPts val="410"/>
              </a:spcBef>
            </a:pPr>
            <a:r>
              <a:rPr sz="1700" b="1" dirty="0">
                <a:latin typeface="Verdana" panose="020B0604030504040204"/>
                <a:cs typeface="Verdana" panose="020B0604030504040204"/>
              </a:rPr>
              <a:t>School</a:t>
            </a:r>
            <a:r>
              <a:rPr sz="1700" b="1" spc="-70" dirty="0">
                <a:latin typeface="Verdana" panose="020B0604030504040204"/>
                <a:cs typeface="Verdana" panose="020B0604030504040204"/>
              </a:rPr>
              <a:t> </a:t>
            </a:r>
            <a:r>
              <a:rPr sz="1700" b="1" dirty="0">
                <a:latin typeface="Verdana" panose="020B0604030504040204"/>
                <a:cs typeface="Verdana" panose="020B0604030504040204"/>
              </a:rPr>
              <a:t>of</a:t>
            </a:r>
            <a:r>
              <a:rPr sz="1700" b="1" spc="-55" dirty="0">
                <a:latin typeface="Verdana" panose="020B0604030504040204"/>
                <a:cs typeface="Verdana" panose="020B0604030504040204"/>
              </a:rPr>
              <a:t> </a:t>
            </a:r>
            <a:r>
              <a:rPr sz="1700" b="1" dirty="0">
                <a:latin typeface="Verdana" panose="020B0604030504040204"/>
                <a:cs typeface="Verdana" panose="020B0604030504040204"/>
              </a:rPr>
              <a:t>Computer</a:t>
            </a:r>
            <a:r>
              <a:rPr sz="1700" b="1" spc="-40" dirty="0">
                <a:latin typeface="Verdana" panose="020B0604030504040204"/>
                <a:cs typeface="Verdana" panose="020B0604030504040204"/>
              </a:rPr>
              <a:t> </a:t>
            </a:r>
            <a:r>
              <a:rPr sz="1700" b="1" dirty="0">
                <a:latin typeface="Verdana" panose="020B0604030504040204"/>
                <a:cs typeface="Verdana" panose="020B0604030504040204"/>
              </a:rPr>
              <a:t>Science</a:t>
            </a:r>
            <a:r>
              <a:rPr sz="1700" b="1" spc="-95" dirty="0">
                <a:latin typeface="Verdana" panose="020B0604030504040204"/>
                <a:cs typeface="Verdana" panose="020B0604030504040204"/>
              </a:rPr>
              <a:t> </a:t>
            </a:r>
            <a:r>
              <a:rPr sz="1700" b="1" dirty="0">
                <a:latin typeface="Verdana" panose="020B0604030504040204"/>
                <a:cs typeface="Verdana" panose="020B0604030504040204"/>
              </a:rPr>
              <a:t>Engineering</a:t>
            </a:r>
            <a:r>
              <a:rPr sz="1700" b="1" spc="-80" dirty="0">
                <a:latin typeface="Verdana" panose="020B0604030504040204"/>
                <a:cs typeface="Verdana" panose="020B0604030504040204"/>
              </a:rPr>
              <a:t> </a:t>
            </a:r>
            <a:r>
              <a:rPr sz="1700" b="1" spc="-50" dirty="0">
                <a:latin typeface="Verdana" panose="020B0604030504040204"/>
                <a:cs typeface="Verdana" panose="020B0604030504040204"/>
              </a:rPr>
              <a:t>&amp; </a:t>
            </a:r>
            <a:r>
              <a:rPr sz="1700" b="1" dirty="0">
                <a:latin typeface="Verdana" panose="020B0604030504040204"/>
                <a:cs typeface="Verdana" panose="020B0604030504040204"/>
              </a:rPr>
              <a:t>Information</a:t>
            </a:r>
            <a:r>
              <a:rPr sz="1700" b="1" spc="-110" dirty="0">
                <a:latin typeface="Verdana" panose="020B0604030504040204"/>
                <a:cs typeface="Verdana" panose="020B0604030504040204"/>
              </a:rPr>
              <a:t> </a:t>
            </a:r>
            <a:r>
              <a:rPr sz="1700" b="1" spc="-10" dirty="0">
                <a:latin typeface="Verdana" panose="020B0604030504040204"/>
                <a:cs typeface="Verdana" panose="020B0604030504040204"/>
              </a:rPr>
              <a:t>Science</a:t>
            </a:r>
            <a:endParaRPr sz="1700">
              <a:latin typeface="Verdana" panose="020B0604030504040204"/>
              <a:cs typeface="Verdana" panose="020B0604030504040204"/>
            </a:endParaRPr>
          </a:p>
          <a:p>
            <a:pPr marL="12700">
              <a:lnSpc>
                <a:spcPct val="100000"/>
              </a:lnSpc>
              <a:spcBef>
                <a:spcPts val="195"/>
              </a:spcBef>
            </a:pPr>
            <a:r>
              <a:rPr sz="1700" b="1" dirty="0">
                <a:latin typeface="Verdana" panose="020B0604030504040204"/>
                <a:cs typeface="Verdana" panose="020B0604030504040204"/>
              </a:rPr>
              <a:t>Presidency</a:t>
            </a:r>
            <a:r>
              <a:rPr sz="1700" b="1" spc="-95" dirty="0">
                <a:latin typeface="Verdana" panose="020B0604030504040204"/>
                <a:cs typeface="Verdana" panose="020B0604030504040204"/>
              </a:rPr>
              <a:t> </a:t>
            </a:r>
            <a:r>
              <a:rPr sz="1700" b="1" spc="-10" dirty="0">
                <a:latin typeface="Verdana" panose="020B0604030504040204"/>
                <a:cs typeface="Verdana" panose="020B0604030504040204"/>
              </a:rPr>
              <a:t>University</a:t>
            </a:r>
            <a:endParaRPr sz="1700">
              <a:latin typeface="Verdana" panose="020B0604030504040204"/>
              <a:cs typeface="Verdana" panose="020B0604030504040204"/>
            </a:endParaRPr>
          </a:p>
        </p:txBody>
      </p:sp>
      <p:sp>
        <p:nvSpPr>
          <p:cNvPr id="7" name="object 7"/>
          <p:cNvSpPr txBox="1">
            <a:spLocks noGrp="1"/>
          </p:cNvSpPr>
          <p:nvPr>
            <p:ph type="title"/>
          </p:nvPr>
        </p:nvSpPr>
        <p:spPr>
          <a:xfrm>
            <a:off x="917575" y="275444"/>
            <a:ext cx="8938260" cy="531495"/>
          </a:xfrm>
          <a:prstGeom prst="rect">
            <a:avLst/>
          </a:prstGeom>
        </p:spPr>
        <p:txBody>
          <a:bodyPr vert="horz" wrap="square" lIns="0" tIns="12065" rIns="0" bIns="0" rtlCol="0">
            <a:spAutoFit/>
          </a:bodyPr>
          <a:lstStyle/>
          <a:p>
            <a:pPr marL="4098290" marR="5080" indent="-2574925" algn="ctr">
              <a:lnSpc>
                <a:spcPct val="123000"/>
              </a:lnSpc>
              <a:spcBef>
                <a:spcPts val="95"/>
              </a:spcBef>
            </a:pPr>
            <a:r>
              <a:rPr sz="2750" b="1" dirty="0">
                <a:latin typeface="Verdana" panose="020B0604030504040204"/>
                <a:cs typeface="Verdana" panose="020B0604030504040204"/>
              </a:rPr>
              <a:t>VIVA-</a:t>
            </a:r>
            <a:r>
              <a:rPr sz="2750" b="1" spc="-20" dirty="0">
                <a:latin typeface="Verdana" panose="020B0604030504040204"/>
                <a:cs typeface="Verdana" panose="020B0604030504040204"/>
              </a:rPr>
              <a:t>VOCE</a:t>
            </a:r>
            <a:endParaRPr sz="2750">
              <a:latin typeface="Verdana" panose="020B0604030504040204"/>
              <a:cs typeface="Verdana" panose="020B0604030504040204"/>
            </a:endParaRPr>
          </a:p>
        </p:txBody>
      </p:sp>
      <p:grpSp>
        <p:nvGrpSpPr>
          <p:cNvPr id="8" name="object 8"/>
          <p:cNvGrpSpPr/>
          <p:nvPr/>
        </p:nvGrpSpPr>
        <p:grpSpPr>
          <a:xfrm>
            <a:off x="11959212" y="2321449"/>
            <a:ext cx="97790" cy="99060"/>
            <a:chOff x="11959212" y="2321449"/>
            <a:chExt cx="97790" cy="99060"/>
          </a:xfrm>
        </p:grpSpPr>
        <p:pic>
          <p:nvPicPr>
            <p:cNvPr id="9" name="object 9"/>
            <p:cNvPicPr/>
            <p:nvPr/>
          </p:nvPicPr>
          <p:blipFill>
            <a:blip r:embed="rId1" cstate="print"/>
            <a:stretch>
              <a:fillRect/>
            </a:stretch>
          </p:blipFill>
          <p:spPr>
            <a:xfrm>
              <a:off x="11959212" y="2321449"/>
              <a:ext cx="97321" cy="98776"/>
            </a:xfrm>
            <a:prstGeom prst="rect">
              <a:avLst/>
            </a:prstGeom>
          </p:spPr>
        </p:pic>
        <p:pic>
          <p:nvPicPr>
            <p:cNvPr id="10" name="object 10"/>
            <p:cNvPicPr/>
            <p:nvPr/>
          </p:nvPicPr>
          <p:blipFill>
            <a:blip r:embed="rId1" cstate="print"/>
            <a:stretch>
              <a:fillRect/>
            </a:stretch>
          </p:blipFill>
          <p:spPr>
            <a:xfrm>
              <a:off x="11959212" y="2321449"/>
              <a:ext cx="97321" cy="98776"/>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46"/>
            <a:ext cx="8938260" cy="1056640"/>
          </a:xfrm>
          <a:prstGeom prst="rect">
            <a:avLst/>
          </a:prstGeom>
        </p:spPr>
        <p:txBody>
          <a:bodyPr vert="horz" wrap="square" lIns="0" tIns="350348" rIns="0" bIns="0" rtlCol="0">
            <a:spAutoFit/>
          </a:bodyPr>
          <a:lstStyle/>
          <a:p>
            <a:pPr marL="12700">
              <a:lnSpc>
                <a:spcPct val="100000"/>
              </a:lnSpc>
              <a:spcBef>
                <a:spcPts val="130"/>
              </a:spcBef>
            </a:pPr>
            <a:r>
              <a:rPr spc="-30" dirty="0"/>
              <a:t>Objectives</a:t>
            </a:r>
            <a:endParaRPr spc="-30" dirty="0"/>
          </a:p>
        </p:txBody>
      </p:sp>
      <p:sp>
        <p:nvSpPr>
          <p:cNvPr id="3" name="Text Box 2"/>
          <p:cNvSpPr txBox="1"/>
          <p:nvPr/>
        </p:nvSpPr>
        <p:spPr>
          <a:xfrm>
            <a:off x="597535" y="1332865"/>
            <a:ext cx="11312525" cy="4339590"/>
          </a:xfrm>
          <a:prstGeom prst="rect">
            <a:avLst/>
          </a:prstGeom>
        </p:spPr>
        <p:txBody>
          <a:bodyPr>
            <a:noAutofit/>
          </a:bodyPr>
          <a:p>
            <a:pPr marL="285750" indent="-285750" defTabSz="266700">
              <a:spcBef>
                <a:spcPct val="0"/>
              </a:spcBef>
              <a:spcAft>
                <a:spcPct val="0"/>
              </a:spcAft>
              <a:buFont typeface="Arial" panose="020B0604020202020204" pitchFamily="34" charset="0"/>
              <a:buChar char="•"/>
            </a:pPr>
            <a:r>
              <a:rPr lang="en-US" altLang="zh-CN" sz="1800" b="1">
                <a:latin typeface="Calibri Light" panose="020F0302020204030204" charset="0"/>
                <a:ea typeface="Times New Roman" panose="02020603050405020304"/>
                <a:cs typeface="Calibri Light" panose="020F0302020204030204" charset="0"/>
              </a:rPr>
              <a:t>Precise Disease Prediction: </a:t>
            </a:r>
            <a:r>
              <a:rPr lang="en-US" altLang="en-US" sz="1800" b="0">
                <a:latin typeface="Calibri Light" panose="020F0302020204030204" charset="0"/>
                <a:ea typeface="Times New Roman" panose="02020603050405020304"/>
                <a:cs typeface="Calibri Light" panose="020F0302020204030204" charset="0"/>
              </a:rPr>
              <a:t>The software ought to accurately estimate the sickness or diseases the patient may have depending on the symptoms entered. Make use of complex models that have been trained on big datasets.</a:t>
            </a:r>
            <a:endParaRPr lang="en-US" altLang="en-US" sz="1800" b="0">
              <a:latin typeface="Calibri Light" panose="020F0302020204030204" charset="0"/>
              <a:ea typeface="Times New Roman" panose="02020603050405020304"/>
              <a:cs typeface="Calibri Light" panose="020F0302020204030204" charset="0"/>
            </a:endParaRPr>
          </a:p>
          <a:p>
            <a:pPr marL="285750" indent="-285750" defTabSz="266700">
              <a:spcBef>
                <a:spcPct val="0"/>
              </a:spcBef>
              <a:spcAft>
                <a:spcPct val="0"/>
              </a:spcAft>
              <a:buFont typeface="Arial" panose="020B0604020202020204" pitchFamily="34" charset="0"/>
              <a:buChar char="•"/>
            </a:pPr>
            <a:r>
              <a:rPr lang="en-US" altLang="zh-CN" sz="1800" b="1">
                <a:latin typeface="Calibri Light" panose="020F0302020204030204" charset="0"/>
                <a:ea typeface="Times New Roman" panose="02020603050405020304"/>
                <a:cs typeface="Calibri Light" panose="020F0302020204030204" charset="0"/>
              </a:rPr>
              <a:t>Simple User Interface: </a:t>
            </a:r>
            <a:r>
              <a:rPr lang="en-US" altLang="en-US" sz="1800" b="0">
                <a:latin typeface="Calibri Light" panose="020F0302020204030204" charset="0"/>
                <a:ea typeface="Times New Roman" panose="02020603050405020304"/>
                <a:cs typeface="Calibri Light" panose="020F0302020204030204" charset="0"/>
              </a:rPr>
              <a:t>Patients and healthcare professionals should be able to enter symptoms into the software with ease owing to an intuitive interface.</a:t>
            </a:r>
            <a:endParaRPr lang="en-US" altLang="en-US" sz="1800" b="0">
              <a:latin typeface="Calibri Light" panose="020F0302020204030204" charset="0"/>
              <a:ea typeface="Times New Roman" panose="02020603050405020304"/>
              <a:cs typeface="Calibri Light" panose="020F0302020204030204" charset="0"/>
            </a:endParaRPr>
          </a:p>
          <a:p>
            <a:pPr marL="285750" indent="-285750" defTabSz="266700">
              <a:spcBef>
                <a:spcPct val="0"/>
              </a:spcBef>
              <a:spcAft>
                <a:spcPct val="0"/>
              </a:spcAft>
              <a:buFont typeface="Arial" panose="020B0604020202020204" pitchFamily="34" charset="0"/>
              <a:buChar char="•"/>
            </a:pPr>
            <a:r>
              <a:rPr lang="en-US" altLang="zh-CN" sz="1800" b="1">
                <a:latin typeface="Calibri Light" panose="020F0302020204030204" charset="0"/>
                <a:ea typeface="Times New Roman" panose="02020603050405020304"/>
                <a:cs typeface="Calibri Light" panose="020F0302020204030204" charset="0"/>
              </a:rPr>
              <a:t>Continuous Learning and Improvements:</a:t>
            </a:r>
            <a:r>
              <a:rPr lang="en-US" altLang="zh-CN" sz="1800" b="0">
                <a:latin typeface="Calibri Light" panose="020F0302020204030204" charset="0"/>
                <a:ea typeface="Times New Roman" panose="02020603050405020304"/>
                <a:cs typeface="Calibri Light" panose="020F0302020204030204" charset="0"/>
              </a:rPr>
              <a:t> </a:t>
            </a:r>
            <a:r>
              <a:rPr lang="en-US" altLang="en-US" sz="1800" b="0">
                <a:latin typeface="Calibri Light" panose="020F0302020204030204" charset="0"/>
                <a:ea typeface="Times New Roman" panose="02020603050405020304"/>
                <a:cs typeface="Calibri Light" panose="020F0302020204030204" charset="0"/>
              </a:rPr>
              <a:t>Keep the software updated with the most recent medical research and changing disease trends, and make sure it learns from fresh data.</a:t>
            </a:r>
            <a:endParaRPr lang="en-US" altLang="en-US" sz="1800" b="0">
              <a:latin typeface="Calibri Light" panose="020F0302020204030204" charset="0"/>
              <a:ea typeface="Times New Roman" panose="02020603050405020304"/>
              <a:cs typeface="Calibri Light" panose="020F0302020204030204" charset="0"/>
            </a:endParaRPr>
          </a:p>
          <a:p>
            <a:pPr marL="285750" indent="-285750" defTabSz="266700">
              <a:spcBef>
                <a:spcPct val="0"/>
              </a:spcBef>
              <a:spcAft>
                <a:spcPct val="0"/>
              </a:spcAft>
              <a:buFont typeface="Arial" panose="020B0604020202020204" pitchFamily="34" charset="0"/>
              <a:buChar char="•"/>
            </a:pPr>
            <a:r>
              <a:rPr lang="en-US" altLang="en-US" sz="1800" b="1">
                <a:latin typeface="Calibri Light" panose="020F0302020204030204" charset="0"/>
                <a:ea typeface="Times New Roman" panose="02020603050405020304"/>
                <a:cs typeface="Calibri Light" panose="020F0302020204030204" charset="0"/>
              </a:rPr>
              <a:t>Assistance in Diagnostics for Medical Professionals:</a:t>
            </a:r>
            <a:r>
              <a:rPr lang="en-US" altLang="en-US" sz="1800" b="0">
                <a:latin typeface="Calibri Light" panose="020F0302020204030204" charset="0"/>
                <a:ea typeface="Times New Roman" panose="02020603050405020304"/>
                <a:cs typeface="Calibri Light" panose="020F0302020204030204" charset="0"/>
              </a:rPr>
              <a:t> To give medical practitioners a decision support tool or diagnostic recommendations to help them. The software is able to produce predictions along with supplementary data, like diagnostic standards or possible tests required for validation.</a:t>
            </a:r>
            <a:endParaRPr lang="en-US" altLang="en-US" sz="1800" b="0">
              <a:latin typeface="Calibri Light" panose="020F0302020204030204" charset="0"/>
              <a:ea typeface="Times New Roman" panose="02020603050405020304"/>
              <a:cs typeface="Calibri Light" panose="020F0302020204030204" charset="0"/>
            </a:endParaRPr>
          </a:p>
          <a:p>
            <a:pPr marL="285750" indent="-285750" defTabSz="266700">
              <a:spcBef>
                <a:spcPct val="0"/>
              </a:spcBef>
              <a:spcAft>
                <a:spcPct val="0"/>
              </a:spcAft>
              <a:buFont typeface="Arial" panose="020B0604020202020204" pitchFamily="34" charset="0"/>
              <a:buChar char="•"/>
            </a:pPr>
            <a:r>
              <a:rPr lang="en-US" altLang="en-US" sz="1800" b="1">
                <a:latin typeface="Calibri Light" panose="020F0302020204030204" charset="0"/>
                <a:ea typeface="Times New Roman" panose="02020603050405020304"/>
                <a:cs typeface="Calibri Light" panose="020F0302020204030204" charset="0"/>
              </a:rPr>
              <a:t>Adherence to Medical Standards:</a:t>
            </a:r>
            <a:r>
              <a:rPr lang="en-US" altLang="en-US" sz="1800" b="0">
                <a:latin typeface="Calibri Light" panose="020F0302020204030204" charset="0"/>
                <a:ea typeface="Times New Roman" panose="02020603050405020304"/>
                <a:cs typeface="Calibri Light" panose="020F0302020204030204" charset="0"/>
              </a:rPr>
              <a:t> The system complies with national and international health regulations and medical diagnostic standards. Update the system periodically to reflect the most recent diagnostic standards, clinical recommendations, and methods for treatment.</a:t>
            </a:r>
            <a:endParaRPr lang="en-US" altLang="en-US" sz="1800" b="0">
              <a:latin typeface="Calibri Light" panose="020F0302020204030204" charset="0"/>
              <a:ea typeface="Times New Roman" panose="02020603050405020304"/>
              <a:cs typeface="Calibri Light" panose="020F03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65" dirty="0"/>
              <a:t>System</a:t>
            </a:r>
            <a:r>
              <a:rPr spc="-150" dirty="0"/>
              <a:t> </a:t>
            </a:r>
            <a:r>
              <a:rPr spc="-25" dirty="0"/>
              <a:t>Design</a:t>
            </a:r>
            <a:r>
              <a:rPr spc="-140" dirty="0"/>
              <a:t> </a:t>
            </a:r>
            <a:r>
              <a:rPr dirty="0"/>
              <a:t>&amp;</a:t>
            </a:r>
            <a:r>
              <a:rPr spc="-125" dirty="0"/>
              <a:t> </a:t>
            </a:r>
            <a:r>
              <a:rPr spc="-35" dirty="0"/>
              <a:t>Implementation</a:t>
            </a:r>
            <a:endParaRPr spc="-35" dirty="0"/>
          </a:p>
        </p:txBody>
      </p:sp>
      <p:sp>
        <p:nvSpPr>
          <p:cNvPr id="3" name="Text Box 2"/>
          <p:cNvSpPr txBox="1"/>
          <p:nvPr/>
        </p:nvSpPr>
        <p:spPr>
          <a:xfrm>
            <a:off x="540385" y="1507490"/>
            <a:ext cx="11264900" cy="4091940"/>
          </a:xfrm>
          <a:prstGeom prst="rect">
            <a:avLst/>
          </a:prstGeom>
        </p:spPr>
        <p:txBody>
          <a:bodyPr>
            <a:noAutofit/>
          </a:bodyPr>
          <a:p>
            <a:pPr marL="457200" indent="-228600" defTabSz="266700">
              <a:lnSpc>
                <a:spcPct val="150000"/>
              </a:lnSpc>
              <a:spcBef>
                <a:spcPct val="0"/>
              </a:spcBef>
              <a:spcAft>
                <a:spcPct val="0"/>
              </a:spcAft>
            </a:pPr>
            <a:r>
              <a:rPr lang="en-US" altLang="zh-CN" sz="1800">
                <a:latin typeface="Calibri Light" panose="020F0302020204030204" charset="0"/>
                <a:ea typeface="Times New Roman" panose="02020603050405020304"/>
                <a:cs typeface="Calibri Light" panose="020F0302020204030204" charset="0"/>
              </a:rPr>
              <a:t>• </a:t>
            </a:r>
            <a:r>
              <a:rPr lang="en-US" altLang="zh-CN" sz="1800" b="1">
                <a:latin typeface="Calibri Light" panose="020F0302020204030204" charset="0"/>
                <a:ea typeface="Times New Roman" panose="02020603050405020304"/>
                <a:cs typeface="Calibri Light" panose="020F0302020204030204" charset="0"/>
              </a:rPr>
              <a:t>Python libraries:</a:t>
            </a:r>
            <a:r>
              <a:rPr lang="en-US" altLang="zh-CN" sz="1800">
                <a:latin typeface="Calibri Light" panose="020F0302020204030204" charset="0"/>
                <a:ea typeface="Times New Roman" panose="02020603050405020304"/>
                <a:cs typeface="Calibri Light" panose="020F0302020204030204" charset="0"/>
              </a:rPr>
              <a:t> numpy, pandas, matplotlib, seaborn, scaler</a:t>
            </a:r>
            <a:endParaRPr lang="en-US" altLang="zh-CN" sz="1800">
              <a:latin typeface="Calibri Light" panose="020F0302020204030204" charset="0"/>
              <a:ea typeface="Times New Roman" panose="02020603050405020304"/>
              <a:cs typeface="Calibri Light" panose="020F0302020204030204" charset="0"/>
            </a:endParaRPr>
          </a:p>
          <a:p>
            <a:pPr marL="457200" indent="-228600" defTabSz="266700">
              <a:lnSpc>
                <a:spcPct val="150000"/>
              </a:lnSpc>
            </a:pPr>
            <a:r>
              <a:rPr lang="en-US" altLang="zh-CN" sz="1800">
                <a:latin typeface="Calibri Light" panose="020F0302020204030204" charset="0"/>
                <a:ea typeface="Times New Roman" panose="02020603050405020304"/>
                <a:cs typeface="Calibri Light" panose="020F0302020204030204" charset="0"/>
              </a:rPr>
              <a:t>•</a:t>
            </a:r>
            <a:r>
              <a:rPr lang="en-US" altLang="zh-CN" sz="1800" b="1">
                <a:latin typeface="Calibri Light" panose="020F0302020204030204" charset="0"/>
                <a:ea typeface="Times New Roman" panose="02020603050405020304"/>
                <a:cs typeface="Calibri Light" panose="020F0302020204030204" charset="0"/>
              </a:rPr>
              <a:t> Machine learning algorithms:</a:t>
            </a:r>
            <a:r>
              <a:rPr lang="en-US" altLang="zh-CN" sz="1800">
                <a:latin typeface="Calibri Light" panose="020F0302020204030204" charset="0"/>
                <a:ea typeface="Times New Roman" panose="02020603050405020304"/>
                <a:cs typeface="Calibri Light" panose="020F0302020204030204" charset="0"/>
              </a:rPr>
              <a:t> Random Forest Classifier, XG Boost</a:t>
            </a:r>
            <a:endParaRPr lang="en-US" altLang="zh-CN" sz="1800">
              <a:latin typeface="Calibri Light" panose="020F0302020204030204" charset="0"/>
              <a:ea typeface="Times New Roman" panose="02020603050405020304"/>
              <a:cs typeface="Calibri Light" panose="020F0302020204030204" charset="0"/>
            </a:endParaRPr>
          </a:p>
          <a:p>
            <a:pPr marL="457200" indent="-228600" defTabSz="266700">
              <a:lnSpc>
                <a:spcPct val="150000"/>
              </a:lnSpc>
            </a:pPr>
            <a:r>
              <a:rPr lang="en-US" altLang="en-US" sz="1800">
                <a:latin typeface="Calibri Light" panose="020F0302020204030204" charset="0"/>
                <a:ea typeface="Times New Roman" panose="02020603050405020304"/>
                <a:cs typeface="Calibri Light" panose="020F0302020204030204" charset="0"/>
              </a:rPr>
              <a:t>•Medical data can be transformed into predictive models with machine learning techniques like </a:t>
            </a:r>
            <a:r>
              <a:rPr lang="en-US" altLang="en-US" sz="1800" b="1">
                <a:latin typeface="Calibri Light" panose="020F0302020204030204" charset="0"/>
                <a:ea typeface="Times New Roman" panose="02020603050405020304"/>
                <a:cs typeface="Calibri Light" panose="020F0302020204030204" charset="0"/>
              </a:rPr>
              <a:t>decision trees </a:t>
            </a:r>
            <a:r>
              <a:rPr lang="en-US" altLang="en-US" sz="1800">
                <a:latin typeface="Calibri Light" panose="020F0302020204030204" charset="0"/>
                <a:ea typeface="Times New Roman" panose="02020603050405020304"/>
                <a:cs typeface="Calibri Light" panose="020F0302020204030204" charset="0"/>
              </a:rPr>
              <a:t>and </a:t>
            </a:r>
            <a:r>
              <a:rPr lang="en-US" altLang="en-US" sz="1800" b="1">
                <a:latin typeface="Calibri Light" panose="020F0302020204030204" charset="0"/>
                <a:ea typeface="Times New Roman" panose="02020603050405020304"/>
                <a:cs typeface="Calibri Light" panose="020F0302020204030204" charset="0"/>
              </a:rPr>
              <a:t>support vector machines</a:t>
            </a:r>
            <a:r>
              <a:rPr lang="en-US" altLang="en-US" sz="1800">
                <a:latin typeface="Calibri Light" panose="020F0302020204030204" charset="0"/>
                <a:ea typeface="Times New Roman" panose="02020603050405020304"/>
                <a:cs typeface="Calibri Light" panose="020F0302020204030204" charset="0"/>
              </a:rPr>
              <a:t>.</a:t>
            </a:r>
            <a:endParaRPr lang="en-US" altLang="en-US" sz="1800">
              <a:latin typeface="Calibri Light" panose="020F0302020204030204" charset="0"/>
              <a:ea typeface="Times New Roman" panose="02020603050405020304"/>
              <a:cs typeface="Calibri Light" panose="020F0302020204030204" charset="0"/>
            </a:endParaRPr>
          </a:p>
          <a:p>
            <a:pPr marL="457200" indent="-228600" defTabSz="266700">
              <a:lnSpc>
                <a:spcPct val="150000"/>
              </a:lnSpc>
            </a:pPr>
            <a:r>
              <a:rPr lang="en-US" altLang="en-US" sz="1800">
                <a:latin typeface="Calibri Light" panose="020F0302020204030204" charset="0"/>
                <a:ea typeface="Times New Roman" panose="02020603050405020304"/>
                <a:cs typeface="Calibri Light" panose="020F0302020204030204" charset="0"/>
              </a:rPr>
              <a:t>•These algorithms are able to identify </a:t>
            </a:r>
            <a:r>
              <a:rPr lang="en-US" altLang="en-US" sz="1800" b="1">
                <a:latin typeface="Calibri Light" panose="020F0302020204030204" charset="0"/>
                <a:ea typeface="Times New Roman" panose="02020603050405020304"/>
                <a:cs typeface="Calibri Light" panose="020F0302020204030204" charset="0"/>
              </a:rPr>
              <a:t>trends</a:t>
            </a:r>
            <a:r>
              <a:rPr lang="en-US" altLang="en-US" sz="1800">
                <a:latin typeface="Calibri Light" panose="020F0302020204030204" charset="0"/>
                <a:ea typeface="Times New Roman" panose="02020603050405020304"/>
                <a:cs typeface="Calibri Light" panose="020F0302020204030204" charset="0"/>
              </a:rPr>
              <a:t>, learn from patient data, and accurately </a:t>
            </a:r>
            <a:r>
              <a:rPr lang="en-US" altLang="en-US" sz="1800" b="1">
                <a:latin typeface="Calibri Light" panose="020F0302020204030204" charset="0"/>
                <a:ea typeface="Times New Roman" panose="02020603050405020304"/>
                <a:cs typeface="Calibri Light" panose="020F0302020204030204" charset="0"/>
              </a:rPr>
              <a:t>predict </a:t>
            </a:r>
            <a:r>
              <a:rPr lang="en-US" altLang="en-US" sz="1800">
                <a:latin typeface="Calibri Light" panose="020F0302020204030204" charset="0"/>
                <a:ea typeface="Times New Roman" panose="02020603050405020304"/>
                <a:cs typeface="Calibri Light" panose="020F0302020204030204" charset="0"/>
              </a:rPr>
              <a:t>the diagnosis of diseases.</a:t>
            </a:r>
            <a:endParaRPr lang="en-US" altLang="en-US" sz="1800">
              <a:latin typeface="Calibri Light" panose="020F0302020204030204" charset="0"/>
              <a:ea typeface="Times New Roman" panose="02020603050405020304"/>
              <a:cs typeface="Calibri Light" panose="020F0302020204030204" charset="0"/>
            </a:endParaRPr>
          </a:p>
          <a:p>
            <a:pPr marL="457200" indent="-228600" defTabSz="266700">
              <a:lnSpc>
                <a:spcPct val="150000"/>
              </a:lnSpc>
            </a:pPr>
            <a:r>
              <a:rPr lang="en-US" altLang="en-US" sz="1800">
                <a:latin typeface="Calibri Light" panose="020F0302020204030204" charset="0"/>
                <a:ea typeface="Times New Roman" panose="02020603050405020304"/>
                <a:cs typeface="Calibri Light" panose="020F0302020204030204" charset="0"/>
              </a:rPr>
              <a:t>•</a:t>
            </a:r>
            <a:r>
              <a:rPr lang="en-US" altLang="en-US" sz="1800" b="1">
                <a:latin typeface="Calibri Light" panose="020F0302020204030204" charset="0"/>
                <a:ea typeface="Times New Roman" panose="02020603050405020304"/>
                <a:cs typeface="Calibri Light" panose="020F0302020204030204" charset="0"/>
              </a:rPr>
              <a:t>Flask </a:t>
            </a:r>
            <a:r>
              <a:rPr lang="en-US" altLang="en-US" sz="1800">
                <a:latin typeface="Calibri Light" panose="020F0302020204030204" charset="0"/>
                <a:ea typeface="Times New Roman" panose="02020603050405020304"/>
                <a:cs typeface="Calibri Light" panose="020F0302020204030204" charset="0"/>
              </a:rPr>
              <a:t>is a web-based tool that may be accessed via a browser instead of being a stand-alone desktop program. The application can be used by users from any web-browsing device, making deployment and accessibility simple.</a:t>
            </a:r>
            <a:endParaRPr lang="en-US" altLang="en-US" sz="1800">
              <a:latin typeface="Calibri Light" panose="020F0302020204030204" charset="0"/>
              <a:ea typeface="Times New Roman" panose="02020603050405020304"/>
              <a:cs typeface="Calibri Light" panose="020F0302020204030204" charset="0"/>
            </a:endParaRPr>
          </a:p>
          <a:p>
            <a:pPr marL="457200" indent="-228600" defTabSz="266700">
              <a:lnSpc>
                <a:spcPct val="150000"/>
              </a:lnSpc>
            </a:pPr>
            <a:endParaRPr lang="en-US" altLang="en-US" sz="1800">
              <a:latin typeface="Calibri Light" panose="020F0302020204030204" charset="0"/>
              <a:ea typeface="Times New Roman" panose="02020603050405020304"/>
              <a:cs typeface="Calibri Light" panose="020F03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p:nvPr/>
        </p:nvPicPr>
        <p:blipFill>
          <a:blip r:embed="rId1"/>
          <a:stretch>
            <a:fillRect/>
          </a:stretch>
        </p:blipFill>
        <p:spPr>
          <a:xfrm>
            <a:off x="-2147483648" y="-2147483648"/>
            <a:ext cx="2147483647" cy="2147483647"/>
          </a:xfrm>
          <a:prstGeom prst="rect">
            <a:avLst/>
          </a:prstGeom>
        </p:spPr>
      </p:pic>
      <p:pic>
        <p:nvPicPr>
          <p:cNvPr id="5" name="Picture 4" descr="image (3)"/>
          <p:cNvPicPr>
            <a:picLocks noChangeAspect="1"/>
          </p:cNvPicPr>
          <p:nvPr/>
        </p:nvPicPr>
        <p:blipFill>
          <a:blip r:embed="rId2"/>
          <a:stretch>
            <a:fillRect/>
          </a:stretch>
        </p:blipFill>
        <p:spPr>
          <a:xfrm>
            <a:off x="914400" y="457200"/>
            <a:ext cx="10222865" cy="51288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31140" y="352425"/>
            <a:ext cx="11598910" cy="5260340"/>
          </a:xfrm>
          <a:prstGeom prst="rect">
            <a:avLst/>
          </a:prstGeom>
        </p:spPr>
        <p:txBody>
          <a:bodyPr wrap="square">
            <a:noAutofit/>
          </a:bodyPr>
          <a:p>
            <a:pPr marL="285750" indent="-285750" defTabSz="266700">
              <a:lnSpc>
                <a:spcPct val="150000"/>
              </a:lnSpc>
              <a:buFont typeface="Arial" panose="020B0604020202020204" pitchFamily="34" charset="0"/>
              <a:buChar char="•"/>
            </a:pPr>
            <a:r>
              <a:rPr lang="en-US" altLang="zh-CN" sz="1800">
                <a:latin typeface="Calibri Light" panose="020F0302020204030204" charset="0"/>
                <a:ea typeface="Times New Roman" panose="02020603050405020304"/>
                <a:cs typeface="Calibri Light" panose="020F0302020204030204" charset="0"/>
              </a:rPr>
              <a:t> The system begins by creating an </a:t>
            </a:r>
            <a:r>
              <a:rPr lang="en-US" altLang="zh-CN" sz="1800" b="1">
                <a:latin typeface="Calibri Light" panose="020F0302020204030204" charset="0"/>
                <a:ea typeface="Times New Roman" panose="02020603050405020304"/>
                <a:cs typeface="Calibri Light" panose="020F0302020204030204" charset="0"/>
              </a:rPr>
              <a:t>intuitive user interface</a:t>
            </a:r>
            <a:r>
              <a:rPr lang="en-US" altLang="zh-CN" sz="1800">
                <a:latin typeface="Calibri Light" panose="020F0302020204030204" charset="0"/>
                <a:ea typeface="Times New Roman" panose="02020603050405020304"/>
                <a:cs typeface="Calibri Light" panose="020F0302020204030204" charset="0"/>
              </a:rPr>
              <a:t>, like a website, where users may enter their symptoms, specific health factors, and optional health information.</a:t>
            </a:r>
            <a:r>
              <a:rPr lang="en-US" altLang="zh-CN" sz="1800">
                <a:latin typeface="Calibri Light" panose="020F0302020204030204" charset="0"/>
                <a:ea typeface="Times New Roman" panose="02020603050405020304"/>
                <a:cs typeface="Calibri Light" panose="020F0302020204030204" charset="0"/>
              </a:rPr>
              <a:t> </a:t>
            </a:r>
            <a:endParaRPr lang="en-US" altLang="zh-CN" sz="1800">
              <a:latin typeface="Calibri Light" panose="020F0302020204030204" charset="0"/>
              <a:ea typeface="Times New Roman" panose="02020603050405020304"/>
              <a:cs typeface="Calibri Light" panose="020F0302020204030204" charset="0"/>
            </a:endParaRPr>
          </a:p>
          <a:p>
            <a:pPr marL="285750" indent="-285750" defTabSz="266700">
              <a:lnSpc>
                <a:spcPct val="150000"/>
              </a:lnSpc>
              <a:buFont typeface="Arial" panose="020B0604020202020204" pitchFamily="34" charset="0"/>
              <a:buChar char="•"/>
            </a:pPr>
            <a:r>
              <a:rPr lang="en-US" altLang="zh-CN" sz="1800">
                <a:latin typeface="Calibri Light" panose="020F0302020204030204" charset="0"/>
                <a:ea typeface="Times New Roman" panose="02020603050405020304"/>
                <a:cs typeface="Calibri Light" panose="020F0302020204030204" charset="0"/>
              </a:rPr>
              <a:t>The backend has programming that maps diseases patterns to indicators and other risk factors.</a:t>
            </a:r>
            <a:r>
              <a:rPr lang="en-US" altLang="zh-CN" sz="1800">
                <a:latin typeface="Calibri Light" panose="020F0302020204030204" charset="0"/>
                <a:ea typeface="Times New Roman" panose="02020603050405020304"/>
                <a:cs typeface="Calibri Light" panose="020F0302020204030204" charset="0"/>
              </a:rPr>
              <a:t> </a:t>
            </a:r>
            <a:endParaRPr lang="en-US" altLang="zh-CN" sz="1800">
              <a:latin typeface="Calibri Light" panose="020F0302020204030204" charset="0"/>
              <a:ea typeface="Times New Roman" panose="02020603050405020304"/>
              <a:cs typeface="Calibri Light" panose="020F0302020204030204" charset="0"/>
            </a:endParaRPr>
          </a:p>
          <a:p>
            <a:pPr marL="285750" indent="-285750" defTabSz="266700">
              <a:lnSpc>
                <a:spcPct val="150000"/>
              </a:lnSpc>
              <a:buFont typeface="Arial" panose="020B0604020202020204" pitchFamily="34" charset="0"/>
              <a:buChar char="•"/>
            </a:pPr>
            <a:r>
              <a:rPr lang="en-US" altLang="zh-CN" sz="1800">
                <a:latin typeface="Calibri Light" panose="020F0302020204030204" charset="0"/>
                <a:ea typeface="Times New Roman" panose="02020603050405020304"/>
                <a:cs typeface="Calibri Light" panose="020F0302020204030204" charset="0"/>
              </a:rPr>
              <a:t>When making predictions, a </a:t>
            </a:r>
            <a:r>
              <a:rPr lang="en-US" altLang="zh-CN" sz="1800" b="1">
                <a:latin typeface="Calibri Light" panose="020F0302020204030204" charset="0"/>
                <a:ea typeface="Times New Roman" panose="02020603050405020304"/>
                <a:cs typeface="Calibri Light" panose="020F0302020204030204" charset="0"/>
              </a:rPr>
              <a:t>machine learning model</a:t>
            </a:r>
            <a:r>
              <a:rPr lang="en-US" altLang="zh-CN" sz="1800">
                <a:latin typeface="Calibri Light" panose="020F0302020204030204" charset="0"/>
                <a:ea typeface="Times New Roman" panose="02020603050405020304"/>
                <a:cs typeface="Calibri Light" panose="020F0302020204030204" charset="0"/>
              </a:rPr>
              <a:t> or rule-based algorithm that has been trained on past medical data analyzes the inputs and suggests potential diagnoses along with probability levels.</a:t>
            </a:r>
            <a:r>
              <a:rPr lang="en-US" altLang="zh-CN" sz="1800">
                <a:latin typeface="Calibri Light" panose="020F0302020204030204" charset="0"/>
                <a:ea typeface="Times New Roman" panose="02020603050405020304"/>
                <a:cs typeface="Calibri Light" panose="020F0302020204030204" charset="0"/>
              </a:rPr>
              <a:t> </a:t>
            </a:r>
            <a:endParaRPr lang="en-US" altLang="zh-CN" sz="1800">
              <a:latin typeface="Calibri Light" panose="020F0302020204030204" charset="0"/>
              <a:ea typeface="Times New Roman" panose="02020603050405020304"/>
              <a:cs typeface="Calibri Light" panose="020F0302020204030204" charset="0"/>
            </a:endParaRPr>
          </a:p>
          <a:p>
            <a:pPr marL="285750" indent="-285750" defTabSz="266700">
              <a:lnSpc>
                <a:spcPct val="150000"/>
              </a:lnSpc>
              <a:buFont typeface="Arial" panose="020B0604020202020204" pitchFamily="34" charset="0"/>
              <a:buChar char="•"/>
            </a:pPr>
            <a:r>
              <a:rPr lang="en-US" altLang="zh-CN" sz="1800">
                <a:latin typeface="Calibri Light" panose="020F0302020204030204" charset="0"/>
                <a:ea typeface="Times New Roman" panose="02020603050405020304"/>
                <a:cs typeface="Calibri Light" panose="020F0302020204030204" charset="0"/>
              </a:rPr>
              <a:t>To assess input symptoms and determine the most likely disease, the system's backend employs machine learning techniques like </a:t>
            </a:r>
            <a:r>
              <a:rPr lang="en-US" altLang="zh-CN" sz="1800" b="1">
                <a:latin typeface="Calibri Light" panose="020F0302020204030204" charset="0"/>
                <a:ea typeface="Times New Roman" panose="02020603050405020304"/>
                <a:cs typeface="Calibri Light" panose="020F0302020204030204" charset="0"/>
              </a:rPr>
              <a:t>XGBoost</a:t>
            </a:r>
            <a:r>
              <a:rPr lang="en-US" altLang="zh-CN" sz="1800">
                <a:latin typeface="Calibri Light" panose="020F0302020204030204" charset="0"/>
                <a:ea typeface="Times New Roman" panose="02020603050405020304"/>
                <a:cs typeface="Calibri Light" panose="020F0302020204030204" charset="0"/>
              </a:rPr>
              <a:t> and </a:t>
            </a:r>
            <a:r>
              <a:rPr lang="en-US" altLang="zh-CN" sz="1800" b="1">
                <a:latin typeface="Calibri Light" panose="020F0302020204030204" charset="0"/>
                <a:ea typeface="Times New Roman" panose="02020603050405020304"/>
                <a:cs typeface="Calibri Light" panose="020F0302020204030204" charset="0"/>
              </a:rPr>
              <a:t>Random Forest Classifier</a:t>
            </a:r>
            <a:r>
              <a:rPr lang="en-US" altLang="zh-CN" sz="1800">
                <a:latin typeface="Calibri Light" panose="020F0302020204030204" charset="0"/>
                <a:ea typeface="Times New Roman" panose="02020603050405020304"/>
                <a:cs typeface="Calibri Light" panose="020F0302020204030204" charset="0"/>
              </a:rPr>
              <a:t>. </a:t>
            </a:r>
            <a:endParaRPr lang="en-US" altLang="zh-CN" sz="1800">
              <a:latin typeface="Calibri Light" panose="020F0302020204030204" charset="0"/>
              <a:ea typeface="Times New Roman" panose="02020603050405020304"/>
              <a:cs typeface="Calibri Light" panose="020F0302020204030204" charset="0"/>
            </a:endParaRPr>
          </a:p>
          <a:p>
            <a:pPr marL="285750" indent="-285750" defTabSz="266700">
              <a:lnSpc>
                <a:spcPct val="150000"/>
              </a:lnSpc>
              <a:buFont typeface="Arial" panose="020B0604020202020204" pitchFamily="34" charset="0"/>
              <a:buChar char="•"/>
            </a:pPr>
            <a:r>
              <a:rPr lang="en-US" altLang="zh-CN" sz="1800">
                <a:latin typeface="Calibri Light" panose="020F0302020204030204" charset="0"/>
                <a:ea typeface="Times New Roman" panose="02020603050405020304"/>
                <a:cs typeface="Calibri Light" panose="020F0302020204030204" charset="0"/>
              </a:rPr>
              <a:t>The Random Forest method generates a large number of decision trees and averages their </a:t>
            </a:r>
            <a:r>
              <a:rPr lang="en-US" altLang="en-US" sz="1800">
                <a:latin typeface="Calibri Light" panose="020F0302020204030204" charset="0"/>
                <a:ea typeface="Times New Roman" panose="02020603050405020304"/>
                <a:cs typeface="Calibri Light" panose="020F0302020204030204" charset="0"/>
              </a:rPr>
              <a:t>predictions. </a:t>
            </a:r>
            <a:endParaRPr lang="en-US" altLang="en-US" sz="1800">
              <a:latin typeface="Calibri Light" panose="020F0302020204030204" charset="0"/>
              <a:ea typeface="Times New Roman" panose="02020603050405020304"/>
              <a:cs typeface="Calibri Light" panose="020F0302020204030204" charset="0"/>
            </a:endParaRPr>
          </a:p>
          <a:p>
            <a:pPr marL="285750" indent="-285750" defTabSz="266700">
              <a:lnSpc>
                <a:spcPct val="150000"/>
              </a:lnSpc>
              <a:buFont typeface="Arial" panose="020B0604020202020204" pitchFamily="34" charset="0"/>
              <a:buChar char="•"/>
            </a:pPr>
            <a:r>
              <a:rPr lang="en-US" altLang="en-US" sz="1800">
                <a:latin typeface="Calibri Light" panose="020F0302020204030204" charset="0"/>
                <a:ea typeface="Times New Roman" panose="02020603050405020304"/>
                <a:cs typeface="Calibri Light" panose="020F0302020204030204" charset="0"/>
              </a:rPr>
              <a:t>Patients are classified as either </a:t>
            </a:r>
            <a:r>
              <a:rPr lang="en-US" altLang="en-US" sz="1800" b="1">
                <a:latin typeface="Calibri Light" panose="020F0302020204030204" charset="0"/>
                <a:ea typeface="Times New Roman" panose="02020603050405020304"/>
                <a:cs typeface="Calibri Light" panose="020F0302020204030204" charset="0"/>
              </a:rPr>
              <a:t>at risk or not </a:t>
            </a:r>
            <a:r>
              <a:rPr lang="en-US" altLang="en-US" sz="1800">
                <a:latin typeface="Calibri Light" panose="020F0302020204030204" charset="0"/>
                <a:ea typeface="Times New Roman" panose="02020603050405020304"/>
                <a:cs typeface="Calibri Light" panose="020F0302020204030204" charset="0"/>
              </a:rPr>
              <a:t>for heart disease after the dataset has been divided into training and testing groups. </a:t>
            </a:r>
            <a:endParaRPr lang="en-US" altLang="en-US" sz="1800">
              <a:latin typeface="Calibri Light" panose="020F0302020204030204" charset="0"/>
              <a:ea typeface="Times New Roman" panose="02020603050405020304"/>
              <a:cs typeface="Calibri Light" panose="020F0302020204030204" charset="0"/>
            </a:endParaRPr>
          </a:p>
          <a:p>
            <a:pPr marL="285750" indent="-285750" defTabSz="266700">
              <a:lnSpc>
                <a:spcPct val="150000"/>
              </a:lnSpc>
              <a:buFont typeface="Arial" panose="020B0604020202020204" pitchFamily="34" charset="0"/>
              <a:buChar char="•"/>
            </a:pPr>
            <a:r>
              <a:rPr lang="en-US" altLang="en-US" sz="1800">
                <a:latin typeface="Calibri Light" panose="020F0302020204030204" charset="0"/>
                <a:ea typeface="Times New Roman" panose="02020603050405020304"/>
                <a:cs typeface="Calibri Light" panose="020F0302020204030204" charset="0"/>
              </a:rPr>
              <a:t>In order to evaluate the model's effectiveness and encourage early identification and preventative medical measures, </a:t>
            </a:r>
            <a:r>
              <a:rPr lang="en-US" altLang="en-US" sz="1800" b="1">
                <a:latin typeface="Calibri Light" panose="020F0302020204030204" charset="0"/>
                <a:ea typeface="Times New Roman" panose="02020603050405020304"/>
                <a:cs typeface="Calibri Light" panose="020F0302020204030204" charset="0"/>
              </a:rPr>
              <a:t>accuracy </a:t>
            </a:r>
            <a:r>
              <a:rPr lang="en-US" altLang="en-US" sz="1800">
                <a:latin typeface="Calibri Light" panose="020F0302020204030204" charset="0"/>
                <a:ea typeface="Times New Roman" panose="02020603050405020304"/>
                <a:cs typeface="Calibri Light" panose="020F0302020204030204" charset="0"/>
              </a:rPr>
              <a:t>is utilized.</a:t>
            </a:r>
            <a:endParaRPr lang="en-US" altLang="en-US" sz="1800">
              <a:latin typeface="Calibri Light" panose="020F0302020204030204" charset="0"/>
              <a:ea typeface="Times New Roman" panose="02020603050405020304"/>
              <a:cs typeface="Calibri Light" panose="020F0302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46"/>
            <a:ext cx="8938260" cy="1056640"/>
          </a:xfrm>
          <a:prstGeom prst="rect">
            <a:avLst/>
          </a:prstGeom>
        </p:spPr>
        <p:txBody>
          <a:bodyPr vert="horz" wrap="square" lIns="0" tIns="350348" rIns="0" bIns="0" rtlCol="0">
            <a:spAutoFit/>
          </a:bodyPr>
          <a:lstStyle/>
          <a:p>
            <a:pPr marL="12700">
              <a:lnSpc>
                <a:spcPct val="100000"/>
              </a:lnSpc>
              <a:spcBef>
                <a:spcPts val="130"/>
              </a:spcBef>
            </a:pPr>
            <a:r>
              <a:rPr spc="-30" dirty="0"/>
              <a:t>Timeline</a:t>
            </a:r>
            <a:r>
              <a:rPr spc="-180" dirty="0"/>
              <a:t> </a:t>
            </a:r>
            <a:r>
              <a:rPr dirty="0"/>
              <a:t>of</a:t>
            </a:r>
            <a:r>
              <a:rPr spc="-135" dirty="0"/>
              <a:t> </a:t>
            </a:r>
            <a:r>
              <a:rPr spc="-20" dirty="0"/>
              <a:t>Project</a:t>
            </a:r>
            <a:endParaRPr spc="-20" dirty="0"/>
          </a:p>
        </p:txBody>
      </p: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599690" y="1177925"/>
            <a:ext cx="6992620" cy="450215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355" y="-152546"/>
            <a:ext cx="8938260" cy="1056640"/>
          </a:xfrm>
          <a:prstGeom prst="rect">
            <a:avLst/>
          </a:prstGeom>
        </p:spPr>
        <p:txBody>
          <a:bodyPr vert="horz" wrap="square" lIns="0" tIns="350348" rIns="0" bIns="0" rtlCol="0">
            <a:spAutoFit/>
          </a:bodyPr>
          <a:lstStyle/>
          <a:p>
            <a:pPr marL="12700">
              <a:lnSpc>
                <a:spcPct val="100000"/>
              </a:lnSpc>
              <a:spcBef>
                <a:spcPts val="130"/>
              </a:spcBef>
            </a:pPr>
            <a:r>
              <a:rPr spc="-50" dirty="0"/>
              <a:t>Outcomes</a:t>
            </a:r>
            <a:r>
              <a:rPr spc="-165" dirty="0"/>
              <a:t> </a:t>
            </a:r>
            <a:r>
              <a:rPr dirty="0"/>
              <a:t>/</a:t>
            </a:r>
            <a:r>
              <a:rPr spc="-105" dirty="0"/>
              <a:t> </a:t>
            </a:r>
            <a:r>
              <a:rPr spc="-35" dirty="0"/>
              <a:t>Results</a:t>
            </a:r>
            <a:r>
              <a:rPr spc="-140" dirty="0"/>
              <a:t> </a:t>
            </a:r>
            <a:r>
              <a:rPr spc="-10" dirty="0"/>
              <a:t>Obtained</a:t>
            </a:r>
            <a:endParaRPr spc="-10" dirty="0"/>
          </a:p>
        </p:txBody>
      </p:sp>
      <p:sp>
        <p:nvSpPr>
          <p:cNvPr id="3" name="Text Box 2"/>
          <p:cNvSpPr txBox="1"/>
          <p:nvPr/>
        </p:nvSpPr>
        <p:spPr>
          <a:xfrm>
            <a:off x="457200" y="1066800"/>
            <a:ext cx="11405235" cy="4236085"/>
          </a:xfrm>
          <a:prstGeom prst="rect">
            <a:avLst/>
          </a:prstGeom>
        </p:spPr>
        <p:txBody>
          <a:bodyPr>
            <a:noAutofit/>
          </a:bodyPr>
          <a:p>
            <a:pPr marL="285750" indent="-285750">
              <a:buFont typeface="Arial" panose="020B0604020202020204" pitchFamily="34" charset="0"/>
              <a:buChar char="•"/>
            </a:pPr>
            <a:r>
              <a:rPr lang="en-US" altLang="zh-CN" sz="1800">
                <a:latin typeface="Calibri Light" panose="020F0302020204030204" charset="0"/>
                <a:cs typeface="Calibri Light" panose="020F0302020204030204" charset="0"/>
              </a:rPr>
              <a:t>Using data analysis and machine learning models, the </a:t>
            </a:r>
            <a:r>
              <a:rPr lang="en-IN" altLang="en-US" sz="1800">
                <a:latin typeface="Calibri Light" panose="020F0302020204030204" charset="0"/>
                <a:cs typeface="Calibri Light" panose="020F0302020204030204" charset="0"/>
              </a:rPr>
              <a:t>illness </a:t>
            </a:r>
            <a:r>
              <a:rPr lang="en-US" altLang="zh-CN" sz="1800">
                <a:latin typeface="Calibri Light" panose="020F0302020204030204" charset="0"/>
                <a:cs typeface="Calibri Light" panose="020F0302020204030204" charset="0"/>
              </a:rPr>
              <a:t>prediction </a:t>
            </a:r>
            <a:r>
              <a:rPr lang="en-IN" altLang="en-US" sz="1800">
                <a:latin typeface="Calibri Light" panose="020F0302020204030204" charset="0"/>
                <a:cs typeface="Calibri Light" panose="020F0302020204030204" charset="0"/>
              </a:rPr>
              <a:t>program predicts </a:t>
            </a:r>
            <a:r>
              <a:rPr lang="en-US" altLang="zh-CN" sz="1800">
                <a:latin typeface="Calibri Light" panose="020F0302020204030204" charset="0"/>
                <a:cs typeface="Calibri Light" panose="020F0302020204030204" charset="0"/>
              </a:rPr>
              <a:t>possible acute diseases based on user input. </a:t>
            </a:r>
            <a:endParaRPr lang="en-US" altLang="zh-CN" sz="1800">
              <a:latin typeface="Calibri Light" panose="020F0302020204030204" charset="0"/>
              <a:cs typeface="Calibri Light" panose="020F0302020204030204" charset="0"/>
            </a:endParaRPr>
          </a:p>
          <a:p>
            <a:pPr marL="285750" indent="-285750">
              <a:buFont typeface="Arial" panose="020B0604020202020204" pitchFamily="34" charset="0"/>
              <a:buChar char="•"/>
            </a:pPr>
            <a:r>
              <a:rPr lang="en-US" altLang="zh-CN" sz="1800">
                <a:latin typeface="Calibri Light" panose="020F0302020204030204" charset="0"/>
                <a:cs typeface="Calibri Light" panose="020F0302020204030204" charset="0"/>
              </a:rPr>
              <a:t>Using a Random Forest classifier on a dataset of 1,025 entries, it achieved </a:t>
            </a:r>
            <a:r>
              <a:rPr lang="en-US" altLang="zh-CN" sz="1800" b="1">
                <a:latin typeface="Calibri Light" panose="020F0302020204030204" charset="0"/>
                <a:cs typeface="Calibri Light" panose="020F0302020204030204" charset="0"/>
              </a:rPr>
              <a:t>98.5% accuracy for heart disease predictions </a:t>
            </a:r>
            <a:r>
              <a:rPr lang="en-US" altLang="zh-CN" sz="1800">
                <a:latin typeface="Calibri Light" panose="020F0302020204030204" charset="0"/>
                <a:cs typeface="Calibri Light" panose="020F0302020204030204" charset="0"/>
              </a:rPr>
              <a:t>and </a:t>
            </a:r>
            <a:r>
              <a:rPr lang="en-US" altLang="zh-CN" sz="1800" b="1">
                <a:latin typeface="Calibri Light" panose="020F0302020204030204" charset="0"/>
                <a:cs typeface="Calibri Light" panose="020F0302020204030204" charset="0"/>
              </a:rPr>
              <a:t>87.6% accuracy for diabetes predictions</a:t>
            </a:r>
            <a:r>
              <a:rPr lang="en-US" altLang="zh-CN" sz="1800">
                <a:latin typeface="Calibri Light" panose="020F0302020204030204" charset="0"/>
                <a:cs typeface="Calibri Light" panose="020F0302020204030204" charset="0"/>
              </a:rPr>
              <a:t> on 768 entries, demonstrating its excellent accuracy rates. </a:t>
            </a:r>
            <a:endParaRPr lang="en-US" altLang="zh-CN" sz="1800">
              <a:latin typeface="Calibri Light" panose="020F0302020204030204" charset="0"/>
              <a:cs typeface="Calibri Light" panose="020F0302020204030204" charset="0"/>
            </a:endParaRPr>
          </a:p>
          <a:p>
            <a:pPr marL="285750" indent="-285750">
              <a:buFont typeface="Arial" panose="020B0604020202020204" pitchFamily="34" charset="0"/>
              <a:buChar char="•"/>
            </a:pPr>
            <a:r>
              <a:rPr lang="en-US" altLang="zh-CN" sz="1800">
                <a:latin typeface="Calibri Light" panose="020F0302020204030204" charset="0"/>
                <a:cs typeface="Calibri Light" panose="020F0302020204030204" charset="0"/>
              </a:rPr>
              <a:t>Using a dataset of 195 items, an </a:t>
            </a:r>
            <a:r>
              <a:rPr lang="en-US" altLang="zh-CN" sz="1800" b="1">
                <a:latin typeface="Calibri Light" panose="020F0302020204030204" charset="0"/>
                <a:cs typeface="Calibri Light" panose="020F0302020204030204" charset="0"/>
              </a:rPr>
              <a:t>XGBoost model for Parkinson's disease</a:t>
            </a:r>
            <a:r>
              <a:rPr lang="en-US" altLang="zh-CN" sz="1800">
                <a:latin typeface="Calibri Light" panose="020F0302020204030204" charset="0"/>
                <a:cs typeface="Calibri Light" panose="020F0302020204030204" charset="0"/>
              </a:rPr>
              <a:t> predictions produces an </a:t>
            </a:r>
            <a:r>
              <a:rPr lang="en-US" altLang="zh-CN" sz="1800" b="1">
                <a:latin typeface="Calibri Light" panose="020F0302020204030204" charset="0"/>
                <a:cs typeface="Calibri Light" panose="020F0302020204030204" charset="0"/>
              </a:rPr>
              <a:t>accuracy of 96.67%</a:t>
            </a:r>
            <a:r>
              <a:rPr lang="en-US" altLang="zh-CN" sz="1800">
                <a:latin typeface="Calibri Light" panose="020F0302020204030204" charset="0"/>
                <a:cs typeface="Calibri Light" panose="020F0302020204030204" charset="0"/>
              </a:rPr>
              <a:t>. Because of its ease of use, even those without technical knowledge may utilize its capabilities, and because it makes predictions almost instantly, it is appropriate for urgent circumstances. However, the quality of the data may restrict its accuracy in complex circumstances, and it shouldn't be used in place of expert medical diagnoses.</a:t>
            </a:r>
            <a:endParaRPr lang="en-US" altLang="zh-CN" sz="1800">
              <a:latin typeface="Calibri Light" panose="020F0302020204030204" charset="0"/>
              <a:cs typeface="Calibri Light" panose="020F0302020204030204" charset="0"/>
            </a:endParaRPr>
          </a:p>
          <a:p>
            <a:pPr marL="285750" indent="-285750">
              <a:buFont typeface="Arial" panose="020B0604020202020204" pitchFamily="34" charset="0"/>
              <a:buChar char="•"/>
            </a:pPr>
            <a:r>
              <a:rPr lang="en-US" altLang="en-US" sz="1800">
                <a:latin typeface="Calibri Light" panose="020F0302020204030204" charset="0"/>
                <a:cs typeface="Calibri Light" panose="020F0302020204030204" charset="0"/>
              </a:rPr>
              <a:t>Using cutting-edge machine learning models and tackling moral issues like user privacy and bias in training data could be future improvements. All things considered, the program appears to have potential for raising healthcare accessibility and awareness, promoting early disease identification, and acting as a useful addition to the healthcare ecosystem. </a:t>
            </a:r>
            <a:endParaRPr lang="en-US" altLang="en-US" sz="1800">
              <a:latin typeface="Calibri Light" panose="020F0302020204030204" charset="0"/>
              <a:cs typeface="Calibri Light" panose="020F0302020204030204" charset="0"/>
            </a:endParaRPr>
          </a:p>
          <a:p>
            <a:pPr marL="285750" indent="-285750">
              <a:buFont typeface="Arial" panose="020B0604020202020204" pitchFamily="34" charset="0"/>
              <a:buChar char="•"/>
            </a:pPr>
            <a:r>
              <a:rPr lang="en-US" altLang="en-US" sz="1800">
                <a:latin typeface="Calibri Light" panose="020F0302020204030204" charset="0"/>
                <a:cs typeface="Calibri Light" panose="020F0302020204030204" charset="0"/>
              </a:rPr>
              <a:t>It has the potential to be a key instrument in </a:t>
            </a:r>
            <a:r>
              <a:rPr lang="en-IN" altLang="en-US" sz="1800">
                <a:latin typeface="Calibri Light" panose="020F0302020204030204" charset="0"/>
                <a:cs typeface="Calibri Light" panose="020F0302020204030204" charset="0"/>
              </a:rPr>
              <a:t>integrating </a:t>
            </a:r>
            <a:r>
              <a:rPr lang="en-US" altLang="en-US" sz="1800">
                <a:latin typeface="Calibri Light" panose="020F0302020204030204" charset="0"/>
                <a:cs typeface="Calibri Light" panose="020F0302020204030204" charset="0"/>
              </a:rPr>
              <a:t>technology and medicine, enabling </a:t>
            </a:r>
            <a:r>
              <a:rPr lang="en-IN" altLang="en-US" sz="1800">
                <a:latin typeface="Calibri Light" panose="020F0302020204030204" charset="0"/>
                <a:cs typeface="Calibri Light" panose="020F0302020204030204" charset="0"/>
              </a:rPr>
              <a:t>personalized </a:t>
            </a:r>
            <a:r>
              <a:rPr lang="en-US" altLang="en-US" sz="1800">
                <a:latin typeface="Calibri Light" panose="020F0302020204030204" charset="0"/>
                <a:cs typeface="Calibri Light" panose="020F0302020204030204" charset="0"/>
              </a:rPr>
              <a:t>healthcare solutions, with further development.</a:t>
            </a:r>
            <a:endParaRPr lang="en-US" altLang="en-US" sz="1800">
              <a:latin typeface="Calibri Light" panose="020F0302020204030204" charset="0"/>
              <a:cs typeface="Calibri Light" panose="020F0302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20941216"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28283" y="990283"/>
            <a:ext cx="5677535" cy="3190875"/>
          </a:xfrm>
          <a:prstGeom prst="rect">
            <a:avLst/>
          </a:prstGeom>
          <a:noFill/>
          <a:ln>
            <a:solidFill>
              <a:schemeClr val="tx1"/>
            </a:solidFill>
          </a:ln>
        </p:spPr>
      </p:pic>
      <p:pic>
        <p:nvPicPr>
          <p:cNvPr id="16921996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171883" y="990283"/>
            <a:ext cx="5677535" cy="3190875"/>
          </a:xfrm>
          <a:prstGeom prst="rect">
            <a:avLst/>
          </a:prstGeom>
          <a:noFill/>
          <a:ln>
            <a:solidFill>
              <a:schemeClr val="tx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0390" y="304654"/>
            <a:ext cx="8938260" cy="1056640"/>
          </a:xfrm>
          <a:prstGeom prst="rect">
            <a:avLst/>
          </a:prstGeom>
        </p:spPr>
        <p:txBody>
          <a:bodyPr vert="horz" wrap="square" lIns="0" tIns="350348" rIns="0" bIns="0" rtlCol="0">
            <a:spAutoFit/>
          </a:bodyPr>
          <a:lstStyle/>
          <a:p>
            <a:pPr marL="12700">
              <a:lnSpc>
                <a:spcPct val="100000"/>
              </a:lnSpc>
              <a:spcBef>
                <a:spcPts val="130"/>
              </a:spcBef>
            </a:pPr>
            <a:r>
              <a:rPr spc="-30" dirty="0"/>
              <a:t>Conclusion</a:t>
            </a:r>
            <a:endParaRPr spc="-30" dirty="0"/>
          </a:p>
        </p:txBody>
      </p:sp>
      <p:sp>
        <p:nvSpPr>
          <p:cNvPr id="3" name="Text Box 2"/>
          <p:cNvSpPr txBox="1"/>
          <p:nvPr/>
        </p:nvSpPr>
        <p:spPr>
          <a:xfrm>
            <a:off x="580390" y="1404620"/>
            <a:ext cx="11358245" cy="4068445"/>
          </a:xfrm>
          <a:prstGeom prst="rect">
            <a:avLst/>
          </a:prstGeom>
        </p:spPr>
        <p:txBody>
          <a:bodyPr>
            <a:noAutofit/>
          </a:bodyPr>
          <a:p>
            <a:r>
              <a:rPr lang="en-US" altLang="zh-CN" sz="1800">
                <a:latin typeface="Calibri Light" panose="020F0302020204030204" charset="0"/>
                <a:cs typeface="Calibri Light" panose="020F0302020204030204" charset="0"/>
              </a:rPr>
              <a:t>Software that uses A</a:t>
            </a:r>
            <a:r>
              <a:rPr lang="en-IN" altLang="en-US" sz="1800">
                <a:latin typeface="Calibri Light" panose="020F0302020204030204" charset="0"/>
                <a:cs typeface="Calibri Light" panose="020F0302020204030204" charset="0"/>
              </a:rPr>
              <a:t>rtificial </a:t>
            </a:r>
            <a:r>
              <a:rPr lang="en-US" altLang="zh-CN" sz="1800">
                <a:latin typeface="Calibri Light" panose="020F0302020204030204" charset="0"/>
                <a:cs typeface="Calibri Light" panose="020F0302020204030204" charset="0"/>
              </a:rPr>
              <a:t>I</a:t>
            </a:r>
            <a:r>
              <a:rPr lang="en-IN" altLang="en-US" sz="1800">
                <a:latin typeface="Calibri Light" panose="020F0302020204030204" charset="0"/>
                <a:cs typeface="Calibri Light" panose="020F0302020204030204" charset="0"/>
              </a:rPr>
              <a:t>ntelligence(AI)</a:t>
            </a:r>
            <a:r>
              <a:rPr lang="en-US" altLang="zh-CN" sz="1800">
                <a:latin typeface="Calibri Light" panose="020F0302020204030204" charset="0"/>
                <a:cs typeface="Calibri Light" panose="020F0302020204030204" charset="0"/>
              </a:rPr>
              <a:t> and user-reported symptoms to predict diseases is not a substitute for expert diagnosis; rather, it is an additional tool for medical decision-making. Large volumes of data may be efficiently analyzed by AI technologies, especially those that use machine learning, which can spot trends that human doctors would miss. However, when diagnoses result in unfavorable results, the lack of transparency in AI models raises questions regarding accountability and trust. As AI is included into diagnostics, ethical concerns must also be taken into account, such as the possibility of medical personnel losing their jobs. Notwithstanding these obstacles, AI-powered diagnostic technologies can improve accuracy and efficiency, especially in underprivileged areas, and reduce the strain of medical professionals. In the end, even while AI can empower people and improve the delivery of healthcare, it must always be used under human supervision to</a:t>
            </a:r>
            <a:r>
              <a:rPr lang="en-IN" altLang="en-US" sz="1800">
                <a:latin typeface="Calibri Light" panose="020F0302020204030204" charset="0"/>
                <a:cs typeface="Calibri Light" panose="020F0302020204030204" charset="0"/>
              </a:rPr>
              <a:t> ensure ethical decision-making. </a:t>
            </a:r>
            <a:endParaRPr lang="en-IN" altLang="en-US" sz="1800">
              <a:latin typeface="Calibri Light" panose="020F0302020204030204" charset="0"/>
              <a:cs typeface="Calibri Light" panose="020F0302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28746"/>
            <a:ext cx="8938260" cy="1056640"/>
          </a:xfrm>
          <a:prstGeom prst="rect">
            <a:avLst/>
          </a:prstGeom>
        </p:spPr>
        <p:txBody>
          <a:bodyPr vert="horz" wrap="square" lIns="0" tIns="350348" rIns="0" bIns="0" rtlCol="0">
            <a:spAutoFit/>
          </a:bodyPr>
          <a:lstStyle/>
          <a:p>
            <a:pPr marL="12700">
              <a:lnSpc>
                <a:spcPct val="100000"/>
              </a:lnSpc>
              <a:spcBef>
                <a:spcPts val="130"/>
              </a:spcBef>
            </a:pPr>
            <a:r>
              <a:rPr spc="-60" dirty="0"/>
              <a:t>References</a:t>
            </a:r>
            <a:endParaRPr spc="-60" dirty="0"/>
          </a:p>
        </p:txBody>
      </p:sp>
      <p:sp>
        <p:nvSpPr>
          <p:cNvPr id="3" name="Text Box 2"/>
          <p:cNvSpPr txBox="1"/>
          <p:nvPr/>
        </p:nvSpPr>
        <p:spPr>
          <a:xfrm>
            <a:off x="152400" y="914400"/>
            <a:ext cx="11480165" cy="5077460"/>
          </a:xfrm>
          <a:prstGeom prst="rect">
            <a:avLst/>
          </a:prstGeom>
        </p:spPr>
        <p:txBody>
          <a:bodyPr wrap="square">
            <a:spAutoFit/>
          </a:bodyPr>
          <a:p>
            <a:pPr marL="342900" indent="-342900" defTabSz="266700">
              <a:lnSpc>
                <a:spcPct val="150000"/>
              </a:lnSpc>
              <a:spcBef>
                <a:spcPct val="0"/>
              </a:spcBef>
              <a:spcAft>
                <a:spcPct val="0"/>
              </a:spcAft>
              <a:buAutoNum type="arabicPeriod"/>
            </a:pPr>
            <a:r>
              <a:rPr lang="en-US" altLang="zh-CN" sz="1800">
                <a:latin typeface="Calibri Light" panose="020F0302020204030204" charset="0"/>
                <a:ea typeface="Times New Roman" panose="02020603050405020304"/>
                <a:cs typeface="Calibri Light" panose="020F0302020204030204" charset="0"/>
              </a:rPr>
              <a:t>Nafiseh Ghaffar Nia,</a:t>
            </a:r>
            <a:r>
              <a:rPr lang="en-US" altLang="zh-CN" sz="1800">
                <a:latin typeface="Calibri Light" panose="020F0302020204030204" charset="0"/>
                <a:ea typeface="Times New Roman" panose="02020603050405020304"/>
                <a:cs typeface="Calibri Light" panose="020F0302020204030204" charset="0"/>
              </a:rPr>
              <a:t> Erkan Kaplanoglu et al. (2023) ‘Evaluation of artificial intelligence techniques in disease diagnosis and prediction’.</a:t>
            </a:r>
            <a:endParaRPr lang="en-US" altLang="zh-CN" sz="1800">
              <a:latin typeface="Calibri Light" panose="020F0302020204030204" charset="0"/>
              <a:ea typeface="Times New Roman" panose="02020603050405020304"/>
              <a:cs typeface="Calibri Light" panose="020F0302020204030204" charset="0"/>
            </a:endParaRPr>
          </a:p>
          <a:p>
            <a:pPr marL="342900" indent="-342900" defTabSz="266700">
              <a:lnSpc>
                <a:spcPct val="150000"/>
              </a:lnSpc>
              <a:spcBef>
                <a:spcPct val="0"/>
              </a:spcBef>
              <a:spcAft>
                <a:spcPct val="0"/>
              </a:spcAft>
              <a:buAutoNum type="arabicPeriod"/>
            </a:pPr>
            <a:r>
              <a:rPr lang="en-US" altLang="zh-CN" sz="1800">
                <a:latin typeface="Calibri Light" panose="020F0302020204030204" charset="0"/>
                <a:ea typeface="Times New Roman" panose="02020603050405020304"/>
                <a:cs typeface="Calibri Light" panose="020F0302020204030204" charset="0"/>
              </a:rPr>
              <a:t>Mohammed Naseeruddin Taufiq,</a:t>
            </a:r>
            <a:r>
              <a:rPr lang="en-US" altLang="zh-CN" sz="1800">
                <a:latin typeface="Calibri Light" panose="020F0302020204030204" charset="0"/>
                <a:ea typeface="Times New Roman" panose="02020603050405020304"/>
                <a:cs typeface="Calibri Light" panose="020F0302020204030204" charset="0"/>
              </a:rPr>
              <a:t> Bandaru Bhavagna Shreya et al. (2024) ‘Diagnosis Of Acute Diseases In Villages And Smaller Towns Using AI’.</a:t>
            </a:r>
            <a:endParaRPr lang="en-US" altLang="zh-CN" sz="1800">
              <a:latin typeface="Calibri Light" panose="020F0302020204030204" charset="0"/>
              <a:ea typeface="Times New Roman" panose="02020603050405020304"/>
              <a:cs typeface="Calibri Light" panose="020F0302020204030204" charset="0"/>
            </a:endParaRPr>
          </a:p>
          <a:p>
            <a:pPr marL="342900" indent="-342900" defTabSz="266700">
              <a:lnSpc>
                <a:spcPct val="150000"/>
              </a:lnSpc>
              <a:spcBef>
                <a:spcPct val="0"/>
              </a:spcBef>
              <a:spcAft>
                <a:spcPct val="0"/>
              </a:spcAft>
              <a:buAutoNum type="arabicPeriod"/>
            </a:pPr>
            <a:r>
              <a:rPr lang="en-US" altLang="zh-CN" sz="1800">
                <a:latin typeface="Calibri Light" panose="020F0302020204030204" charset="0"/>
                <a:ea typeface="Times New Roman" panose="02020603050405020304"/>
                <a:cs typeface="Calibri Light" panose="020F0302020204030204" charset="0"/>
              </a:rPr>
              <a:t>Madhu H T, Sachin S et al. (2024) ‘Using AI, Diagnosis of Acute Diseases in Villages and Smaller Towns’.</a:t>
            </a:r>
            <a:endParaRPr lang="en-US" altLang="zh-CN" sz="1800">
              <a:latin typeface="Calibri Light" panose="020F0302020204030204" charset="0"/>
              <a:ea typeface="Times New Roman" panose="02020603050405020304"/>
              <a:cs typeface="Calibri Light" panose="020F0302020204030204" charset="0"/>
            </a:endParaRPr>
          </a:p>
          <a:p>
            <a:pPr marL="342900" indent="-342900" defTabSz="266700">
              <a:lnSpc>
                <a:spcPct val="150000"/>
              </a:lnSpc>
              <a:spcBef>
                <a:spcPct val="0"/>
              </a:spcBef>
              <a:spcAft>
                <a:spcPct val="0"/>
              </a:spcAft>
              <a:buAutoNum type="arabicPeriod"/>
            </a:pPr>
            <a:r>
              <a:rPr lang="en-US" altLang="zh-CN" sz="1800">
                <a:latin typeface="Calibri Light" panose="020F0302020204030204" charset="0"/>
                <a:ea typeface="Times New Roman" panose="02020603050405020304"/>
                <a:cs typeface="Calibri Light" panose="020F0302020204030204" charset="0"/>
              </a:rPr>
              <a:t>Feng Shi, Jun Wang et al. (2021), ‘Review of Artificial Intelligence Techniques in</a:t>
            </a:r>
            <a:r>
              <a:rPr lang="en-IN" altLang="en-US" sz="1800">
                <a:latin typeface="Calibri Light" panose="020F0302020204030204" charset="0"/>
                <a:ea typeface="Times New Roman" panose="02020603050405020304"/>
                <a:cs typeface="Calibri Light" panose="020F0302020204030204" charset="0"/>
              </a:rPr>
              <a:t> </a:t>
            </a:r>
            <a:r>
              <a:rPr lang="en-US" altLang="zh-CN" sz="1800">
                <a:latin typeface="Calibri Light" panose="020F0302020204030204" charset="0"/>
                <a:ea typeface="Times New Roman" panose="02020603050405020304"/>
                <a:cs typeface="Calibri Light" panose="020F0302020204030204" charset="0"/>
              </a:rPr>
              <a:t>Imaging Data Acquisition, Segmentation, and Diagnosis for COVID-19’.</a:t>
            </a:r>
            <a:endParaRPr lang="en-US" altLang="zh-CN" sz="1800">
              <a:latin typeface="Calibri Light" panose="020F0302020204030204" charset="0"/>
              <a:ea typeface="Times New Roman" panose="02020603050405020304"/>
              <a:cs typeface="Calibri Light" panose="020F0302020204030204" charset="0"/>
            </a:endParaRPr>
          </a:p>
          <a:p>
            <a:pPr marL="342900" indent="-342900" defTabSz="266700">
              <a:lnSpc>
                <a:spcPct val="150000"/>
              </a:lnSpc>
              <a:spcBef>
                <a:spcPct val="0"/>
              </a:spcBef>
              <a:spcAft>
                <a:spcPct val="0"/>
              </a:spcAft>
              <a:buAutoNum type="arabicPeriod"/>
            </a:pPr>
            <a:r>
              <a:rPr lang="en-US" altLang="zh-CN" sz="1800">
                <a:latin typeface="Calibri Light" panose="020F0302020204030204" charset="0"/>
                <a:ea typeface="Times New Roman" panose="02020603050405020304"/>
                <a:cs typeface="Calibri Light" panose="020F0302020204030204" charset="0"/>
              </a:rPr>
              <a:t>Panagiota Efthymiou, Athanassios Vozikis et al. (2020) ‘AI and Big Data: A New Paradigm for Decision Making in Healthcare’.</a:t>
            </a:r>
            <a:endParaRPr lang="en-US" altLang="zh-CN" sz="1800">
              <a:latin typeface="Calibri Light" panose="020F0302020204030204" charset="0"/>
              <a:ea typeface="Times New Roman" panose="02020603050405020304"/>
              <a:cs typeface="Calibri Light" panose="020F0302020204030204" charset="0"/>
            </a:endParaRPr>
          </a:p>
          <a:p>
            <a:pPr marL="342900" indent="-342900" defTabSz="266700">
              <a:lnSpc>
                <a:spcPct val="150000"/>
              </a:lnSpc>
              <a:spcBef>
                <a:spcPct val="0"/>
              </a:spcBef>
              <a:spcAft>
                <a:spcPct val="0"/>
              </a:spcAft>
              <a:buAutoNum type="arabicPeriod"/>
            </a:pPr>
            <a:r>
              <a:rPr lang="en-US" altLang="en-US" sz="1800">
                <a:latin typeface="Calibri Light" panose="020F0302020204030204" charset="0"/>
                <a:ea typeface="Times New Roman" panose="02020603050405020304"/>
                <a:cs typeface="Calibri Light" panose="020F0302020204030204" charset="0"/>
              </a:rPr>
              <a:t>Ali Husnain, Ayesha Saeed et al. (2024) ‘Harnessing AI for Early Detection of Cardiovascular Diseases: Insights from Predictive Models Using Patient Data’.</a:t>
            </a:r>
            <a:endParaRPr lang="en-US" altLang="en-US" sz="1800">
              <a:latin typeface="Calibri Light" panose="020F0302020204030204" charset="0"/>
              <a:ea typeface="Times New Roman" panose="02020603050405020304"/>
              <a:cs typeface="Calibri Light" panose="020F0302020204030204" charset="0"/>
            </a:endParaRPr>
          </a:p>
          <a:p>
            <a:pPr marL="342900" indent="-342900" defTabSz="266700">
              <a:lnSpc>
                <a:spcPct val="150000"/>
              </a:lnSpc>
              <a:spcBef>
                <a:spcPct val="0"/>
              </a:spcBef>
              <a:spcAft>
                <a:spcPct val="0"/>
              </a:spcAft>
              <a:buAutoNum type="arabicPeriod"/>
            </a:pPr>
            <a:endParaRPr lang="en-US" altLang="zh-CN" sz="1800">
              <a:latin typeface="Calibri Light" panose="020F0302020204030204" charset="0"/>
              <a:ea typeface="Times New Roman" panose="02020603050405020304"/>
              <a:cs typeface="Calibri Light" panose="020F0302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38125" y="180340"/>
            <a:ext cx="11704955" cy="3194685"/>
          </a:xfrm>
          <a:prstGeom prst="rect">
            <a:avLst/>
          </a:prstGeom>
        </p:spPr>
        <p:txBody>
          <a:bodyPr>
            <a:noAutofit/>
          </a:bodyPr>
          <a:p>
            <a:pPr marL="0" indent="0" defTabSz="266700">
              <a:lnSpc>
                <a:spcPct val="150000"/>
              </a:lnSpc>
              <a:spcBef>
                <a:spcPct val="0"/>
              </a:spcBef>
              <a:spcAft>
                <a:spcPct val="0"/>
              </a:spcAft>
              <a:buNone/>
            </a:pPr>
            <a:r>
              <a:rPr lang="en-US" altLang="zh-CN" sz="1800">
                <a:latin typeface="Calibri Light" panose="020F0302020204030204" charset="0"/>
                <a:ea typeface="Times New Roman" panose="02020603050405020304"/>
                <a:cs typeface="Calibri Light" panose="020F0302020204030204" charset="0"/>
              </a:rPr>
              <a:t>7</a:t>
            </a:r>
            <a:r>
              <a:rPr lang="en-IN" altLang="en-US" sz="1800">
                <a:latin typeface="Calibri Light" panose="020F0302020204030204" charset="0"/>
                <a:ea typeface="Times New Roman" panose="02020603050405020304"/>
                <a:cs typeface="Calibri Light" panose="020F0302020204030204" charset="0"/>
              </a:rPr>
              <a:t>.</a:t>
            </a:r>
            <a:r>
              <a:rPr lang="en-US" altLang="zh-CN" sz="1800">
                <a:latin typeface="Calibri Light" panose="020F0302020204030204" charset="0"/>
                <a:ea typeface="Times New Roman" panose="02020603050405020304"/>
                <a:cs typeface="Calibri Light" panose="020F0302020204030204" charset="0"/>
              </a:rPr>
              <a:t> Ugwu Okechukwu P.C., Paul Chima et al. (2024) ‘The Use of AI in Detecting Rare Diseases’.</a:t>
            </a:r>
            <a:endParaRPr lang="en-US" altLang="zh-CN" sz="1800">
              <a:latin typeface="Calibri Light" panose="020F0302020204030204" charset="0"/>
              <a:ea typeface="Times New Roman" panose="02020603050405020304"/>
              <a:cs typeface="Calibri Light" panose="020F0302020204030204" charset="0"/>
            </a:endParaRPr>
          </a:p>
          <a:p>
            <a:pPr marL="0" indent="0" defTabSz="266700">
              <a:lnSpc>
                <a:spcPct val="150000"/>
              </a:lnSpc>
              <a:spcBef>
                <a:spcPct val="0"/>
              </a:spcBef>
              <a:spcAft>
                <a:spcPct val="0"/>
              </a:spcAft>
              <a:buNone/>
            </a:pPr>
            <a:r>
              <a:rPr lang="en-US" altLang="zh-CN" sz="1800">
                <a:latin typeface="Calibri Light" panose="020F0302020204030204" charset="0"/>
                <a:ea typeface="Times New Roman" panose="02020603050405020304"/>
                <a:cs typeface="Calibri Light" panose="020F0302020204030204" charset="0"/>
              </a:rPr>
              <a:t>8</a:t>
            </a:r>
            <a:r>
              <a:rPr lang="en-IN" altLang="en-US" sz="1800">
                <a:latin typeface="Calibri Light" panose="020F0302020204030204" charset="0"/>
                <a:ea typeface="Times New Roman" panose="02020603050405020304"/>
                <a:cs typeface="Calibri Light" panose="020F0302020204030204" charset="0"/>
              </a:rPr>
              <a:t>.</a:t>
            </a:r>
            <a:r>
              <a:rPr lang="en-US" altLang="zh-CN" sz="1800">
                <a:latin typeface="Calibri Light" panose="020F0302020204030204" charset="0"/>
                <a:ea typeface="Times New Roman" panose="02020603050405020304"/>
                <a:cs typeface="Calibri Light" panose="020F0302020204030204" charset="0"/>
              </a:rPr>
              <a:t> Kiswendsida Kisito Kaboré, Omar Sawadogo et al. (2024) ‘Towards a Chatbot for Medical Diagnosis Based on Patient </a:t>
            </a:r>
            <a:endParaRPr lang="en-US" altLang="zh-CN" sz="1800">
              <a:latin typeface="Calibri Light" panose="020F0302020204030204" charset="0"/>
              <a:ea typeface="Times New Roman" panose="02020603050405020304"/>
              <a:cs typeface="Calibri Light" panose="020F0302020204030204" charset="0"/>
            </a:endParaRPr>
          </a:p>
          <a:p>
            <a:pPr marL="0" indent="0" defTabSz="266700">
              <a:lnSpc>
                <a:spcPct val="150000"/>
              </a:lnSpc>
              <a:spcBef>
                <a:spcPct val="0"/>
              </a:spcBef>
              <a:spcAft>
                <a:spcPct val="0"/>
              </a:spcAft>
              <a:buNone/>
            </a:pPr>
            <a:r>
              <a:rPr lang="en-US" altLang="zh-CN" sz="1800">
                <a:latin typeface="Calibri Light" panose="020F0302020204030204" charset="0"/>
                <a:ea typeface="Times New Roman" panose="02020603050405020304"/>
                <a:cs typeface="Calibri Light" panose="020F0302020204030204" charset="0"/>
              </a:rPr>
              <a:t> </a:t>
            </a:r>
            <a:r>
              <a:rPr lang="en-IN" altLang="en-US" sz="1800">
                <a:latin typeface="Calibri Light" panose="020F0302020204030204" charset="0"/>
                <a:ea typeface="Times New Roman" panose="02020603050405020304"/>
                <a:cs typeface="Calibri Light" panose="020F0302020204030204" charset="0"/>
              </a:rPr>
              <a:t>  </a:t>
            </a:r>
            <a:r>
              <a:rPr lang="en-US" altLang="zh-CN" sz="1800">
                <a:latin typeface="Calibri Light" panose="020F0302020204030204" charset="0"/>
                <a:ea typeface="Times New Roman" panose="02020603050405020304"/>
                <a:cs typeface="Calibri Light" panose="020F0302020204030204" charset="0"/>
              </a:rPr>
              <a:t>Symptoms’.</a:t>
            </a:r>
            <a:endParaRPr lang="en-US" altLang="zh-CN" sz="1800">
              <a:latin typeface="Calibri Light" panose="020F0302020204030204" charset="0"/>
              <a:ea typeface="Times New Roman" panose="02020603050405020304"/>
              <a:cs typeface="Calibri Light" panose="020F0302020204030204" charset="0"/>
            </a:endParaRPr>
          </a:p>
          <a:p>
            <a:pPr marL="0" indent="0" defTabSz="266700">
              <a:lnSpc>
                <a:spcPct val="150000"/>
              </a:lnSpc>
              <a:spcBef>
                <a:spcPct val="0"/>
              </a:spcBef>
              <a:spcAft>
                <a:spcPct val="0"/>
              </a:spcAft>
              <a:buNone/>
            </a:pPr>
            <a:r>
              <a:rPr lang="en-US" altLang="zh-CN" sz="1800">
                <a:latin typeface="Calibri Light" panose="020F0302020204030204" charset="0"/>
                <a:ea typeface="Times New Roman" panose="02020603050405020304"/>
                <a:cs typeface="Calibri Light" panose="020F0302020204030204" charset="0"/>
              </a:rPr>
              <a:t>9</a:t>
            </a:r>
            <a:r>
              <a:rPr lang="en-IN" altLang="en-US" sz="1800">
                <a:latin typeface="Calibri Light" panose="020F0302020204030204" charset="0"/>
                <a:ea typeface="Times New Roman" panose="02020603050405020304"/>
                <a:cs typeface="Calibri Light" panose="020F0302020204030204" charset="0"/>
              </a:rPr>
              <a:t>. </a:t>
            </a:r>
            <a:r>
              <a:rPr lang="en-US" altLang="zh-CN" sz="1800">
                <a:latin typeface="Calibri Light" panose="020F0302020204030204" charset="0"/>
                <a:ea typeface="Times New Roman" panose="02020603050405020304"/>
                <a:cs typeface="Calibri Light" panose="020F0302020204030204" charset="0"/>
              </a:rPr>
              <a:t>Zeineb Safi, Alaa Abd-Alrazaq et al. (2020) ‘Technical Aspects of Developing Chatbots for Medical Applications: Scoping Review’.</a:t>
            </a:r>
            <a:endParaRPr lang="en-US" altLang="zh-CN" sz="1800">
              <a:latin typeface="Calibri Light" panose="020F0302020204030204" charset="0"/>
              <a:ea typeface="Times New Roman" panose="02020603050405020304"/>
              <a:cs typeface="Calibri Light" panose="020F0302020204030204" charset="0"/>
            </a:endParaRPr>
          </a:p>
          <a:p>
            <a:pPr marL="0" indent="0" defTabSz="266700">
              <a:lnSpc>
                <a:spcPct val="150000"/>
              </a:lnSpc>
              <a:spcBef>
                <a:spcPct val="0"/>
              </a:spcBef>
              <a:spcAft>
                <a:spcPct val="0"/>
              </a:spcAft>
              <a:buNone/>
            </a:pPr>
            <a:r>
              <a:rPr lang="en-US" altLang="zh-CN" sz="1800">
                <a:latin typeface="Calibri Light" panose="020F0302020204030204" charset="0"/>
                <a:ea typeface="Times New Roman" panose="02020603050405020304"/>
                <a:cs typeface="Calibri Light" panose="020F0302020204030204" charset="0"/>
              </a:rPr>
              <a:t>10</a:t>
            </a:r>
            <a:r>
              <a:rPr lang="en-IN" altLang="en-US" sz="1800">
                <a:latin typeface="Calibri Light" panose="020F0302020204030204" charset="0"/>
                <a:ea typeface="Times New Roman" panose="02020603050405020304"/>
                <a:cs typeface="Calibri Light" panose="020F0302020204030204" charset="0"/>
              </a:rPr>
              <a:t>.</a:t>
            </a:r>
            <a:r>
              <a:rPr lang="en-US" altLang="zh-CN" sz="1800">
                <a:latin typeface="Calibri Light" panose="020F0302020204030204" charset="0"/>
                <a:ea typeface="Times New Roman" panose="02020603050405020304"/>
                <a:cs typeface="Calibri Light" panose="020F0302020204030204" charset="0"/>
              </a:rPr>
              <a:t> Sandra Brasil, Carlota Pascoal et al. (2019) ‘Artificial Intelligence (AI) in Rare Diseases: Is the Future Brighter?’</a:t>
            </a:r>
            <a:endParaRPr lang="en-US" altLang="zh-CN" sz="1800">
              <a:latin typeface="Calibri Light" panose="020F0302020204030204" charset="0"/>
              <a:ea typeface="Times New Roman" panose="02020603050405020304"/>
              <a:cs typeface="Calibri Light" panose="020F0302020204030204" charset="0"/>
            </a:endParaRPr>
          </a:p>
          <a:p>
            <a:pPr marL="0" indent="0" defTabSz="266700">
              <a:lnSpc>
                <a:spcPct val="150000"/>
              </a:lnSpc>
              <a:spcBef>
                <a:spcPct val="0"/>
              </a:spcBef>
              <a:spcAft>
                <a:spcPct val="0"/>
              </a:spcAft>
              <a:buNone/>
            </a:pPr>
            <a:r>
              <a:rPr lang="en-US" altLang="zh-CN" sz="1800">
                <a:latin typeface="Calibri Light" panose="020F0302020204030204" charset="0"/>
                <a:ea typeface="Times New Roman" panose="02020603050405020304"/>
                <a:cs typeface="Calibri Light" panose="020F0302020204030204" charset="0"/>
              </a:rPr>
              <a:t>11</a:t>
            </a:r>
            <a:r>
              <a:rPr lang="en-IN" altLang="en-US" sz="1800">
                <a:latin typeface="Calibri Light" panose="020F0302020204030204" charset="0"/>
                <a:ea typeface="Times New Roman" panose="02020603050405020304"/>
                <a:cs typeface="Calibri Light" panose="020F0302020204030204" charset="0"/>
              </a:rPr>
              <a:t>. </a:t>
            </a:r>
            <a:r>
              <a:rPr lang="en-US" altLang="zh-CN" sz="1800">
                <a:latin typeface="Calibri Light" panose="020F0302020204030204" charset="0"/>
                <a:ea typeface="Times New Roman" panose="02020603050405020304"/>
                <a:cs typeface="Calibri Light" panose="020F0302020204030204" charset="0"/>
              </a:rPr>
              <a:t>‘AI in healthcare: Use cases, applications, benefits, solution, AI agents and implementation’.</a:t>
            </a:r>
            <a:endParaRPr lang="en-US" altLang="zh-CN" sz="1800">
              <a:latin typeface="Calibri Light" panose="020F0302020204030204" charset="0"/>
              <a:ea typeface="Times New Roman" panose="02020603050405020304"/>
              <a:cs typeface="Calibri Light" panose="020F0302020204030204" charset="0"/>
            </a:endParaRPr>
          </a:p>
          <a:p>
            <a:pPr marL="0" indent="0" defTabSz="266700">
              <a:lnSpc>
                <a:spcPct val="150000"/>
              </a:lnSpc>
              <a:spcBef>
                <a:spcPct val="0"/>
              </a:spcBef>
              <a:spcAft>
                <a:spcPct val="0"/>
              </a:spcAft>
              <a:buNone/>
            </a:pPr>
            <a:r>
              <a:rPr lang="en-US" altLang="zh-CN" sz="1800">
                <a:latin typeface="Calibri Light" panose="020F0302020204030204" charset="0"/>
                <a:ea typeface="Times New Roman" panose="02020603050405020304"/>
                <a:cs typeface="Calibri Light" panose="020F0302020204030204" charset="0"/>
              </a:rPr>
              <a:t>12</a:t>
            </a:r>
            <a:r>
              <a:rPr lang="en-IN" altLang="en-US" sz="1800">
                <a:latin typeface="Calibri Light" panose="020F0302020204030204" charset="0"/>
                <a:ea typeface="Times New Roman" panose="02020603050405020304"/>
                <a:cs typeface="Calibri Light" panose="020F0302020204030204" charset="0"/>
              </a:rPr>
              <a:t>.</a:t>
            </a:r>
            <a:r>
              <a:rPr lang="en-US" altLang="zh-CN" sz="1800">
                <a:latin typeface="Calibri Light" panose="020F0302020204030204" charset="0"/>
                <a:ea typeface="Times New Roman" panose="02020603050405020304"/>
                <a:cs typeface="Calibri Light" panose="020F0302020204030204" charset="0"/>
              </a:rPr>
              <a:t> Vidhya Rekha Umapathy, Suba Rajinikanth B, (2023) ‘Perspective of Artificial Intelligence in Disease Diagnosis: A Review of Current and Future Endeavours in the Medical Field’.</a:t>
            </a:r>
            <a:endParaRPr lang="en-US" altLang="zh-CN" sz="1800">
              <a:latin typeface="Calibri Light" panose="020F0302020204030204" charset="0"/>
              <a:ea typeface="Times New Roman" panose="02020603050405020304"/>
              <a:cs typeface="Calibri Light" panose="020F03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76054"/>
            <a:ext cx="8938260" cy="1056640"/>
          </a:xfrm>
          <a:prstGeom prst="rect">
            <a:avLst/>
          </a:prstGeom>
        </p:spPr>
        <p:txBody>
          <a:bodyPr vert="horz" wrap="square" lIns="0" tIns="350348" rIns="0" bIns="0" rtlCol="0">
            <a:spAutoFit/>
          </a:bodyPr>
          <a:lstStyle/>
          <a:p>
            <a:pPr marL="12700">
              <a:lnSpc>
                <a:spcPct val="100000"/>
              </a:lnSpc>
              <a:spcBef>
                <a:spcPts val="130"/>
              </a:spcBef>
            </a:pPr>
            <a:r>
              <a:rPr spc="-45" dirty="0"/>
              <a:t>Introduction</a:t>
            </a:r>
            <a:endParaRPr spc="-45" dirty="0"/>
          </a:p>
        </p:txBody>
      </p:sp>
      <p:sp>
        <p:nvSpPr>
          <p:cNvPr id="4" name="Text Box 3"/>
          <p:cNvSpPr txBox="1"/>
          <p:nvPr/>
        </p:nvSpPr>
        <p:spPr>
          <a:xfrm>
            <a:off x="685800" y="1295400"/>
            <a:ext cx="11062335" cy="4649470"/>
          </a:xfrm>
          <a:prstGeom prst="rect">
            <a:avLst/>
          </a:prstGeom>
          <a:noFill/>
        </p:spPr>
        <p:txBody>
          <a:bodyPr wrap="square" rtlCol="0" anchor="t">
            <a:noAutofit/>
          </a:bodyPr>
          <a:p>
            <a:pPr marL="0" indent="0">
              <a:buNone/>
            </a:pPr>
            <a:r>
              <a:rPr lang="en-GB" dirty="0">
                <a:solidFill>
                  <a:schemeClr val="tx1"/>
                </a:solidFill>
                <a:latin typeface="Calibri Light" panose="020F0302020204030204" charset="0"/>
                <a:cs typeface="Calibri Light" panose="020F0302020204030204" charset="0"/>
                <a:sym typeface="+mn-ea"/>
              </a:rPr>
              <a:t>Many people find it difficult to access healthcare in India due to a shortage of doctors, particularly in smaller towns and villages. This issue has also made it difficult for telemedicine and other technologies to scale up in the past. </a:t>
            </a:r>
            <a:r>
              <a:rPr lang="en-IN" altLang="en-GB" dirty="0">
                <a:solidFill>
                  <a:schemeClr val="tx1"/>
                </a:solidFill>
                <a:latin typeface="Calibri Light" panose="020F0302020204030204" charset="0"/>
                <a:cs typeface="Calibri Light" panose="020F0302020204030204" charset="0"/>
                <a:sym typeface="+mn-ea"/>
              </a:rPr>
              <a:t>I</a:t>
            </a:r>
            <a:r>
              <a:rPr lang="en-GB" dirty="0">
                <a:solidFill>
                  <a:schemeClr val="tx1"/>
                </a:solidFill>
                <a:latin typeface="Calibri Light" panose="020F0302020204030204" charset="0"/>
                <a:cs typeface="Calibri Light" panose="020F0302020204030204" charset="0"/>
                <a:sym typeface="+mn-ea"/>
              </a:rPr>
              <a:t>n the era of digital assistants like Google and Alexa</a:t>
            </a:r>
            <a:r>
              <a:rPr lang="en-IN" altLang="en-GB" dirty="0">
                <a:solidFill>
                  <a:schemeClr val="tx1"/>
                </a:solidFill>
                <a:latin typeface="Calibri Light" panose="020F0302020204030204" charset="0"/>
                <a:cs typeface="Calibri Light" panose="020F0302020204030204" charset="0"/>
                <a:sym typeface="+mn-ea"/>
              </a:rPr>
              <a:t>, w</a:t>
            </a:r>
            <a:r>
              <a:rPr lang="en-GB" dirty="0">
                <a:solidFill>
                  <a:schemeClr val="tx1"/>
                </a:solidFill>
                <a:latin typeface="Calibri Light" panose="020F0302020204030204" charset="0"/>
                <a:cs typeface="Calibri Light" panose="020F0302020204030204" charset="0"/>
                <a:sym typeface="+mn-ea"/>
              </a:rPr>
              <a:t>e have developed an artificial intelligence-based "doctor" that is capable of diagnosing acute illnesses </a:t>
            </a:r>
            <a:r>
              <a:rPr lang="en-IN" altLang="en-GB" dirty="0">
                <a:solidFill>
                  <a:schemeClr val="tx1"/>
                </a:solidFill>
                <a:latin typeface="Calibri Light" panose="020F0302020204030204" charset="0"/>
                <a:cs typeface="Calibri Light" panose="020F0302020204030204" charset="0"/>
                <a:sym typeface="+mn-ea"/>
              </a:rPr>
              <a:t>using a simple user interface.</a:t>
            </a:r>
            <a:r>
              <a:rPr lang="en-US" altLang="en-IN" dirty="0">
                <a:solidFill>
                  <a:schemeClr val="tx1"/>
                </a:solidFill>
                <a:latin typeface="Calibri Light" panose="020F0302020204030204" charset="0"/>
                <a:cs typeface="Calibri Light" panose="020F0302020204030204" charset="0"/>
                <a:sym typeface="+mn-ea"/>
              </a:rPr>
              <a:t> </a:t>
            </a:r>
            <a:r>
              <a:rPr lang="en-IN" altLang="en-GB" dirty="0">
                <a:solidFill>
                  <a:schemeClr val="tx1"/>
                </a:solidFill>
                <a:latin typeface="Calibri Light" panose="020F0302020204030204" charset="0"/>
                <a:cs typeface="Calibri Light" panose="020F0302020204030204" charset="0"/>
                <a:sym typeface="+mn-ea"/>
              </a:rPr>
              <a:t>Some features are:</a:t>
            </a:r>
            <a:endParaRPr lang="en-IN" altLang="en-GB" dirty="0">
              <a:solidFill>
                <a:schemeClr val="tx1"/>
              </a:solidFill>
              <a:latin typeface="Calibri Light" panose="020F0302020204030204" charset="0"/>
              <a:cs typeface="Calibri Light" panose="020F0302020204030204" charset="0"/>
            </a:endParaRPr>
          </a:p>
          <a:p>
            <a:pPr marL="0" indent="0">
              <a:buNone/>
            </a:pPr>
            <a:endParaRPr lang="en-IN" altLang="en-GB" dirty="0">
              <a:latin typeface="Calibri Light" panose="020F0302020204030204" charset="0"/>
              <a:cs typeface="Calibri Light" panose="020F0302020204030204" charset="0"/>
            </a:endParaRPr>
          </a:p>
          <a:p>
            <a:pPr algn="l">
              <a:buFont typeface="+mj-lt"/>
              <a:buAutoNum type="arabicPeriod"/>
            </a:pPr>
            <a:r>
              <a:rPr lang="en-IN" altLang="en-US" b="1" dirty="0">
                <a:effectLst/>
                <a:latin typeface="Calibri Light" panose="020F0302020204030204" charset="0"/>
                <a:cs typeface="Calibri Light" panose="020F0302020204030204" charset="0"/>
                <a:sym typeface="+mn-ea"/>
              </a:rPr>
              <a:t> </a:t>
            </a:r>
            <a:r>
              <a:rPr lang="en-US" b="1" dirty="0">
                <a:effectLst/>
                <a:latin typeface="Calibri Light" panose="020F0302020204030204" charset="0"/>
                <a:cs typeface="Calibri Light" panose="020F0302020204030204" charset="0"/>
                <a:sym typeface="+mn-ea"/>
              </a:rPr>
              <a:t>User-Friendly Interface:</a:t>
            </a:r>
            <a:r>
              <a:rPr lang="en-US" dirty="0">
                <a:effectLst/>
                <a:latin typeface="Calibri Light" panose="020F0302020204030204" charset="0"/>
                <a:cs typeface="Calibri Light" panose="020F0302020204030204" charset="0"/>
                <a:sym typeface="+mn-ea"/>
              </a:rPr>
              <a:t> Intuitive and accessible design for users of all ages, ensuring ease of navigation and interaction.</a:t>
            </a:r>
            <a:endParaRPr lang="en-US" i="0" dirty="0">
              <a:effectLst/>
              <a:latin typeface="Calibri Light" panose="020F0302020204030204" charset="0"/>
              <a:cs typeface="Calibri Light" panose="020F0302020204030204" charset="0"/>
            </a:endParaRPr>
          </a:p>
          <a:p>
            <a:pPr>
              <a:buFont typeface="+mj-lt"/>
              <a:buAutoNum type="arabicPeriod"/>
            </a:pPr>
            <a:r>
              <a:rPr lang="en-IN" altLang="en-US" b="1" dirty="0">
                <a:effectLst/>
                <a:latin typeface="Calibri Light" panose="020F0302020204030204" charset="0"/>
                <a:cs typeface="Calibri Light" panose="020F0302020204030204" charset="0"/>
                <a:sym typeface="+mn-ea"/>
              </a:rPr>
              <a:t> </a:t>
            </a:r>
            <a:r>
              <a:rPr lang="en-US" b="1" dirty="0">
                <a:effectLst/>
                <a:latin typeface="Calibri Light" panose="020F0302020204030204" charset="0"/>
                <a:cs typeface="Calibri Light" panose="020F0302020204030204" charset="0"/>
                <a:sym typeface="+mn-ea"/>
              </a:rPr>
              <a:t>Symptom Checker: </a:t>
            </a:r>
            <a:r>
              <a:rPr lang="en-US" dirty="0">
                <a:effectLst/>
                <a:latin typeface="Calibri Light" panose="020F0302020204030204" charset="0"/>
                <a:cs typeface="Calibri Light" panose="020F0302020204030204" charset="0"/>
                <a:sym typeface="+mn-ea"/>
              </a:rPr>
              <a:t>Allows users to input symptoms and receive preliminary assessments for conditions.</a:t>
            </a:r>
            <a:endParaRPr lang="en-US" b="0" i="0" dirty="0">
              <a:effectLst/>
              <a:latin typeface="Calibri Light" panose="020F0302020204030204" charset="0"/>
              <a:cs typeface="Calibri Light" panose="020F0302020204030204" charset="0"/>
            </a:endParaRPr>
          </a:p>
          <a:p>
            <a:pPr>
              <a:buFont typeface="+mj-lt"/>
              <a:buAutoNum type="arabicPeriod"/>
            </a:pPr>
            <a:r>
              <a:rPr lang="en-IN" altLang="en-US" b="1" dirty="0">
                <a:effectLst/>
                <a:latin typeface="Calibri Light" panose="020F0302020204030204" charset="0"/>
                <a:cs typeface="Calibri Light" panose="020F0302020204030204" charset="0"/>
                <a:sym typeface="+mn-ea"/>
              </a:rPr>
              <a:t> </a:t>
            </a:r>
            <a:r>
              <a:rPr lang="en-US" b="1" dirty="0">
                <a:effectLst/>
                <a:latin typeface="Calibri Light" panose="020F0302020204030204" charset="0"/>
                <a:cs typeface="Calibri Light" panose="020F0302020204030204" charset="0"/>
                <a:sym typeface="+mn-ea"/>
              </a:rPr>
              <a:t>AI-Powered Diagnostics</a:t>
            </a:r>
            <a:r>
              <a:rPr lang="en-US" dirty="0">
                <a:effectLst/>
                <a:latin typeface="Calibri Light" panose="020F0302020204030204" charset="0"/>
                <a:cs typeface="Calibri Light" panose="020F0302020204030204" charset="0"/>
                <a:sym typeface="+mn-ea"/>
              </a:rPr>
              <a:t>: Utilizes advanced machine learning algorithms to analyze user data and provide accurate diagnoses based on input symptoms (and medical history.)</a:t>
            </a:r>
            <a:endParaRPr lang="en-US" dirty="0">
              <a:effectLst/>
              <a:latin typeface="Calibri Light" panose="020F0302020204030204" charset="0"/>
              <a:cs typeface="Calibri Light" panose="020F0302020204030204" charset="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04654"/>
            <a:ext cx="8938260" cy="1056640"/>
          </a:xfrm>
          <a:prstGeom prst="rect">
            <a:avLst/>
          </a:prstGeom>
        </p:spPr>
        <p:txBody>
          <a:bodyPr vert="horz" wrap="square" lIns="0" tIns="350348" rIns="0" bIns="0" rtlCol="0">
            <a:spAutoFit/>
          </a:bodyPr>
          <a:lstStyle/>
          <a:p>
            <a:pPr marL="12700">
              <a:lnSpc>
                <a:spcPct val="100000"/>
              </a:lnSpc>
              <a:spcBef>
                <a:spcPts val="130"/>
              </a:spcBef>
            </a:pPr>
            <a:r>
              <a:rPr spc="-45" dirty="0"/>
              <a:t>Publication</a:t>
            </a:r>
            <a:r>
              <a:rPr spc="-180" dirty="0"/>
              <a:t> </a:t>
            </a:r>
            <a:r>
              <a:rPr spc="-25" dirty="0"/>
              <a:t>Details</a:t>
            </a:r>
            <a:endParaRPr spc="-25" dirty="0"/>
          </a:p>
        </p:txBody>
      </p:sp>
      <p:sp>
        <p:nvSpPr>
          <p:cNvPr id="3" name="Text Box 2"/>
          <p:cNvSpPr txBox="1"/>
          <p:nvPr/>
        </p:nvSpPr>
        <p:spPr>
          <a:xfrm>
            <a:off x="578485" y="1649095"/>
            <a:ext cx="9860915" cy="2306955"/>
          </a:xfrm>
          <a:prstGeom prst="rect">
            <a:avLst/>
          </a:prstGeom>
          <a:noFill/>
        </p:spPr>
        <p:txBody>
          <a:bodyPr wrap="square" rtlCol="0">
            <a:spAutoFit/>
          </a:bodyPr>
          <a:p>
            <a:r>
              <a:rPr lang="en-IN" altLang="en-US"/>
              <a:t>Paper title: Diagnosis of Acute Diseases in Villages and Smaller Towns Using AI</a:t>
            </a:r>
            <a:endParaRPr lang="en-IN" altLang="en-US"/>
          </a:p>
          <a:p>
            <a:endParaRPr lang="en-IN" altLang="en-US"/>
          </a:p>
          <a:p>
            <a:r>
              <a:rPr lang="en-IN" altLang="en-US"/>
              <a:t>Journal name: International </a:t>
            </a:r>
            <a:r>
              <a:rPr lang="en-US" altLang="en-US"/>
              <a:t>Journal of Innovative Research In Technology (IJIRT) </a:t>
            </a:r>
            <a:endParaRPr lang="en-US" altLang="en-US"/>
          </a:p>
          <a:p>
            <a:endParaRPr lang="en-US" altLang="en-US"/>
          </a:p>
          <a:p>
            <a:r>
              <a:rPr lang="en-US" altLang="en-US"/>
              <a:t>Reference number: IJIRT171936/Volume 11/Issue 8/</a:t>
            </a:r>
            <a:endParaRPr lang="en-US" altLang="en-US"/>
          </a:p>
          <a:p>
            <a:endParaRPr lang="en-US" altLang="en-US"/>
          </a:p>
          <a:p>
            <a:endParaRPr lang="en-US" altLang="en-US"/>
          </a:p>
          <a:p>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45" dirty="0"/>
              <a:t>Achievements</a:t>
            </a:r>
            <a:r>
              <a:rPr spc="-160" dirty="0"/>
              <a:t> </a:t>
            </a:r>
            <a:r>
              <a:rPr dirty="0"/>
              <a:t>(if</a:t>
            </a:r>
            <a:r>
              <a:rPr spc="-155" dirty="0"/>
              <a:t> </a:t>
            </a:r>
            <a:r>
              <a:rPr spc="-20" dirty="0"/>
              <a:t>any)</a:t>
            </a:r>
            <a:endParaRPr spc="-20" dirty="0"/>
          </a:p>
        </p:txBody>
      </p:sp>
      <p:pic>
        <p:nvPicPr>
          <p:cNvPr id="3" name="Picture 2"/>
          <p:cNvPicPr>
            <a:picLocks noChangeAspect="1"/>
          </p:cNvPicPr>
          <p:nvPr/>
        </p:nvPicPr>
        <p:blipFill>
          <a:blip r:embed="rId1"/>
          <a:stretch>
            <a:fillRect/>
          </a:stretch>
        </p:blipFill>
        <p:spPr>
          <a:xfrm>
            <a:off x="381000" y="1752600"/>
            <a:ext cx="3468370" cy="2425700"/>
          </a:xfrm>
          <a:prstGeom prst="rect">
            <a:avLst/>
          </a:prstGeom>
        </p:spPr>
      </p:pic>
      <p:pic>
        <p:nvPicPr>
          <p:cNvPr id="4" name="Picture 3"/>
          <p:cNvPicPr>
            <a:picLocks noChangeAspect="1"/>
          </p:cNvPicPr>
          <p:nvPr/>
        </p:nvPicPr>
        <p:blipFill>
          <a:blip r:embed="rId2"/>
          <a:stretch>
            <a:fillRect/>
          </a:stretch>
        </p:blipFill>
        <p:spPr>
          <a:xfrm>
            <a:off x="4267200" y="1752600"/>
            <a:ext cx="3463925" cy="2439035"/>
          </a:xfrm>
          <a:prstGeom prst="rect">
            <a:avLst/>
          </a:prstGeom>
        </p:spPr>
      </p:pic>
      <p:pic>
        <p:nvPicPr>
          <p:cNvPr id="5" name="Picture 4"/>
          <p:cNvPicPr>
            <a:picLocks noChangeAspect="1"/>
          </p:cNvPicPr>
          <p:nvPr/>
        </p:nvPicPr>
        <p:blipFill>
          <a:blip r:embed="rId3"/>
          <a:stretch>
            <a:fillRect/>
          </a:stretch>
        </p:blipFill>
        <p:spPr>
          <a:xfrm>
            <a:off x="8305800" y="1752600"/>
            <a:ext cx="3358515" cy="23685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36234" y="1883029"/>
            <a:ext cx="5104130" cy="1490980"/>
          </a:xfrm>
          <a:prstGeom prst="rect">
            <a:avLst/>
          </a:prstGeom>
        </p:spPr>
        <p:txBody>
          <a:bodyPr vert="horz" wrap="square" lIns="0" tIns="14605" rIns="0" bIns="0" rtlCol="0">
            <a:spAutoFit/>
          </a:bodyPr>
          <a:lstStyle/>
          <a:p>
            <a:pPr marL="12700">
              <a:lnSpc>
                <a:spcPct val="100000"/>
              </a:lnSpc>
              <a:spcBef>
                <a:spcPts val="115"/>
              </a:spcBef>
            </a:pPr>
            <a:r>
              <a:rPr sz="9600" dirty="0">
                <a:latin typeface="Calibri" panose="020F0502020204030204"/>
                <a:cs typeface="Calibri" panose="020F0502020204030204"/>
              </a:rPr>
              <a:t>Thank</a:t>
            </a:r>
            <a:r>
              <a:rPr sz="9600" spc="-10" dirty="0">
                <a:latin typeface="Calibri" panose="020F0502020204030204"/>
                <a:cs typeface="Calibri" panose="020F0502020204030204"/>
              </a:rPr>
              <a:t> </a:t>
            </a:r>
            <a:r>
              <a:rPr sz="9600" spc="-810" dirty="0">
                <a:latin typeface="Calibri" panose="020F0502020204030204"/>
                <a:cs typeface="Calibri" panose="020F0502020204030204"/>
              </a:rPr>
              <a:t>Y</a:t>
            </a:r>
            <a:r>
              <a:rPr sz="9600" dirty="0">
                <a:latin typeface="Calibri" panose="020F0502020204030204"/>
                <a:cs typeface="Calibri" panose="020F0502020204030204"/>
              </a:rPr>
              <a:t>o</a:t>
            </a:r>
            <a:r>
              <a:rPr sz="9600" spc="-25" dirty="0">
                <a:latin typeface="Calibri" panose="020F0502020204030204"/>
                <a:cs typeface="Calibri" panose="020F0502020204030204"/>
              </a:rPr>
              <a:t>u</a:t>
            </a:r>
            <a:endParaRPr sz="9600">
              <a:latin typeface="Calibri" panose="020F0502020204030204"/>
              <a:cs typeface="Calibri" panose="020F0502020204030204"/>
            </a:endParaRPr>
          </a:p>
        </p:txBody>
      </p:sp>
      <p:pic>
        <p:nvPicPr>
          <p:cNvPr id="3" name="object 3"/>
          <p:cNvPicPr/>
          <p:nvPr/>
        </p:nvPicPr>
        <p:blipFill>
          <a:blip r:embed="rId1" cstate="print"/>
          <a:stretch>
            <a:fillRect/>
          </a:stretch>
        </p:blipFill>
        <p:spPr>
          <a:xfrm>
            <a:off x="695325" y="1028700"/>
            <a:ext cx="4459833" cy="38576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04946"/>
            <a:ext cx="8938260" cy="657225"/>
          </a:xfrm>
          <a:prstGeom prst="rect">
            <a:avLst/>
          </a:prstGeom>
        </p:spPr>
        <p:txBody>
          <a:bodyPr vert="horz" wrap="square" lIns="0" tIns="350348" rIns="0" bIns="0" rtlCol="0">
            <a:spAutoFit/>
          </a:bodyPr>
          <a:lstStyle/>
          <a:p>
            <a:pPr marL="12700">
              <a:lnSpc>
                <a:spcPct val="100000"/>
              </a:lnSpc>
              <a:spcBef>
                <a:spcPts val="130"/>
              </a:spcBef>
            </a:pPr>
            <a:r>
              <a:rPr sz="2000" spc="-50" dirty="0"/>
              <a:t>Literature</a:t>
            </a:r>
            <a:r>
              <a:rPr sz="2000" spc="-165" dirty="0"/>
              <a:t> </a:t>
            </a:r>
            <a:r>
              <a:rPr sz="2000" spc="-30" dirty="0"/>
              <a:t>Review</a:t>
            </a:r>
            <a:endParaRPr sz="2000" spc="-30" dirty="0"/>
          </a:p>
        </p:txBody>
      </p:sp>
      <p:sp>
        <p:nvSpPr>
          <p:cNvPr id="3" name="Text Box 2"/>
          <p:cNvSpPr txBox="1"/>
          <p:nvPr/>
        </p:nvSpPr>
        <p:spPr>
          <a:xfrm>
            <a:off x="228600" y="828040"/>
            <a:ext cx="11305540" cy="4349115"/>
          </a:xfrm>
          <a:prstGeom prst="rect">
            <a:avLst/>
          </a:prstGeom>
          <a:noFill/>
        </p:spPr>
        <p:txBody>
          <a:bodyPr wrap="square" rtlCol="0" anchor="t">
            <a:noAutofit/>
          </a:bodyPr>
          <a:p>
            <a:endParaRPr lang="en-US" b="1" i="0" u="none" strike="noStrike" baseline="0" dirty="0">
              <a:solidFill>
                <a:srgbClr val="000000"/>
              </a:solidFill>
              <a:latin typeface="Calibri Light" panose="020F0302020204030204" charset="0"/>
              <a:cs typeface="Calibri Light" panose="020F0302020204030204" charset="0"/>
            </a:endParaRPr>
          </a:p>
        </p:txBody>
      </p:sp>
      <p:graphicFrame>
        <p:nvGraphicFramePr>
          <p:cNvPr id="4" name="Table 3"/>
          <p:cNvGraphicFramePr/>
          <p:nvPr>
            <p:custDataLst>
              <p:tags r:id="rId1"/>
            </p:custDataLst>
          </p:nvPr>
        </p:nvGraphicFramePr>
        <p:xfrm>
          <a:off x="-14605" y="381000"/>
          <a:ext cx="12132310" cy="5715000"/>
        </p:xfrm>
        <a:graphic>
          <a:graphicData uri="http://schemas.openxmlformats.org/drawingml/2006/table">
            <a:tbl>
              <a:tblPr firstRow="1" bandRow="1">
                <a:tableStyleId>{5940675A-B579-460E-94D1-54222C63F5DA}</a:tableStyleId>
              </a:tblPr>
              <a:tblGrid>
                <a:gridCol w="2684780"/>
                <a:gridCol w="3876675"/>
                <a:gridCol w="2748280"/>
                <a:gridCol w="2822575"/>
              </a:tblGrid>
              <a:tr h="396240">
                <a:tc>
                  <a:txBody>
                    <a:bodyPr/>
                    <a:p>
                      <a:pPr algn="ctr">
                        <a:buNone/>
                      </a:pPr>
                      <a:r>
                        <a:rPr lang="en-IN" altLang="en-US" sz="2000" b="1"/>
                        <a:t>NAME</a:t>
                      </a:r>
                      <a:endParaRPr lang="en-IN" altLang="en-US" sz="2000" b="1"/>
                    </a:p>
                  </a:txBody>
                  <a:tcPr anchor="ctr" anchorCtr="0"/>
                </a:tc>
                <a:tc>
                  <a:txBody>
                    <a:bodyPr/>
                    <a:p>
                      <a:pPr algn="ctr">
                        <a:buNone/>
                      </a:pPr>
                      <a:r>
                        <a:rPr lang="en-IN" altLang="en-US" sz="2000" b="1"/>
                        <a:t>DESCRIPTION</a:t>
                      </a:r>
                      <a:endParaRPr lang="en-IN" altLang="en-US" sz="2000" b="1"/>
                    </a:p>
                  </a:txBody>
                  <a:tcPr/>
                </a:tc>
                <a:tc>
                  <a:txBody>
                    <a:bodyPr/>
                    <a:p>
                      <a:pPr algn="ctr">
                        <a:buNone/>
                      </a:pPr>
                      <a:r>
                        <a:rPr lang="en-IN" altLang="en-US" sz="2000" b="1"/>
                        <a:t>ADVANTAGES</a:t>
                      </a:r>
                      <a:endParaRPr lang="en-IN" altLang="en-US" sz="2000" b="1"/>
                    </a:p>
                  </a:txBody>
                  <a:tcPr/>
                </a:tc>
                <a:tc>
                  <a:txBody>
                    <a:bodyPr/>
                    <a:p>
                      <a:pPr algn="ctr">
                        <a:buNone/>
                      </a:pPr>
                      <a:r>
                        <a:rPr lang="en-IN" altLang="en-US" sz="2000" b="1"/>
                        <a:t>DISADVANTAGES</a:t>
                      </a:r>
                      <a:endParaRPr lang="en-IN" altLang="en-US" sz="2000" b="1"/>
                    </a:p>
                  </a:txBody>
                  <a:tcPr/>
                </a:tc>
              </a:tr>
              <a:tr h="2240280">
                <a:tc>
                  <a:txBody>
                    <a:bodyPr/>
                    <a:p>
                      <a:pPr algn="just">
                        <a:buNone/>
                      </a:pPr>
                      <a:r>
                        <a:rPr lang="en-US" sz="1600" b="1" dirty="0">
                          <a:solidFill>
                            <a:srgbClr val="000000"/>
                          </a:solidFill>
                          <a:latin typeface="Calibri Light" panose="020F0302020204030204" charset="0"/>
                          <a:cs typeface="Calibri Light" panose="020F0302020204030204" charset="0"/>
                          <a:sym typeface="+mn-ea"/>
                        </a:rPr>
                        <a:t>Harnessing AI for Early Detection of Cardiovascular Diseases: Insights from Predictive Models Using Patient Data</a:t>
                      </a:r>
                      <a:r>
                        <a:rPr lang="en-IN" altLang="en-US" sz="1600" b="1" dirty="0">
                          <a:solidFill>
                            <a:srgbClr val="000000"/>
                          </a:solidFill>
                          <a:latin typeface="Calibri Light" panose="020F0302020204030204" charset="0"/>
                          <a:cs typeface="Calibri Light" panose="020F0302020204030204" charset="0"/>
                          <a:sym typeface="+mn-ea"/>
                        </a:rPr>
                        <a:t>.</a:t>
                      </a:r>
                      <a:r>
                        <a:rPr lang="en-US" sz="1600" dirty="0">
                          <a:latin typeface="Calibri Light" panose="020F0302020204030204" charset="0"/>
                          <a:cs typeface="Calibri Light" panose="020F0302020204030204" charset="0"/>
                          <a:sym typeface="+mn-ea"/>
                        </a:rPr>
                        <a:t>Research by </a:t>
                      </a:r>
                      <a:r>
                        <a:rPr lang="en-US" sz="1600" i="1" dirty="0">
                          <a:latin typeface="Calibri Light" panose="020F0302020204030204" charset="0"/>
                          <a:cs typeface="Calibri Light" panose="020F0302020204030204" charset="0"/>
                          <a:sym typeface="+mn-ea"/>
                        </a:rPr>
                        <a:t>Ali Husnain et al. (2024).</a:t>
                      </a:r>
                      <a:endParaRPr lang="en-US" altLang="en-US" sz="1600" b="1" i="1" dirty="0">
                        <a:solidFill>
                          <a:srgbClr val="000000"/>
                        </a:solidFill>
                        <a:latin typeface="Calibri Light" panose="020F0302020204030204" charset="0"/>
                        <a:cs typeface="Calibri Light" panose="020F0302020204030204" charset="0"/>
                        <a:sym typeface="+mn-ea"/>
                      </a:endParaRPr>
                    </a:p>
                  </a:txBody>
                  <a:tcPr/>
                </a:tc>
                <a:tc>
                  <a:txBody>
                    <a:bodyPr/>
                    <a:p>
                      <a:pPr algn="just">
                        <a:buNone/>
                      </a:pPr>
                      <a:r>
                        <a:rPr lang="en-US" sz="1400" b="1" dirty="0">
                          <a:solidFill>
                            <a:srgbClr val="000000"/>
                          </a:solidFill>
                          <a:latin typeface="Calibri Light" panose="020F0302020204030204" charset="0"/>
                          <a:cs typeface="Calibri Light" panose="020F0302020204030204" charset="0"/>
                          <a:sym typeface="+mn-ea"/>
                        </a:rPr>
                        <a:t>The article explores how artificial intelligence (AI) can enhance early detection of cardiovascular diseases (CVDs) by using predictive models based on ECGs, wearable data, and medical histories. It highlights that Gradient Boosting achieved 92% accuracy in identifying high-risk patients, while also addressing the need for real-world validation and ethical considerations in AI integration into clinical practice.</a:t>
                      </a:r>
                      <a:endParaRPr lang="en-US" sz="1400" b="1" i="0" u="none" strike="noStrike" baseline="0" dirty="0">
                        <a:solidFill>
                          <a:srgbClr val="000000"/>
                        </a:solidFill>
                        <a:latin typeface="Calibri Light" panose="020F0302020204030204" charset="0"/>
                        <a:cs typeface="Calibri Light" panose="020F0302020204030204" charset="0"/>
                      </a:endParaRPr>
                    </a:p>
                    <a:p>
                      <a:pPr algn="just">
                        <a:buNone/>
                      </a:pPr>
                      <a:endParaRPr lang="en-US" sz="1400" b="1" i="0" u="none" strike="noStrike" baseline="0" dirty="0">
                        <a:solidFill>
                          <a:srgbClr val="000000"/>
                        </a:solidFill>
                        <a:latin typeface="Calibri Light" panose="020F0302020204030204" charset="0"/>
                        <a:cs typeface="Calibri Light" panose="020F0302020204030204" charset="0"/>
                      </a:endParaRPr>
                    </a:p>
                  </a:txBody>
                  <a:tcPr/>
                </a:tc>
                <a:tc>
                  <a:txBody>
                    <a:bodyPr/>
                    <a:p>
                      <a:pPr algn="just">
                        <a:buNone/>
                      </a:pPr>
                      <a:r>
                        <a:rPr lang="en-US" altLang="en-US" sz="1400" b="1"/>
                        <a:t>Strong model performance was guaranteed by cross-validation and hyperparameter adjustment.</a:t>
                      </a:r>
                      <a:endParaRPr lang="en-US" altLang="en-US" sz="1400" b="1"/>
                    </a:p>
                  </a:txBody>
                  <a:tcPr/>
                </a:tc>
                <a:tc>
                  <a:txBody>
                    <a:bodyPr/>
                    <a:p>
                      <a:pPr>
                        <a:buNone/>
                      </a:pPr>
                      <a:r>
                        <a:rPr lang="en-US" altLang="en-US" sz="1400" b="1"/>
                        <a:t> Ensuring  that AI  systems  are  trained  on  diverse,  representative  datasets  will  be crucial to prevent biases and ensure that these technologies benefit all populations. Regulatory and ethical frameworks will also need to evolve to ensure that AI in healthcare is safe, transparent, and aligned with  patient  rights. </a:t>
                      </a:r>
                      <a:endParaRPr lang="en-US" altLang="en-US" sz="1400" b="1"/>
                    </a:p>
                  </a:txBody>
                  <a:tcPr/>
                </a:tc>
              </a:tr>
              <a:tr h="3078480">
                <a:tc>
                  <a:txBody>
                    <a:bodyPr/>
                    <a:p>
                      <a:pPr algn="just">
                        <a:buNone/>
                      </a:pPr>
                      <a:r>
                        <a:rPr lang="en-US" sz="1400" b="1" dirty="0">
                          <a:solidFill>
                            <a:srgbClr val="000000"/>
                          </a:solidFill>
                          <a:latin typeface="Calibri Light" panose="020F0302020204030204" charset="0"/>
                          <a:cs typeface="Calibri Light" panose="020F0302020204030204" charset="0"/>
                          <a:sym typeface="+mn-ea"/>
                        </a:rPr>
                        <a:t>The Use of AI in Detecting Rare Diseases</a:t>
                      </a:r>
                      <a:r>
                        <a:rPr lang="en-IN" altLang="en-US" sz="1400" b="1" dirty="0">
                          <a:solidFill>
                            <a:srgbClr val="000000"/>
                          </a:solidFill>
                          <a:latin typeface="Calibri Light" panose="020F0302020204030204" charset="0"/>
                          <a:cs typeface="Calibri Light" panose="020F0302020204030204" charset="0"/>
                          <a:sym typeface="+mn-ea"/>
                        </a:rPr>
                        <a:t>.</a:t>
                      </a:r>
                      <a:r>
                        <a:rPr lang="en-US" sz="1400" dirty="0">
                          <a:latin typeface="Calibri Light" panose="020F0302020204030204" charset="0"/>
                          <a:cs typeface="Calibri Light" panose="020F0302020204030204" charset="0"/>
                          <a:sym typeface="+mn-ea"/>
                        </a:rPr>
                        <a:t>Research by </a:t>
                      </a:r>
                      <a:r>
                        <a:rPr lang="en-US" sz="1400" i="1" dirty="0">
                          <a:latin typeface="Calibri Light" panose="020F0302020204030204" charset="0"/>
                          <a:cs typeface="Calibri Light" panose="020F0302020204030204" charset="0"/>
                          <a:sym typeface="+mn-ea"/>
                        </a:rPr>
                        <a:t>Ugwu Okechukwu P.C.et al. (2024).</a:t>
                      </a:r>
                      <a:r>
                        <a:rPr lang="en-US" sz="1400" dirty="0">
                          <a:latin typeface="Calibri Light" panose="020F0302020204030204" charset="0"/>
                          <a:cs typeface="Calibri Light" panose="020F0302020204030204" charset="0"/>
                          <a:sym typeface="+mn-ea"/>
                        </a:rPr>
                        <a:t> </a:t>
                      </a:r>
                      <a:endParaRPr lang="en-US" altLang="en-US" sz="1400" b="1" dirty="0">
                        <a:solidFill>
                          <a:srgbClr val="000000"/>
                        </a:solidFill>
                        <a:latin typeface="Calibri Light" panose="020F0302020204030204" charset="0"/>
                        <a:cs typeface="Calibri Light" panose="020F0302020204030204" charset="0"/>
                        <a:sym typeface="+mn-ea"/>
                      </a:endParaRPr>
                    </a:p>
                  </a:txBody>
                  <a:tcPr/>
                </a:tc>
                <a:tc>
                  <a:txBody>
                    <a:bodyPr/>
                    <a:p>
                      <a:pPr algn="just">
                        <a:buNone/>
                      </a:pPr>
                      <a:r>
                        <a:rPr lang="en-US" sz="1400" b="1" dirty="0">
                          <a:latin typeface="Calibri Light" panose="020F0302020204030204" charset="0"/>
                          <a:cs typeface="Calibri Light" panose="020F0302020204030204" charset="0"/>
                          <a:sym typeface="+mn-ea"/>
                        </a:rPr>
                        <a:t>The article examines the role of artificial intelligence (AI) in detecting rare diseases, which affect fewer than 1 in 2,000 individuals. It highlights how AI can enhance diagnostic accuracy and reduce the lengthy diagnosis process by analyzing large datasets, symptoms, and genetic information. The paper also discusses case studies demonstrating AI's effectiveness and addresses ethical considerations, such as data bias and privacy concerns, in its implementation for better patient outcomes.</a:t>
                      </a:r>
                      <a:endParaRPr lang="en-US" sz="1400" b="1" dirty="0">
                        <a:latin typeface="Calibri Light" panose="020F0302020204030204" charset="0"/>
                        <a:cs typeface="Calibri Light" panose="020F0302020204030204" charset="0"/>
                      </a:endParaRPr>
                    </a:p>
                    <a:p>
                      <a:pPr algn="just">
                        <a:buNone/>
                      </a:pPr>
                      <a:endParaRPr lang="en-US" sz="1400" b="1" dirty="0">
                        <a:latin typeface="Calibri Light" panose="020F0302020204030204" charset="0"/>
                        <a:cs typeface="Calibri Light" panose="020F0302020204030204" charset="0"/>
                      </a:endParaRPr>
                    </a:p>
                  </a:txBody>
                  <a:tcPr/>
                </a:tc>
                <a:tc>
                  <a:txBody>
                    <a:bodyPr/>
                    <a:p>
                      <a:pPr algn="just">
                        <a:buNone/>
                      </a:pPr>
                      <a:r>
                        <a:rPr lang="en-IN" altLang="en-US" sz="1400" b="1"/>
                        <a:t>T</a:t>
                      </a:r>
                      <a:r>
                        <a:rPr lang="en-US" altLang="en-US" sz="1400" b="1"/>
                        <a:t>ransform the detection and treatment of uncommon diseases while urging careful evaluation of the ethical </a:t>
                      </a:r>
                      <a:r>
                        <a:rPr lang="en-IN" altLang="en-US" sz="1400" b="1"/>
                        <a:t>ramification.</a:t>
                      </a:r>
                      <a:endParaRPr lang="en-IN" altLang="en-US" sz="1400" b="1"/>
                    </a:p>
                  </a:txBody>
                  <a:tcPr/>
                </a:tc>
                <a:tc>
                  <a:txBody>
                    <a:bodyPr/>
                    <a:p>
                      <a:pPr algn="just">
                        <a:buNone/>
                      </a:pPr>
                      <a:r>
                        <a:rPr lang="en-IN" altLang="en-US" sz="1400" b="1"/>
                        <a:t>P</a:t>
                      </a:r>
                      <a:r>
                        <a:rPr lang="en-US" altLang="en-US" sz="1400" b="1"/>
                        <a:t>rivacy concerns and biases in training datasets</a:t>
                      </a:r>
                      <a:r>
                        <a:rPr lang="en-IN" altLang="en-US" sz="1400" b="1"/>
                        <a:t>.</a:t>
                      </a:r>
                      <a:endParaRPr lang="en-IN" altLang="en-US" sz="1400" b="1"/>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28600" y="215265"/>
            <a:ext cx="11305540" cy="4961890"/>
          </a:xfrm>
          <a:prstGeom prst="rect">
            <a:avLst/>
          </a:prstGeom>
          <a:noFill/>
        </p:spPr>
        <p:txBody>
          <a:bodyPr wrap="square" rtlCol="0" anchor="t">
            <a:noAutofit/>
          </a:bodyPr>
          <a:p>
            <a:pPr marL="0" indent="0" algn="l">
              <a:buFont typeface="Arial" panose="020B0604020202020204" pitchFamily="34" charset="0"/>
              <a:buNone/>
            </a:pPr>
            <a:endParaRPr lang="en-US" sz="1800" b="1" i="0" u="none" strike="noStrike" baseline="0" dirty="0">
              <a:solidFill>
                <a:srgbClr val="000000"/>
              </a:solidFill>
              <a:latin typeface="Calibri Light" panose="020F0302020204030204" charset="0"/>
              <a:cs typeface="Calibri Light" panose="020F0302020204030204" charset="0"/>
            </a:endParaRPr>
          </a:p>
        </p:txBody>
      </p:sp>
      <p:graphicFrame>
        <p:nvGraphicFramePr>
          <p:cNvPr id="2" name="Table 1"/>
          <p:cNvGraphicFramePr/>
          <p:nvPr>
            <p:custDataLst>
              <p:tags r:id="rId1"/>
            </p:custDataLst>
          </p:nvPr>
        </p:nvGraphicFramePr>
        <p:xfrm>
          <a:off x="0" y="215265"/>
          <a:ext cx="12132310" cy="5913120"/>
        </p:xfrm>
        <a:graphic>
          <a:graphicData uri="http://schemas.openxmlformats.org/drawingml/2006/table">
            <a:tbl>
              <a:tblPr firstRow="1" bandRow="1">
                <a:tableStyleId>{5940675A-B579-460E-94D1-54222C63F5DA}</a:tableStyleId>
              </a:tblPr>
              <a:tblGrid>
                <a:gridCol w="3006725"/>
                <a:gridCol w="3554730"/>
                <a:gridCol w="2748280"/>
                <a:gridCol w="2822575"/>
              </a:tblGrid>
              <a:tr h="396240">
                <a:tc>
                  <a:txBody>
                    <a:bodyPr/>
                    <a:p>
                      <a:pPr algn="ctr">
                        <a:buNone/>
                      </a:pPr>
                      <a:r>
                        <a:rPr lang="en-IN" altLang="en-US" sz="2000" b="1"/>
                        <a:t>NAME</a:t>
                      </a:r>
                      <a:endParaRPr lang="en-IN" altLang="en-US" sz="2000" b="1"/>
                    </a:p>
                  </a:txBody>
                  <a:tcPr anchor="ctr" anchorCtr="0"/>
                </a:tc>
                <a:tc>
                  <a:txBody>
                    <a:bodyPr/>
                    <a:p>
                      <a:pPr algn="ctr">
                        <a:buNone/>
                      </a:pPr>
                      <a:r>
                        <a:rPr lang="en-IN" altLang="en-US" sz="2000" b="1"/>
                        <a:t>DESCRIPTION</a:t>
                      </a:r>
                      <a:endParaRPr lang="en-IN" altLang="en-US" sz="2000" b="1"/>
                    </a:p>
                  </a:txBody>
                  <a:tcPr/>
                </a:tc>
                <a:tc>
                  <a:txBody>
                    <a:bodyPr/>
                    <a:p>
                      <a:pPr algn="ctr">
                        <a:buNone/>
                      </a:pPr>
                      <a:r>
                        <a:rPr lang="en-IN" altLang="en-US" sz="2000" b="1"/>
                        <a:t>ADVANTAGES</a:t>
                      </a:r>
                      <a:endParaRPr lang="en-IN" altLang="en-US" sz="2000" b="1"/>
                    </a:p>
                  </a:txBody>
                  <a:tcPr/>
                </a:tc>
                <a:tc>
                  <a:txBody>
                    <a:bodyPr/>
                    <a:p>
                      <a:pPr algn="ctr">
                        <a:buNone/>
                      </a:pPr>
                      <a:r>
                        <a:rPr lang="en-IN" altLang="en-US" sz="2000" b="1"/>
                        <a:t>DISADVANTAGES</a:t>
                      </a:r>
                      <a:endParaRPr lang="en-IN" altLang="en-US" sz="2000" b="1"/>
                    </a:p>
                  </a:txBody>
                  <a:tcPr/>
                </a:tc>
              </a:tr>
              <a:tr h="2240280">
                <a:tc>
                  <a:txBody>
                    <a:bodyPr/>
                    <a:p>
                      <a:pPr algn="just">
                        <a:buNone/>
                      </a:pPr>
                      <a:r>
                        <a:rPr lang="en-US" sz="1400" b="1" dirty="0">
                          <a:solidFill>
                            <a:srgbClr val="000000"/>
                          </a:solidFill>
                          <a:latin typeface="Calibri Light" panose="020F0302020204030204" charset="0"/>
                          <a:cs typeface="Calibri Light" panose="020F0302020204030204" charset="0"/>
                          <a:sym typeface="+mn-ea"/>
                        </a:rPr>
                        <a:t>Towards a Chatbot for Medical Diagnosis Based on Patient Symptoms</a:t>
                      </a:r>
                      <a:r>
                        <a:rPr lang="en-IN" altLang="en-US" sz="1400" b="1" dirty="0">
                          <a:solidFill>
                            <a:srgbClr val="000000"/>
                          </a:solidFill>
                          <a:latin typeface="Calibri Light" panose="020F0302020204030204" charset="0"/>
                          <a:cs typeface="Calibri Light" panose="020F0302020204030204" charset="0"/>
                          <a:sym typeface="+mn-ea"/>
                        </a:rPr>
                        <a:t>.</a:t>
                      </a:r>
                      <a:r>
                        <a:rPr lang="en-US" sz="1400" dirty="0">
                          <a:latin typeface="Calibri Light" panose="020F0302020204030204" charset="0"/>
                          <a:cs typeface="Calibri Light" panose="020F0302020204030204" charset="0"/>
                          <a:sym typeface="+mn-ea"/>
                        </a:rPr>
                        <a:t>Research by </a:t>
                      </a:r>
                      <a:r>
                        <a:rPr lang="en-US" sz="1400" i="1" dirty="0">
                          <a:latin typeface="Calibri Light" panose="020F0302020204030204" charset="0"/>
                          <a:cs typeface="Calibri Light" panose="020F0302020204030204" charset="0"/>
                          <a:sym typeface="+mn-ea"/>
                        </a:rPr>
                        <a:t>Ugwu Yaya Traoré.et al. (2024).</a:t>
                      </a:r>
                      <a:endParaRPr lang="en-US" altLang="en-US" sz="1400" b="1" i="1" dirty="0">
                        <a:solidFill>
                          <a:srgbClr val="000000"/>
                        </a:solidFill>
                        <a:latin typeface="Calibri Light" panose="020F0302020204030204" charset="0"/>
                        <a:cs typeface="Calibri Light" panose="020F0302020204030204" charset="0"/>
                        <a:sym typeface="+mn-ea"/>
                      </a:endParaRPr>
                    </a:p>
                  </a:txBody>
                  <a:tcPr/>
                </a:tc>
                <a:tc>
                  <a:txBody>
                    <a:bodyPr/>
                    <a:p>
                      <a:pPr algn="just">
                        <a:buNone/>
                      </a:pPr>
                      <a:r>
                        <a:rPr lang="en-US" sz="1400" b="1" dirty="0">
                          <a:latin typeface="Calibri Light" panose="020F0302020204030204" charset="0"/>
                          <a:cs typeface="Calibri Light" panose="020F0302020204030204" charset="0"/>
                          <a:sym typeface="+mn-ea"/>
                        </a:rPr>
                        <a:t>This article </a:t>
                      </a:r>
                      <a:r>
                        <a:rPr lang="en-US" sz="1400" b="1" dirty="0">
                          <a:effectLst/>
                          <a:latin typeface="Calibri Light" panose="020F0302020204030204" charset="0"/>
                          <a:cs typeface="Calibri Light" panose="020F0302020204030204" charset="0"/>
                          <a:sym typeface="+mn-ea"/>
                        </a:rPr>
                        <a:t>explores the development of a chatbot designed to assist in medical diagnosis by analyzing patient symptoms. It highlights the potential benefits of utilizing AI technology in healthcare settings, aiming to enhance diagnostic accuracy and accessibility. </a:t>
                      </a:r>
                      <a:endParaRPr lang="en-US" sz="1400" b="1" i="0" dirty="0">
                        <a:effectLst/>
                        <a:latin typeface="Calibri Light" panose="020F0302020204030204" charset="0"/>
                        <a:cs typeface="Calibri Light" panose="020F0302020204030204" charset="0"/>
                      </a:endParaRPr>
                    </a:p>
                    <a:p>
                      <a:pPr algn="just">
                        <a:buNone/>
                      </a:pPr>
                      <a:endParaRPr lang="en-US" sz="1400" b="1" i="0" u="none" strike="noStrike" baseline="0" dirty="0">
                        <a:solidFill>
                          <a:srgbClr val="000000"/>
                        </a:solidFill>
                        <a:latin typeface="Calibri Light" panose="020F0302020204030204" charset="0"/>
                        <a:cs typeface="Calibri Light" panose="020F0302020204030204" charset="0"/>
                      </a:endParaRPr>
                    </a:p>
                  </a:txBody>
                  <a:tcPr/>
                </a:tc>
                <a:tc>
                  <a:txBody>
                    <a:bodyPr/>
                    <a:p>
                      <a:pPr algn="just">
                        <a:buNone/>
                      </a:pPr>
                      <a:r>
                        <a:rPr lang="en-IN" altLang="en-US" sz="1400" b="1"/>
                        <a:t>S</a:t>
                      </a:r>
                      <a:r>
                        <a:rPr lang="en-US" altLang="en-US" sz="1400" b="1"/>
                        <a:t>treamlines the diagnostic process, quickly gathering patient data and providing AI-generated analysis, allowing doctors to focus more on patient care.</a:t>
                      </a:r>
                      <a:endParaRPr lang="en-US" altLang="en-US" sz="1400" b="1"/>
                    </a:p>
                  </a:txBody>
                  <a:tcPr/>
                </a:tc>
                <a:tc>
                  <a:txBody>
                    <a:bodyPr/>
                    <a:p>
                      <a:pPr algn="just">
                        <a:buNone/>
                      </a:pPr>
                      <a:r>
                        <a:rPr lang="en-IN" altLang="en-US" sz="1400" b="1"/>
                        <a:t>M</a:t>
                      </a:r>
                      <a:r>
                        <a:rPr lang="en-US" altLang="en-US" sz="1400" b="1"/>
                        <a:t>ay lead to incorrect diagnoses if the information provided is incomplete or inaccurate</a:t>
                      </a:r>
                      <a:r>
                        <a:rPr lang="en-IN" altLang="en-US" sz="1400" b="1"/>
                        <a:t>.</a:t>
                      </a:r>
                      <a:endParaRPr lang="en-IN" altLang="en-US" sz="1400" b="1"/>
                    </a:p>
                  </a:txBody>
                  <a:tcPr/>
                </a:tc>
              </a:tr>
              <a:tr h="3078480">
                <a:tc>
                  <a:txBody>
                    <a:bodyPr/>
                    <a:p>
                      <a:pPr algn="just">
                        <a:buNone/>
                      </a:pPr>
                      <a:r>
                        <a:rPr lang="en-US" sz="1400" b="1" dirty="0">
                          <a:solidFill>
                            <a:srgbClr val="000000"/>
                          </a:solidFill>
                          <a:latin typeface="Calibri Light" panose="020F0302020204030204" charset="0"/>
                          <a:cs typeface="Calibri Light" panose="020F0302020204030204" charset="0"/>
                          <a:sym typeface="+mn-ea"/>
                        </a:rPr>
                        <a:t> Review of Artificial Intelligence Techniques in Imaging Data Acquisition, Segmentation, and Diagnosis for COVID-19</a:t>
                      </a:r>
                      <a:r>
                        <a:rPr lang="en-IN" altLang="en-US" sz="1400" b="1" dirty="0">
                          <a:solidFill>
                            <a:srgbClr val="000000"/>
                          </a:solidFill>
                          <a:latin typeface="Calibri Light" panose="020F0302020204030204" charset="0"/>
                          <a:cs typeface="Calibri Light" panose="020F0302020204030204" charset="0"/>
                          <a:sym typeface="+mn-ea"/>
                        </a:rPr>
                        <a:t>.</a:t>
                      </a:r>
                      <a:r>
                        <a:rPr lang="en-US" sz="1400" b="1" dirty="0">
                          <a:solidFill>
                            <a:srgbClr val="000000"/>
                          </a:solidFill>
                          <a:latin typeface="Calibri Light" panose="020F0302020204030204" charset="0"/>
                          <a:cs typeface="Calibri Light" panose="020F0302020204030204" charset="0"/>
                          <a:sym typeface="+mn-ea"/>
                        </a:rPr>
                        <a:t> </a:t>
                      </a:r>
                      <a:r>
                        <a:rPr lang="en-US" sz="1400" dirty="0">
                          <a:latin typeface="Calibri Light" panose="020F0302020204030204" charset="0"/>
                          <a:cs typeface="Calibri Light" panose="020F0302020204030204" charset="0"/>
                          <a:sym typeface="+mn-ea"/>
                        </a:rPr>
                        <a:t>Research by </a:t>
                      </a:r>
                      <a:r>
                        <a:rPr lang="en-US" sz="1400" i="1" dirty="0">
                          <a:latin typeface="Calibri Light" panose="020F0302020204030204" charset="0"/>
                          <a:cs typeface="Calibri Light" panose="020F0302020204030204" charset="0"/>
                          <a:sym typeface="+mn-ea"/>
                        </a:rPr>
                        <a:t>Feng Shi .et al. (2021). </a:t>
                      </a:r>
                      <a:endParaRPr lang="en-US" altLang="en-US" sz="1400" b="1" dirty="0">
                        <a:solidFill>
                          <a:srgbClr val="000000"/>
                        </a:solidFill>
                        <a:latin typeface="Calibri Light" panose="020F0302020204030204" charset="0"/>
                        <a:cs typeface="Calibri Light" panose="020F0302020204030204" charset="0"/>
                        <a:sym typeface="+mn-ea"/>
                      </a:endParaRPr>
                    </a:p>
                  </a:txBody>
                  <a:tcPr/>
                </a:tc>
                <a:tc>
                  <a:txBody>
                    <a:bodyPr/>
                    <a:p>
                      <a:pPr algn="just">
                        <a:buNone/>
                      </a:pPr>
                      <a:r>
                        <a:rPr lang="en-US" sz="1400" b="1" dirty="0">
                          <a:latin typeface="Calibri Light" panose="020F0302020204030204" charset="0"/>
                          <a:cs typeface="Calibri Light" panose="020F0302020204030204" charset="0"/>
                          <a:sym typeface="+mn-ea"/>
                        </a:rPr>
                        <a:t>AI technologies have greatly improved imaging workflows by automating procedures, enhancing efficiency, and minimizing contact between patients and healthcare workers, thereby lowering infection risks. AI assists in precise image acquisition, segmentation, and diagnosis, offering essential support to medical professionals in detecting infections and making clinical decisions. The review highlights the necessity for continued advancement of AI applications in imaging to ensure optimal scan quality and safety.</a:t>
                      </a:r>
                      <a:endParaRPr lang="en-US" sz="1400" b="1" i="0" dirty="0">
                        <a:latin typeface="Calibri Light" panose="020F0302020204030204" charset="0"/>
                        <a:cs typeface="Calibri Light" panose="020F0302020204030204" charset="0"/>
                        <a:sym typeface="+mn-ea"/>
                      </a:endParaRPr>
                    </a:p>
                    <a:p>
                      <a:pPr algn="just">
                        <a:buNone/>
                      </a:pPr>
                      <a:endParaRPr lang="en-US" sz="1400" b="1" dirty="0">
                        <a:latin typeface="Calibri Light" panose="020F0302020204030204" charset="0"/>
                        <a:cs typeface="Calibri Light" panose="020F0302020204030204" charset="0"/>
                      </a:endParaRPr>
                    </a:p>
                  </a:txBody>
                  <a:tcPr/>
                </a:tc>
                <a:tc>
                  <a:txBody>
                    <a:bodyPr/>
                    <a:p>
                      <a:pPr algn="just">
                        <a:buNone/>
                      </a:pPr>
                      <a:r>
                        <a:rPr lang="en-US" altLang="en-US" sz="1400" b="1"/>
                        <a:t>AI provides safe, accurate and efficient imaging solutions in COVID-19 applications.</a:t>
                      </a:r>
                      <a:endParaRPr lang="en-US" altLang="en-US" sz="1400" b="1"/>
                    </a:p>
                  </a:txBody>
                  <a:tcPr/>
                </a:tc>
                <a:tc>
                  <a:txBody>
                    <a:bodyPr/>
                    <a:p>
                      <a:pPr algn="just">
                        <a:buNone/>
                      </a:pPr>
                      <a:r>
                        <a:rPr lang="en-IN" altLang="en-US" sz="1400" b="1"/>
                        <a:t>T</a:t>
                      </a:r>
                      <a:r>
                        <a:rPr lang="en-US" altLang="en-US" sz="1400" b="1"/>
                        <a:t>he imaging data in COVID-19 applications may have incomplete, inexact and inaccurate labels, which provides a challenge for training an accurate segmentation and diagnostic network. </a:t>
                      </a:r>
                      <a:endParaRPr lang="en-US" altLang="en-US" sz="1400" b="1"/>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27965" y="254000"/>
            <a:ext cx="11819890" cy="3380105"/>
          </a:xfrm>
          <a:prstGeom prst="rect">
            <a:avLst/>
          </a:prstGeom>
          <a:noFill/>
        </p:spPr>
        <p:txBody>
          <a:bodyPr wrap="square" rtlCol="0" anchor="t">
            <a:noAutofit/>
          </a:bodyPr>
          <a:p>
            <a:pPr marL="0" indent="0" algn="just">
              <a:buFont typeface="Arial" panose="020B0604020202020204" pitchFamily="34" charset="0"/>
              <a:buNone/>
            </a:pPr>
            <a:endParaRPr lang="en-US" dirty="0">
              <a:latin typeface="Calibri Light" panose="020F0302020204030204" charset="0"/>
              <a:cs typeface="Calibri Light" panose="020F0302020204030204" charset="0"/>
              <a:sym typeface="+mn-ea"/>
            </a:endParaRPr>
          </a:p>
        </p:txBody>
      </p:sp>
      <p:graphicFrame>
        <p:nvGraphicFramePr>
          <p:cNvPr id="2" name="Table 1"/>
          <p:cNvGraphicFramePr/>
          <p:nvPr>
            <p:custDataLst>
              <p:tags r:id="rId1"/>
            </p:custDataLst>
          </p:nvPr>
        </p:nvGraphicFramePr>
        <p:xfrm>
          <a:off x="0" y="0"/>
          <a:ext cx="12132310" cy="5913120"/>
        </p:xfrm>
        <a:graphic>
          <a:graphicData uri="http://schemas.openxmlformats.org/drawingml/2006/table">
            <a:tbl>
              <a:tblPr firstRow="1" bandRow="1">
                <a:tableStyleId>{5940675A-B579-460E-94D1-54222C63F5DA}</a:tableStyleId>
              </a:tblPr>
              <a:tblGrid>
                <a:gridCol w="3006725"/>
                <a:gridCol w="3554730"/>
                <a:gridCol w="2748280"/>
                <a:gridCol w="2822575"/>
              </a:tblGrid>
              <a:tr h="396240">
                <a:tc>
                  <a:txBody>
                    <a:bodyPr/>
                    <a:p>
                      <a:pPr algn="ctr">
                        <a:buNone/>
                      </a:pPr>
                      <a:r>
                        <a:rPr lang="en-IN" altLang="en-US" sz="2000" b="1"/>
                        <a:t>NAME</a:t>
                      </a:r>
                      <a:endParaRPr lang="en-IN" altLang="en-US" sz="2000" b="1"/>
                    </a:p>
                  </a:txBody>
                  <a:tcPr anchor="ctr" anchorCtr="0"/>
                </a:tc>
                <a:tc>
                  <a:txBody>
                    <a:bodyPr/>
                    <a:p>
                      <a:pPr algn="ctr">
                        <a:buNone/>
                      </a:pPr>
                      <a:r>
                        <a:rPr lang="en-IN" altLang="en-US" sz="2000" b="1"/>
                        <a:t>DESCRIPTION</a:t>
                      </a:r>
                      <a:endParaRPr lang="en-IN" altLang="en-US" sz="2000" b="1"/>
                    </a:p>
                  </a:txBody>
                  <a:tcPr/>
                </a:tc>
                <a:tc>
                  <a:txBody>
                    <a:bodyPr/>
                    <a:p>
                      <a:pPr algn="ctr">
                        <a:buNone/>
                      </a:pPr>
                      <a:r>
                        <a:rPr lang="en-IN" altLang="en-US" sz="2000" b="1"/>
                        <a:t>ADVANTAGES</a:t>
                      </a:r>
                      <a:endParaRPr lang="en-IN" altLang="en-US" sz="2000" b="1"/>
                    </a:p>
                  </a:txBody>
                  <a:tcPr/>
                </a:tc>
                <a:tc>
                  <a:txBody>
                    <a:bodyPr/>
                    <a:p>
                      <a:pPr algn="ctr">
                        <a:buNone/>
                      </a:pPr>
                      <a:r>
                        <a:rPr lang="en-IN" altLang="en-US" sz="2000" b="1"/>
                        <a:t>DISADVANTAGES</a:t>
                      </a:r>
                      <a:endParaRPr lang="en-IN" altLang="en-US" sz="2000" b="1"/>
                    </a:p>
                  </a:txBody>
                  <a:tcPr/>
                </a:tc>
              </a:tr>
              <a:tr h="2240280">
                <a:tc>
                  <a:txBody>
                    <a:bodyPr/>
                    <a:p>
                      <a:pPr algn="just">
                        <a:buNone/>
                      </a:pPr>
                      <a:r>
                        <a:rPr lang="en-US" sz="1400" b="1" dirty="0">
                          <a:latin typeface="Calibri Light" panose="020F0302020204030204" charset="0"/>
                          <a:cs typeface="Calibri Light" panose="020F0302020204030204" charset="0"/>
                          <a:sym typeface="+mn-ea"/>
                        </a:rPr>
                        <a:t>Artificial Intelligence (AI) in Rare Diseases: Is the Future Brighter?</a:t>
                      </a:r>
                      <a:r>
                        <a:rPr lang="en-US" sz="1400" dirty="0">
                          <a:latin typeface="Calibri Light" panose="020F0302020204030204" charset="0"/>
                          <a:cs typeface="Calibri Light" panose="020F0302020204030204" charset="0"/>
                          <a:sym typeface="+mn-ea"/>
                        </a:rPr>
                        <a:t> Research by </a:t>
                      </a:r>
                      <a:r>
                        <a:rPr lang="en-US" sz="1400" i="1" dirty="0">
                          <a:latin typeface="Calibri Light" panose="020F0302020204030204" charset="0"/>
                          <a:cs typeface="Calibri Light" panose="020F0302020204030204" charset="0"/>
                          <a:sym typeface="+mn-ea"/>
                        </a:rPr>
                        <a:t>Sandra </a:t>
                      </a:r>
                      <a:r>
                        <a:rPr lang="en-US" sz="1400" i="1" dirty="0" err="1">
                          <a:latin typeface="Calibri Light" panose="020F0302020204030204" charset="0"/>
                          <a:cs typeface="Calibri Light" panose="020F0302020204030204" charset="0"/>
                          <a:sym typeface="+mn-ea"/>
                        </a:rPr>
                        <a:t>Brasil</a:t>
                      </a:r>
                      <a:r>
                        <a:rPr lang="en-US" sz="1400" i="1" dirty="0">
                          <a:latin typeface="Calibri Light" panose="020F0302020204030204" charset="0"/>
                          <a:cs typeface="Calibri Light" panose="020F0302020204030204" charset="0"/>
                          <a:sym typeface="+mn-ea"/>
                        </a:rPr>
                        <a:t>  et al. (2019). </a:t>
                      </a:r>
                      <a:endParaRPr lang="en-US" altLang="en-US" sz="1400" b="1" i="1" dirty="0">
                        <a:solidFill>
                          <a:srgbClr val="000000"/>
                        </a:solidFill>
                        <a:latin typeface="Calibri Light" panose="020F0302020204030204" charset="0"/>
                        <a:cs typeface="Calibri Light" panose="020F0302020204030204" charset="0"/>
                        <a:sym typeface="+mn-ea"/>
                      </a:endParaRPr>
                    </a:p>
                  </a:txBody>
                  <a:tcPr/>
                </a:tc>
                <a:tc>
                  <a:txBody>
                    <a:bodyPr/>
                    <a:p>
                      <a:pPr algn="just">
                        <a:buNone/>
                      </a:pPr>
                      <a:r>
                        <a:rPr lang="en-US" sz="1400" b="1" dirty="0">
                          <a:latin typeface="Calibri Light" panose="020F0302020204030204" charset="0"/>
                          <a:cs typeface="Calibri Light" panose="020F0302020204030204" charset="0"/>
                          <a:sym typeface="+mn-ea"/>
                        </a:rPr>
                        <a:t>The amount of biomedical data is increasing, and </a:t>
                      </a:r>
                      <a:r>
                        <a:rPr lang="en-IN" altLang="en-US" sz="1400" b="1" dirty="0">
                          <a:latin typeface="Calibri Light" panose="020F0302020204030204" charset="0"/>
                          <a:cs typeface="Calibri Light" panose="020F0302020204030204" charset="0"/>
                          <a:sym typeface="+mn-ea"/>
                        </a:rPr>
                        <a:t>AI</a:t>
                      </a:r>
                      <a:r>
                        <a:rPr lang="en-US" sz="1400" b="1" dirty="0">
                          <a:latin typeface="Calibri Light" panose="020F0302020204030204" charset="0"/>
                          <a:cs typeface="Calibri Light" panose="020F0302020204030204" charset="0"/>
                          <a:sym typeface="+mn-ea"/>
                        </a:rPr>
                        <a:t>, particularly deep learning, holds great promise in rapidly collecting, analyzing, and characterizing this information. Rare diseases</a:t>
                      </a:r>
                      <a:r>
                        <a:rPr lang="en-IN" altLang="en-US" sz="1400" b="1" dirty="0">
                          <a:latin typeface="Calibri Light" panose="020F0302020204030204" charset="0"/>
                          <a:cs typeface="Calibri Light" panose="020F0302020204030204" charset="0"/>
                          <a:sym typeface="+mn-ea"/>
                        </a:rPr>
                        <a:t> (RDs)</a:t>
                      </a:r>
                      <a:r>
                        <a:rPr lang="en-US" sz="1400" b="1" dirty="0">
                          <a:latin typeface="Calibri Light" panose="020F0302020204030204" charset="0"/>
                          <a:cs typeface="Calibri Light" panose="020F0302020204030204" charset="0"/>
                          <a:sym typeface="+mn-ea"/>
                        </a:rPr>
                        <a:t>, which are severely underrepresented in research, can benefit from AI technologies that can integrate and analyze data from different sources to overcome challenges such as low diagnostic rates and reduced patient numbers. This review aims to summarize the AI approaches being used in RDs, including a section on congenital disorders of glycosylation as a potential study model.</a:t>
                      </a:r>
                      <a:endParaRPr lang="en-US" sz="1400" b="1" i="0" u="none" strike="noStrike" baseline="0" dirty="0">
                        <a:solidFill>
                          <a:srgbClr val="000000"/>
                        </a:solidFill>
                        <a:latin typeface="Calibri Light" panose="020F0302020204030204" charset="0"/>
                        <a:cs typeface="Calibri Light" panose="020F0302020204030204" charset="0"/>
                      </a:endParaRPr>
                    </a:p>
                  </a:txBody>
                  <a:tcPr/>
                </a:tc>
                <a:tc>
                  <a:txBody>
                    <a:bodyPr/>
                    <a:p>
                      <a:pPr algn="just">
                        <a:buNone/>
                      </a:pPr>
                      <a:r>
                        <a:rPr lang="en-US" altLang="en-US" sz="1400" b="1">
                          <a:sym typeface="+mn-ea"/>
                        </a:rPr>
                        <a:t>AI algorithms performing mutation detection, prediction, and classification can take RDs’ diagnosis to the next level, increasing these figures and uncovering new disease mechanisms and therapeutic targets. </a:t>
                      </a:r>
                      <a:endParaRPr lang="en-US" altLang="en-US" sz="1400" b="1"/>
                    </a:p>
                  </a:txBody>
                  <a:tcPr/>
                </a:tc>
                <a:tc>
                  <a:txBody>
                    <a:bodyPr/>
                    <a:p>
                      <a:pPr algn="just">
                        <a:buNone/>
                      </a:pPr>
                      <a:r>
                        <a:rPr lang="en-IN" altLang="en-US" sz="1400" b="1">
                          <a:sym typeface="+mn-ea"/>
                        </a:rPr>
                        <a:t>D</a:t>
                      </a:r>
                      <a:r>
                        <a:rPr lang="en-US" altLang="en-US" sz="1400" b="1">
                          <a:sym typeface="+mn-ea"/>
                        </a:rPr>
                        <a:t>ispersed, unstructured, and poorly annotated clinical information presented across medical literature, EHRs, and patient registries worldwide constitutes a greatly untapped resource.</a:t>
                      </a:r>
                      <a:endParaRPr lang="en-IN" altLang="en-US" sz="1400" b="1"/>
                    </a:p>
                  </a:txBody>
                  <a:tcPr/>
                </a:tc>
              </a:tr>
              <a:tr h="3078480">
                <a:tc>
                  <a:txBody>
                    <a:bodyPr/>
                    <a:p>
                      <a:pPr algn="just">
                        <a:buNone/>
                      </a:pPr>
                      <a:r>
                        <a:rPr lang="en-US" sz="1400" b="1" dirty="0">
                          <a:latin typeface="Calibri Light" panose="020F0302020204030204" charset="0"/>
                          <a:cs typeface="Calibri Light" panose="020F0302020204030204" charset="0"/>
                          <a:sym typeface="+mn-ea"/>
                        </a:rPr>
                        <a:t>AI and Big Data: A New Paradigm for Decision Making in Healthcare</a:t>
                      </a:r>
                      <a:r>
                        <a:rPr lang="en-IN" altLang="en-US" sz="1400" b="1" dirty="0">
                          <a:latin typeface="Calibri Light" panose="020F0302020204030204" charset="0"/>
                          <a:cs typeface="Calibri Light" panose="020F0302020204030204" charset="0"/>
                          <a:sym typeface="+mn-ea"/>
                        </a:rPr>
                        <a:t>.</a:t>
                      </a:r>
                      <a:r>
                        <a:rPr lang="en-US" sz="1400" dirty="0">
                          <a:latin typeface="Calibri Light" panose="020F0302020204030204" charset="0"/>
                          <a:cs typeface="Calibri Light" panose="020F0302020204030204" charset="0"/>
                          <a:sym typeface="+mn-ea"/>
                        </a:rPr>
                        <a:t> </a:t>
                      </a:r>
                      <a:r>
                        <a:rPr lang="en-US" sz="1400" i="1" dirty="0">
                          <a:latin typeface="Calibri Light" panose="020F0302020204030204" charset="0"/>
                          <a:cs typeface="Calibri Light" panose="020F0302020204030204" charset="0"/>
                          <a:sym typeface="+mn-ea"/>
                        </a:rPr>
                        <a:t>Research by </a:t>
                      </a:r>
                      <a:r>
                        <a:rPr lang="en-US" sz="1400" i="1" dirty="0" err="1">
                          <a:latin typeface="Calibri Light" panose="020F0302020204030204" charset="0"/>
                          <a:cs typeface="Calibri Light" panose="020F0302020204030204" charset="0"/>
                          <a:sym typeface="+mn-ea"/>
                        </a:rPr>
                        <a:t>Panagiota</a:t>
                      </a:r>
                      <a:r>
                        <a:rPr lang="en-US" sz="1400" i="1" dirty="0">
                          <a:latin typeface="Calibri Light" panose="020F0302020204030204" charset="0"/>
                          <a:cs typeface="Calibri Light" panose="020F0302020204030204" charset="0"/>
                          <a:sym typeface="+mn-ea"/>
                        </a:rPr>
                        <a:t> </a:t>
                      </a:r>
                      <a:r>
                        <a:rPr lang="en-US" sz="1400" i="1" dirty="0" err="1">
                          <a:latin typeface="Calibri Light" panose="020F0302020204030204" charset="0"/>
                          <a:cs typeface="Calibri Light" panose="020F0302020204030204" charset="0"/>
                          <a:sym typeface="+mn-ea"/>
                        </a:rPr>
                        <a:t>Efthymiou</a:t>
                      </a:r>
                      <a:r>
                        <a:rPr lang="en-US" sz="1400" i="1" dirty="0">
                          <a:latin typeface="Calibri Light" panose="020F0302020204030204" charset="0"/>
                          <a:cs typeface="Calibri Light" panose="020F0302020204030204" charset="0"/>
                          <a:sym typeface="+mn-ea"/>
                        </a:rPr>
                        <a:t>  et al. (2020). </a:t>
                      </a:r>
                      <a:endParaRPr lang="en-US" altLang="en-US" sz="1400" b="1" dirty="0">
                        <a:solidFill>
                          <a:srgbClr val="000000"/>
                        </a:solidFill>
                        <a:latin typeface="Calibri Light" panose="020F0302020204030204" charset="0"/>
                        <a:cs typeface="Calibri Light" panose="020F0302020204030204" charset="0"/>
                        <a:sym typeface="+mn-ea"/>
                      </a:endParaRPr>
                    </a:p>
                  </a:txBody>
                  <a:tcPr/>
                </a:tc>
                <a:tc>
                  <a:txBody>
                    <a:bodyPr/>
                    <a:p>
                      <a:pPr algn="just">
                        <a:buNone/>
                      </a:pPr>
                      <a:r>
                        <a:rPr lang="en-US" sz="1400" b="1" dirty="0">
                          <a:latin typeface="Calibri Light" panose="020F0302020204030204" charset="0"/>
                          <a:cs typeface="Calibri Light" panose="020F0302020204030204" charset="0"/>
                          <a:sym typeface="+mn-ea"/>
                        </a:rPr>
                        <a:t>Recent advancements in AI, especially in healthcare, help doctors make better decisions by analyzing large amounts of medical data. AI tools can predict outcomes, assist with diagnoses, and improve treatments. However, using AI effectively requires updating medical education so doctors can oversee these systems and ensure patient safety. Policies on privacy, data sharing, and accountability play a key role in AI's spread. While AI brings great potential, it’s crucial for healthcare providers to balance technology with human oversight to avoid risks and ensure better patient outcomes.</a:t>
                      </a:r>
                      <a:endParaRPr lang="en-US" sz="1400" b="1" dirty="0">
                        <a:latin typeface="Calibri Light" panose="020F0302020204030204" charset="0"/>
                        <a:cs typeface="Calibri Light" panose="020F0302020204030204" charset="0"/>
                      </a:endParaRPr>
                    </a:p>
                  </a:txBody>
                  <a:tcPr/>
                </a:tc>
                <a:tc>
                  <a:txBody>
                    <a:bodyPr/>
                    <a:p>
                      <a:pPr algn="just">
                        <a:buNone/>
                      </a:pPr>
                      <a:r>
                        <a:rPr lang="en-IN" altLang="en-US" sz="1400" b="1"/>
                        <a:t>I</a:t>
                      </a:r>
                      <a:r>
                        <a:rPr lang="en-US" altLang="en-US" sz="1400" b="1"/>
                        <a:t>mplementation of artificial intelligence to the bedside has the ability to alter the</a:t>
                      </a:r>
                      <a:r>
                        <a:rPr lang="en-IN" altLang="en-US" sz="1400" b="1"/>
                        <a:t> </a:t>
                      </a:r>
                      <a:r>
                        <a:rPr lang="en-US" altLang="en-US" sz="1400" b="1"/>
                        <a:t>conventional position of the physician and nurse</a:t>
                      </a:r>
                      <a:r>
                        <a:rPr lang="en-IN" altLang="en-US" sz="1400" b="1"/>
                        <a:t>.</a:t>
                      </a:r>
                      <a:endParaRPr lang="en-IN" altLang="en-US" sz="1400" b="1"/>
                    </a:p>
                  </a:txBody>
                  <a:tcPr/>
                </a:tc>
                <a:tc>
                  <a:txBody>
                    <a:bodyPr/>
                    <a:p>
                      <a:pPr algn="just">
                        <a:buNone/>
                      </a:pPr>
                      <a:r>
                        <a:rPr lang="en-IN" altLang="en-US" sz="1400" b="1"/>
                        <a:t>S</a:t>
                      </a:r>
                      <a:r>
                        <a:rPr lang="en-US" altLang="en-US" sz="1400" b="1"/>
                        <a:t>ensitive patient information may be vulnerable to breaches or misuse.</a:t>
                      </a:r>
                      <a:endParaRPr lang="en-US" altLang="en-US" sz="1400" b="1"/>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custDataLst>
              <p:tags r:id="rId1"/>
            </p:custDataLst>
          </p:nvPr>
        </p:nvGraphicFramePr>
        <p:xfrm>
          <a:off x="0" y="0"/>
          <a:ext cx="12132310" cy="5913120"/>
        </p:xfrm>
        <a:graphic>
          <a:graphicData uri="http://schemas.openxmlformats.org/drawingml/2006/table">
            <a:tbl>
              <a:tblPr firstRow="1" bandRow="1">
                <a:tableStyleId>{5940675A-B579-460E-94D1-54222C63F5DA}</a:tableStyleId>
              </a:tblPr>
              <a:tblGrid>
                <a:gridCol w="3006725"/>
                <a:gridCol w="3554730"/>
                <a:gridCol w="2748280"/>
                <a:gridCol w="2822575"/>
              </a:tblGrid>
              <a:tr h="396240">
                <a:tc>
                  <a:txBody>
                    <a:bodyPr/>
                    <a:p>
                      <a:pPr algn="ctr">
                        <a:buNone/>
                      </a:pPr>
                      <a:r>
                        <a:rPr lang="en-IN" altLang="en-US" sz="2000" b="1"/>
                        <a:t>NAME</a:t>
                      </a:r>
                      <a:endParaRPr lang="en-IN" altLang="en-US" sz="2000" b="1"/>
                    </a:p>
                  </a:txBody>
                  <a:tcPr anchor="ctr" anchorCtr="0"/>
                </a:tc>
                <a:tc>
                  <a:txBody>
                    <a:bodyPr/>
                    <a:p>
                      <a:pPr algn="ctr">
                        <a:buNone/>
                      </a:pPr>
                      <a:r>
                        <a:rPr lang="en-IN" altLang="en-US" sz="2000" b="1"/>
                        <a:t>DESCRIPTION</a:t>
                      </a:r>
                      <a:endParaRPr lang="en-IN" altLang="en-US" sz="2000" b="1"/>
                    </a:p>
                  </a:txBody>
                  <a:tcPr/>
                </a:tc>
                <a:tc>
                  <a:txBody>
                    <a:bodyPr/>
                    <a:p>
                      <a:pPr algn="ctr">
                        <a:buNone/>
                      </a:pPr>
                      <a:r>
                        <a:rPr lang="en-IN" altLang="en-US" sz="2000" b="1"/>
                        <a:t>ADVANTAGES</a:t>
                      </a:r>
                      <a:endParaRPr lang="en-IN" altLang="en-US" sz="2000" b="1"/>
                    </a:p>
                  </a:txBody>
                  <a:tcPr/>
                </a:tc>
                <a:tc>
                  <a:txBody>
                    <a:bodyPr/>
                    <a:p>
                      <a:pPr algn="ctr">
                        <a:buNone/>
                      </a:pPr>
                      <a:r>
                        <a:rPr lang="en-IN" altLang="en-US" sz="2000" b="1"/>
                        <a:t>DISADVANTAGES</a:t>
                      </a:r>
                      <a:endParaRPr lang="en-IN" altLang="en-US" sz="2000" b="1"/>
                    </a:p>
                  </a:txBody>
                  <a:tcPr/>
                </a:tc>
              </a:tr>
              <a:tr h="2240280">
                <a:tc>
                  <a:txBody>
                    <a:bodyPr/>
                    <a:p>
                      <a:pPr algn="just">
                        <a:buNone/>
                      </a:pPr>
                      <a:r>
                        <a:rPr lang="en-US" sz="1400" b="1" dirty="0">
                          <a:latin typeface="Calibri Light" panose="020F0302020204030204" charset="0"/>
                          <a:cs typeface="Calibri Light" panose="020F0302020204030204" charset="0"/>
                          <a:sym typeface="+mn-ea"/>
                        </a:rPr>
                        <a:t>A Review of the Role of Artificial Intelligence in Healthcare</a:t>
                      </a:r>
                      <a:r>
                        <a:rPr lang="en-IN" altLang="en-US" sz="1400" b="1" dirty="0">
                          <a:latin typeface="Calibri Light" panose="020F0302020204030204" charset="0"/>
                          <a:cs typeface="Calibri Light" panose="020F0302020204030204" charset="0"/>
                          <a:sym typeface="+mn-ea"/>
                        </a:rPr>
                        <a:t>.</a:t>
                      </a:r>
                      <a:r>
                        <a:rPr lang="en-US" sz="1400" i="1" dirty="0">
                          <a:latin typeface="Calibri Light" panose="020F0302020204030204" charset="0"/>
                          <a:cs typeface="Calibri Light" panose="020F0302020204030204" charset="0"/>
                          <a:sym typeface="+mn-ea"/>
                        </a:rPr>
                        <a:t>Research by Ahmed Al Kuwaiti et al. (2023). </a:t>
                      </a:r>
                      <a:r>
                        <a:rPr lang="en-US" sz="1400" i="1" dirty="0">
                          <a:latin typeface="Calibri Light" panose="020F0302020204030204" charset="0"/>
                          <a:cs typeface="Calibri Light" panose="020F0302020204030204" charset="0"/>
                          <a:sym typeface="+mn-ea"/>
                        </a:rPr>
                        <a:t>. </a:t>
                      </a:r>
                      <a:endParaRPr lang="en-US" altLang="en-US" sz="1400" b="1" i="1" dirty="0">
                        <a:solidFill>
                          <a:srgbClr val="000000"/>
                        </a:solidFill>
                        <a:latin typeface="Calibri Light" panose="020F0302020204030204" charset="0"/>
                        <a:cs typeface="Calibri Light" panose="020F0302020204030204" charset="0"/>
                        <a:sym typeface="+mn-ea"/>
                      </a:endParaRPr>
                    </a:p>
                  </a:txBody>
                  <a:tcPr/>
                </a:tc>
                <a:tc>
                  <a:txBody>
                    <a:bodyPr/>
                    <a:p>
                      <a:pPr algn="just">
                        <a:buNone/>
                      </a:pPr>
                      <a:r>
                        <a:rPr lang="en-US" sz="1400" b="1" dirty="0">
                          <a:latin typeface="Calibri Light" panose="020F0302020204030204" charset="0"/>
                          <a:cs typeface="Calibri Light" panose="020F0302020204030204" charset="0"/>
                          <a:sym typeface="+mn-ea"/>
                        </a:rPr>
                        <a:t>The transformative impact of artificial intelligence(AI) on healthcare, emphasizing its ability to enhance clinical decision-making, improve diagnostic accuracy, and streamline administrative processes, also highlighting the integration of AI in electronic health records and patient engagement, which can lead to more personalized and efficient care.</a:t>
                      </a:r>
                      <a:endParaRPr lang="en-US" sz="1400" b="1" i="0" u="none" strike="noStrike" baseline="0" dirty="0">
                        <a:solidFill>
                          <a:srgbClr val="000000"/>
                        </a:solidFill>
                        <a:latin typeface="Calibri Light" panose="020F0302020204030204" charset="0"/>
                        <a:cs typeface="Calibri Light" panose="020F0302020204030204" charset="0"/>
                      </a:endParaRPr>
                    </a:p>
                  </a:txBody>
                  <a:tcPr/>
                </a:tc>
                <a:tc>
                  <a:txBody>
                    <a:bodyPr/>
                    <a:p>
                      <a:pPr algn="just">
                        <a:buNone/>
                      </a:pPr>
                      <a:r>
                        <a:rPr lang="en-IN" altLang="en-US" sz="1400" b="1"/>
                        <a:t>S</a:t>
                      </a:r>
                      <a:r>
                        <a:rPr lang="en-US" altLang="en-US" sz="1400" b="1"/>
                        <a:t>upport medical imaging and diagnostic services, fight the pandemic, provide virtual patient care, increase patient engagement and adherence to treatment plans, reduce the administrative burden on healthcare professionals</a:t>
                      </a:r>
                      <a:endParaRPr lang="en-US" altLang="en-US" sz="1400" b="1"/>
                    </a:p>
                  </a:txBody>
                  <a:tcPr/>
                </a:tc>
                <a:tc>
                  <a:txBody>
                    <a:bodyPr/>
                    <a:p>
                      <a:pPr algn="just">
                        <a:buNone/>
                      </a:pPr>
                      <a:r>
                        <a:rPr lang="en-US" altLang="en-US" sz="1400" b="1"/>
                        <a:t>A disadvantage of AI in healthcare is the overfitting issue, where algorithms may make inaccurate predictions due to numerous variables affecting patient outcomes, leading to poor decision-making and reduced reliability of AI systems.</a:t>
                      </a:r>
                      <a:endParaRPr lang="en-US" altLang="en-US" sz="1400" b="1"/>
                    </a:p>
                  </a:txBody>
                  <a:tcPr/>
                </a:tc>
              </a:tr>
              <a:tr h="3078480">
                <a:tc>
                  <a:txBody>
                    <a:bodyPr/>
                    <a:p>
                      <a:pPr algn="just">
                        <a:buNone/>
                      </a:pPr>
                      <a:r>
                        <a:rPr lang="en-US" sz="1400" b="1" dirty="0">
                          <a:latin typeface="Calibri Light" panose="020F0302020204030204" charset="0"/>
                          <a:cs typeface="Calibri Light" panose="020F0302020204030204" charset="0"/>
                          <a:sym typeface="+mn-ea"/>
                        </a:rPr>
                        <a:t>Impact of Artificial Intelligence on Healthcare: A Review of Current Applications and Future Possibilities</a:t>
                      </a:r>
                      <a:r>
                        <a:rPr lang="en-US" sz="1400" dirty="0">
                          <a:latin typeface="Calibri Light" panose="020F0302020204030204" charset="0"/>
                          <a:cs typeface="Calibri Light" panose="020F0302020204030204" charset="0"/>
                          <a:sym typeface="+mn-ea"/>
                        </a:rPr>
                        <a:t> - </a:t>
                      </a:r>
                      <a:r>
                        <a:rPr lang="en-US" sz="1400" i="1" dirty="0">
                          <a:latin typeface="Calibri Light" panose="020F0302020204030204" charset="0"/>
                          <a:cs typeface="Calibri Light" panose="020F0302020204030204" charset="0"/>
                          <a:sym typeface="+mn-ea"/>
                        </a:rPr>
                        <a:t>Research by A. Ramalingam et al. (2023)</a:t>
                      </a:r>
                      <a:r>
                        <a:rPr lang="en-US" sz="1400" dirty="0">
                          <a:latin typeface="Calibri Light" panose="020F0302020204030204" charset="0"/>
                          <a:cs typeface="Calibri Light" panose="020F0302020204030204" charset="0"/>
                          <a:sym typeface="+mn-ea"/>
                        </a:rPr>
                        <a:t>.</a:t>
                      </a:r>
                      <a:endParaRPr lang="en-US" altLang="en-US" sz="1400" b="1" dirty="0">
                        <a:solidFill>
                          <a:srgbClr val="000000"/>
                        </a:solidFill>
                        <a:latin typeface="Calibri Light" panose="020F0302020204030204" charset="0"/>
                        <a:cs typeface="Calibri Light" panose="020F0302020204030204" charset="0"/>
                        <a:sym typeface="+mn-ea"/>
                      </a:endParaRPr>
                    </a:p>
                  </a:txBody>
                  <a:tcPr/>
                </a:tc>
                <a:tc>
                  <a:txBody>
                    <a:bodyPr/>
                    <a:p>
                      <a:pPr algn="just">
                        <a:buNone/>
                      </a:pPr>
                      <a:r>
                        <a:rPr lang="en-US" sz="1400" b="1" dirty="0">
                          <a:latin typeface="Calibri Light" panose="020F0302020204030204" charset="0"/>
                          <a:cs typeface="Calibri Light" panose="020F0302020204030204" charset="0"/>
                          <a:sym typeface="+mn-ea"/>
                        </a:rPr>
                        <a:t>The current applications of artificial intelligence (AI) in healthcare, highlighting its effectiveness in areas such as diagnostics, treatment planning, and patient management. It discusses various AI technologies, including machine learning and natural language processing, and their potential to enhance clinical outcomes and operational efficiency. Additionally, the paper explores future possibilities for AI in healthcare, emphasizing the need for ethical considerations and robust regulatory frameworks</a:t>
                      </a:r>
                      <a:endParaRPr lang="en-US" sz="1400" b="1" dirty="0">
                        <a:latin typeface="Calibri Light" panose="020F0302020204030204" charset="0"/>
                        <a:cs typeface="Calibri Light" panose="020F0302020204030204" charset="0"/>
                      </a:endParaRPr>
                    </a:p>
                  </a:txBody>
                  <a:tcPr/>
                </a:tc>
                <a:tc>
                  <a:txBody>
                    <a:bodyPr/>
                    <a:p>
                      <a:pPr algn="just">
                        <a:buNone/>
                      </a:pPr>
                      <a:r>
                        <a:rPr lang="en-IN" altLang="en-US" sz="1400" b="1"/>
                        <a:t>T</a:t>
                      </a:r>
                      <a:r>
                        <a:rPr lang="en-US" altLang="en-US" sz="1400" b="1"/>
                        <a:t>reatment to an individual's genetic makeup, lifestyle, and environment.</a:t>
                      </a:r>
                      <a:endParaRPr lang="en-US" altLang="en-US" sz="1400" b="1"/>
                    </a:p>
                  </a:txBody>
                  <a:tcPr/>
                </a:tc>
                <a:tc>
                  <a:txBody>
                    <a:bodyPr/>
                    <a:p>
                      <a:pPr algn="just">
                        <a:buNone/>
                      </a:pPr>
                      <a:r>
                        <a:rPr lang="en-US" altLang="en-US" sz="1400" b="1"/>
                        <a:t>Bias and discrimination are also major ethical concerns with the use of AI in healthcare</a:t>
                      </a:r>
                      <a:endParaRPr lang="en-US" altLang="en-US" sz="1400" b="1"/>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46"/>
            <a:ext cx="8938260" cy="1056640"/>
          </a:xfrm>
          <a:prstGeom prst="rect">
            <a:avLst/>
          </a:prstGeom>
        </p:spPr>
        <p:txBody>
          <a:bodyPr vert="horz" wrap="square" lIns="0" tIns="350348" rIns="0" bIns="0" rtlCol="0">
            <a:spAutoFit/>
          </a:bodyPr>
          <a:lstStyle/>
          <a:p>
            <a:pPr marL="12700">
              <a:lnSpc>
                <a:spcPct val="100000"/>
              </a:lnSpc>
              <a:spcBef>
                <a:spcPts val="130"/>
              </a:spcBef>
            </a:pPr>
            <a:r>
              <a:rPr spc="-50" dirty="0"/>
              <a:t>Research</a:t>
            </a:r>
            <a:r>
              <a:rPr spc="-200" dirty="0"/>
              <a:t> </a:t>
            </a:r>
            <a:r>
              <a:rPr dirty="0"/>
              <a:t>Gaps</a:t>
            </a:r>
            <a:r>
              <a:rPr spc="-175" dirty="0"/>
              <a:t> </a:t>
            </a:r>
            <a:r>
              <a:rPr spc="-20" dirty="0"/>
              <a:t>Identified</a:t>
            </a:r>
            <a:endParaRPr spc="-20" dirty="0"/>
          </a:p>
        </p:txBody>
      </p:sp>
      <p:sp>
        <p:nvSpPr>
          <p:cNvPr id="3" name="Text Box 2"/>
          <p:cNvSpPr txBox="1"/>
          <p:nvPr/>
        </p:nvSpPr>
        <p:spPr>
          <a:xfrm>
            <a:off x="76200" y="1066800"/>
            <a:ext cx="11660505" cy="4246245"/>
          </a:xfrm>
          <a:prstGeom prst="rect">
            <a:avLst/>
          </a:prstGeom>
        </p:spPr>
        <p:txBody>
          <a:bodyPr wrap="square">
            <a:spAutoFit/>
          </a:bodyPr>
          <a:p>
            <a:pPr marL="457200" indent="-228600" defTabSz="266700">
              <a:lnSpc>
                <a:spcPct val="150000"/>
              </a:lnSpc>
              <a:spcBef>
                <a:spcPct val="0"/>
              </a:spcBef>
              <a:spcAft>
                <a:spcPct val="0"/>
              </a:spcAft>
            </a:pPr>
            <a:r>
              <a:rPr lang="en-US" altLang="zh-CN" sz="1800">
                <a:latin typeface="Calibri Light" panose="020F0302020204030204" charset="0"/>
                <a:ea typeface="Times New Roman" panose="02020603050405020304"/>
                <a:cs typeface="Calibri Light" panose="020F0302020204030204" charset="0"/>
              </a:rPr>
              <a:t>• Lower accuracy performance of the </a:t>
            </a:r>
            <a:r>
              <a:rPr lang="en-US" altLang="zh-CN" sz="1800" b="1">
                <a:latin typeface="Calibri Light" panose="020F0302020204030204" charset="0"/>
                <a:ea typeface="Times New Roman" panose="02020603050405020304"/>
                <a:cs typeface="Calibri Light" panose="020F0302020204030204" charset="0"/>
              </a:rPr>
              <a:t>Support Vector Machine</a:t>
            </a:r>
            <a:r>
              <a:rPr lang="en-US" altLang="zh-CN" sz="1800">
                <a:latin typeface="Calibri Light" panose="020F0302020204030204" charset="0"/>
                <a:ea typeface="Times New Roman" panose="02020603050405020304"/>
                <a:cs typeface="Calibri Light" panose="020F0302020204030204" charset="0"/>
              </a:rPr>
              <a:t>  highlighted inverse complexity.</a:t>
            </a:r>
            <a:endParaRPr lang="en-US" altLang="zh-CN" sz="1800">
              <a:latin typeface="Calibri Light" panose="020F0302020204030204" charset="0"/>
              <a:ea typeface="Times New Roman" panose="02020603050405020304"/>
              <a:cs typeface="Calibri Light" panose="020F0302020204030204" charset="0"/>
            </a:endParaRPr>
          </a:p>
          <a:p>
            <a:pPr marL="457200" indent="-228600" defTabSz="266700">
              <a:lnSpc>
                <a:spcPct val="150000"/>
              </a:lnSpc>
              <a:spcBef>
                <a:spcPct val="0"/>
              </a:spcBef>
              <a:spcAft>
                <a:spcPct val="0"/>
              </a:spcAft>
            </a:pPr>
            <a:r>
              <a:rPr lang="en-US" altLang="zh-CN" sz="1800">
                <a:latin typeface="Calibri Light" panose="020F0302020204030204" charset="0"/>
                <a:ea typeface="Times New Roman" panose="02020603050405020304"/>
                <a:cs typeface="Calibri Light" panose="020F0302020204030204" charset="0"/>
              </a:rPr>
              <a:t>• The use of retrospective data and the </a:t>
            </a:r>
            <a:r>
              <a:rPr lang="en-US" altLang="zh-CN" sz="1800" b="1">
                <a:latin typeface="Calibri Light" panose="020F0302020204030204" charset="0"/>
                <a:ea typeface="Times New Roman" panose="02020603050405020304"/>
                <a:cs typeface="Calibri Light" panose="020F0302020204030204" charset="0"/>
              </a:rPr>
              <a:t>biases  </a:t>
            </a:r>
            <a:r>
              <a:rPr lang="en-US" altLang="zh-CN" sz="1800">
                <a:latin typeface="Calibri Light" panose="020F0302020204030204" charset="0"/>
                <a:ea typeface="Times New Roman" panose="02020603050405020304"/>
                <a:cs typeface="Calibri Light" panose="020F0302020204030204" charset="0"/>
              </a:rPr>
              <a:t>present in electronic health records (EHRs) could affect how well these results generalize.</a:t>
            </a:r>
            <a:endParaRPr lang="en-US" altLang="zh-CN" sz="1800">
              <a:latin typeface="Calibri Light" panose="020F0302020204030204" charset="0"/>
              <a:ea typeface="Times New Roman" panose="02020603050405020304"/>
              <a:cs typeface="Calibri Light" panose="020F0302020204030204" charset="0"/>
            </a:endParaRPr>
          </a:p>
          <a:p>
            <a:pPr marL="457200" indent="-228600" defTabSz="266700">
              <a:lnSpc>
                <a:spcPct val="150000"/>
              </a:lnSpc>
              <a:spcBef>
                <a:spcPct val="0"/>
              </a:spcBef>
              <a:spcAft>
                <a:spcPct val="0"/>
              </a:spcAft>
            </a:pPr>
            <a:r>
              <a:rPr lang="en-US" altLang="zh-CN" sz="1800">
                <a:latin typeface="Calibri Light" panose="020F0302020204030204" charset="0"/>
                <a:ea typeface="Times New Roman" panose="02020603050405020304"/>
                <a:cs typeface="Calibri Light" panose="020F0302020204030204" charset="0"/>
              </a:rPr>
              <a:t>• AI models may inherit biases from training data, potentially leading to </a:t>
            </a:r>
            <a:r>
              <a:rPr lang="en-US" altLang="zh-CN" sz="1800" b="1">
                <a:latin typeface="Calibri Light" panose="020F0302020204030204" charset="0"/>
                <a:ea typeface="Times New Roman" panose="02020603050405020304"/>
                <a:cs typeface="Calibri Light" panose="020F0302020204030204" charset="0"/>
              </a:rPr>
              <a:t>unequal treatment</a:t>
            </a:r>
            <a:r>
              <a:rPr lang="en-US" altLang="zh-CN" sz="1800">
                <a:latin typeface="Calibri Light" panose="020F0302020204030204" charset="0"/>
                <a:ea typeface="Times New Roman" panose="02020603050405020304"/>
                <a:cs typeface="Calibri Light" panose="020F0302020204030204" charset="0"/>
              </a:rPr>
              <a:t> across different demographic groups. This makes ensuring fairness and transparency a challenge.</a:t>
            </a:r>
            <a:endParaRPr lang="en-US" altLang="zh-CN" sz="1800">
              <a:latin typeface="Calibri Light" panose="020F0302020204030204" charset="0"/>
              <a:ea typeface="Times New Roman" panose="02020603050405020304"/>
              <a:cs typeface="Calibri Light" panose="020F0302020204030204" charset="0"/>
            </a:endParaRPr>
          </a:p>
          <a:p>
            <a:pPr marL="457200" indent="-228600" defTabSz="266700">
              <a:lnSpc>
                <a:spcPct val="150000"/>
              </a:lnSpc>
              <a:spcBef>
                <a:spcPct val="0"/>
              </a:spcBef>
              <a:spcAft>
                <a:spcPct val="0"/>
              </a:spcAft>
            </a:pPr>
            <a:r>
              <a:rPr lang="en-US" altLang="zh-CN" sz="1800">
                <a:latin typeface="Calibri Light" panose="020F0302020204030204" charset="0"/>
                <a:ea typeface="Times New Roman" panose="02020603050405020304"/>
                <a:cs typeface="Calibri Light" panose="020F0302020204030204" charset="0"/>
              </a:rPr>
              <a:t>• Clinical deployment requires </a:t>
            </a:r>
            <a:r>
              <a:rPr lang="en-US" altLang="zh-CN" sz="1800" b="1">
                <a:latin typeface="Calibri Light" panose="020F0302020204030204" charset="0"/>
                <a:ea typeface="Times New Roman" panose="02020603050405020304"/>
                <a:cs typeface="Calibri Light" panose="020F0302020204030204" charset="0"/>
              </a:rPr>
              <a:t>rigorous testing</a:t>
            </a:r>
            <a:r>
              <a:rPr lang="en-US" altLang="zh-CN" sz="1800">
                <a:latin typeface="Calibri Light" panose="020F0302020204030204" charset="0"/>
                <a:ea typeface="Times New Roman" panose="02020603050405020304"/>
                <a:cs typeface="Calibri Light" panose="020F0302020204030204" charset="0"/>
              </a:rPr>
              <a:t> and validation in real-world settings to ensure reliability.</a:t>
            </a:r>
            <a:endParaRPr lang="en-US" altLang="zh-CN" sz="1800">
              <a:latin typeface="Calibri Light" panose="020F0302020204030204" charset="0"/>
              <a:ea typeface="Times New Roman" panose="02020603050405020304"/>
              <a:cs typeface="Calibri Light" panose="020F0302020204030204" charset="0"/>
            </a:endParaRPr>
          </a:p>
          <a:p>
            <a:pPr marL="457200" indent="-228600" defTabSz="266700">
              <a:lnSpc>
                <a:spcPct val="150000"/>
              </a:lnSpc>
              <a:spcBef>
                <a:spcPct val="0"/>
              </a:spcBef>
              <a:spcAft>
                <a:spcPct val="0"/>
              </a:spcAft>
            </a:pPr>
            <a:r>
              <a:rPr lang="en-US" altLang="zh-CN" sz="1800">
                <a:latin typeface="Calibri Light" panose="020F0302020204030204" charset="0"/>
                <a:ea typeface="Times New Roman" panose="02020603050405020304"/>
                <a:cs typeface="Calibri Light" panose="020F0302020204030204" charset="0"/>
              </a:rPr>
              <a:t>• Predictive models like </a:t>
            </a:r>
            <a:r>
              <a:rPr lang="en-US" altLang="zh-CN" sz="1800" b="1">
                <a:latin typeface="Calibri Light" panose="020F0302020204030204" charset="0"/>
                <a:ea typeface="Times New Roman" panose="02020603050405020304"/>
                <a:cs typeface="Calibri Light" panose="020F0302020204030204" charset="0"/>
              </a:rPr>
              <a:t>Gradient Boosting</a:t>
            </a:r>
            <a:r>
              <a:rPr lang="en-US" altLang="zh-CN" sz="1800">
                <a:latin typeface="Calibri Light" panose="020F0302020204030204" charset="0"/>
                <a:ea typeface="Times New Roman" panose="02020603050405020304"/>
                <a:cs typeface="Calibri Light" panose="020F0302020204030204" charset="0"/>
              </a:rPr>
              <a:t> can struggle with real-world accuracy due to overfitting or biased data.</a:t>
            </a:r>
            <a:endParaRPr lang="en-US" altLang="zh-CN" sz="1800">
              <a:latin typeface="Calibri Light" panose="020F0302020204030204" charset="0"/>
              <a:ea typeface="Times New Roman" panose="02020603050405020304"/>
              <a:cs typeface="Calibri Light" panose="020F0302020204030204" charset="0"/>
            </a:endParaRPr>
          </a:p>
          <a:p>
            <a:pPr marL="457200" indent="-228600" defTabSz="266700">
              <a:lnSpc>
                <a:spcPct val="150000"/>
              </a:lnSpc>
              <a:spcBef>
                <a:spcPct val="0"/>
              </a:spcBef>
              <a:spcAft>
                <a:spcPct val="0"/>
              </a:spcAft>
            </a:pPr>
            <a:r>
              <a:rPr lang="en-US" altLang="zh-CN" sz="1800">
                <a:latin typeface="Calibri Light" panose="020F0302020204030204" charset="0"/>
                <a:ea typeface="Times New Roman" panose="02020603050405020304"/>
                <a:cs typeface="Calibri Light" panose="020F0302020204030204" charset="0"/>
              </a:rPr>
              <a:t>• AI models in imaging require </a:t>
            </a:r>
            <a:r>
              <a:rPr lang="en-US" altLang="zh-CN" sz="1800" b="1">
                <a:latin typeface="Calibri Light" panose="020F0302020204030204" charset="0"/>
                <a:ea typeface="Times New Roman" panose="02020603050405020304"/>
                <a:cs typeface="Calibri Light" panose="020F0302020204030204" charset="0"/>
              </a:rPr>
              <a:t>large, high-quality datasets</a:t>
            </a:r>
            <a:r>
              <a:rPr lang="en-US" altLang="zh-CN" sz="1800">
                <a:latin typeface="Calibri Light" panose="020F0302020204030204" charset="0"/>
                <a:ea typeface="Times New Roman" panose="02020603050405020304"/>
                <a:cs typeface="Calibri Light" panose="020F0302020204030204" charset="0"/>
              </a:rPr>
              <a:t>, which can be challenging to obtain due to privacy and regulatory constraints.</a:t>
            </a:r>
            <a:endParaRPr lang="en-US" altLang="zh-CN" sz="1800">
              <a:latin typeface="Calibri Light" panose="020F0302020204030204" charset="0"/>
              <a:ea typeface="Times New Roman" panose="02020603050405020304"/>
              <a:cs typeface="Calibri Light" panose="020F0302020204030204" charset="0"/>
            </a:endParaRPr>
          </a:p>
          <a:p>
            <a:pPr marL="457200" indent="-228600" defTabSz="266700">
              <a:lnSpc>
                <a:spcPct val="150000"/>
              </a:lnSpc>
              <a:spcBef>
                <a:spcPct val="0"/>
              </a:spcBef>
              <a:spcAft>
                <a:spcPct val="0"/>
              </a:spcAft>
            </a:pPr>
            <a:endParaRPr lang="en-US" altLang="zh-CN" sz="1800">
              <a:latin typeface="Calibri Light" panose="020F0302020204030204" charset="0"/>
              <a:ea typeface="Times New Roman" panose="02020603050405020304"/>
              <a:cs typeface="Calibri Light" panose="020F03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32105" y="277495"/>
            <a:ext cx="11746230" cy="5066665"/>
          </a:xfrm>
          <a:prstGeom prst="rect">
            <a:avLst/>
          </a:prstGeom>
          <a:noFill/>
        </p:spPr>
        <p:txBody>
          <a:bodyPr wrap="square" rtlCol="0" anchor="t">
            <a:noAutofit/>
          </a:bodyPr>
          <a:p>
            <a:pPr marL="514350" indent="-285750" defTabSz="266700">
              <a:lnSpc>
                <a:spcPct val="150000"/>
              </a:lnSpc>
              <a:spcBef>
                <a:spcPct val="0"/>
              </a:spcBef>
              <a:spcAft>
                <a:spcPct val="0"/>
              </a:spcAft>
              <a:buFont typeface="Arial" panose="020B0604020202020204" pitchFamily="34" charset="0"/>
              <a:buChar char="•"/>
            </a:pPr>
            <a:r>
              <a:rPr lang="en-US" altLang="zh-CN" sz="1800">
                <a:latin typeface="Calibri Light" panose="020F0302020204030204" charset="0"/>
                <a:ea typeface="Times New Roman" panose="02020603050405020304"/>
                <a:cs typeface="Calibri Light" panose="020F0302020204030204" charset="0"/>
                <a:sym typeface="+mn-ea"/>
              </a:rPr>
              <a:t>Reliance on AI can reduce physicians' independent </a:t>
            </a:r>
            <a:r>
              <a:rPr lang="en-US" altLang="zh-CN" sz="1800" b="1">
                <a:latin typeface="Calibri Light" panose="020F0302020204030204" charset="0"/>
                <a:ea typeface="Times New Roman" panose="02020603050405020304"/>
                <a:cs typeface="Calibri Light" panose="020F0302020204030204" charset="0"/>
                <a:sym typeface="+mn-ea"/>
              </a:rPr>
              <a:t>decision-making</a:t>
            </a:r>
            <a:r>
              <a:rPr lang="en-US" altLang="zh-CN" sz="1800">
                <a:latin typeface="Calibri Light" panose="020F0302020204030204" charset="0"/>
                <a:ea typeface="Times New Roman" panose="02020603050405020304"/>
                <a:cs typeface="Calibri Light" panose="020F0302020204030204" charset="0"/>
                <a:sym typeface="+mn-ea"/>
              </a:rPr>
              <a:t>, potentially leading to </a:t>
            </a:r>
            <a:r>
              <a:rPr lang="en-IN" altLang="en-US" sz="1800">
                <a:latin typeface="Calibri Light" panose="020F0302020204030204" charset="0"/>
                <a:ea typeface="Times New Roman" panose="02020603050405020304"/>
                <a:cs typeface="Calibri Light" panose="020F0302020204030204" charset="0"/>
                <a:sym typeface="+mn-ea"/>
              </a:rPr>
              <a:t>o</a:t>
            </a:r>
            <a:r>
              <a:rPr lang="en-US" altLang="zh-CN" sz="1800">
                <a:latin typeface="Calibri Light" panose="020F0302020204030204" charset="0"/>
                <a:ea typeface="Times New Roman" panose="02020603050405020304"/>
                <a:cs typeface="Calibri Light" panose="020F0302020204030204" charset="0"/>
                <a:sym typeface="+mn-ea"/>
              </a:rPr>
              <a:t>ver</a:t>
            </a:r>
            <a:r>
              <a:rPr lang="en-IN" altLang="en-US" sz="1800">
                <a:latin typeface="Calibri Light" panose="020F0302020204030204" charset="0"/>
                <a:ea typeface="Times New Roman" panose="02020603050405020304"/>
                <a:cs typeface="Calibri Light" panose="020F0302020204030204" charset="0"/>
                <a:sym typeface="+mn-ea"/>
              </a:rPr>
              <a:t>-</a:t>
            </a:r>
            <a:r>
              <a:rPr lang="en-US" altLang="zh-CN" sz="1800">
                <a:latin typeface="Calibri Light" panose="020F0302020204030204" charset="0"/>
                <a:ea typeface="Times New Roman" panose="02020603050405020304"/>
                <a:cs typeface="Calibri Light" panose="020F0302020204030204" charset="0"/>
                <a:sym typeface="+mn-ea"/>
              </a:rPr>
              <a:t>dependence on technology.</a:t>
            </a:r>
            <a:endParaRPr lang="en-US" altLang="zh-CN" sz="1800">
              <a:latin typeface="Calibri Light" panose="020F0302020204030204" charset="0"/>
              <a:ea typeface="Times New Roman" panose="02020603050405020304"/>
              <a:cs typeface="Calibri Light" panose="020F0302020204030204" charset="0"/>
            </a:endParaRPr>
          </a:p>
          <a:p>
            <a:pPr marL="457200" indent="-228600" defTabSz="266700">
              <a:lnSpc>
                <a:spcPct val="150000"/>
              </a:lnSpc>
              <a:spcBef>
                <a:spcPct val="0"/>
              </a:spcBef>
              <a:spcAft>
                <a:spcPct val="0"/>
              </a:spcAft>
            </a:pPr>
            <a:r>
              <a:rPr lang="en-US" altLang="zh-CN" sz="1800">
                <a:latin typeface="Calibri Light" panose="020F0302020204030204" charset="0"/>
                <a:ea typeface="Times New Roman" panose="02020603050405020304"/>
                <a:cs typeface="Calibri Light" panose="020F0302020204030204" charset="0"/>
                <a:sym typeface="+mn-ea"/>
              </a:rPr>
              <a:t>• AI technologies can enhance efficiency and accuracy, they may lack the human touch and emotional understanding necessary for effective patient care. </a:t>
            </a:r>
            <a:r>
              <a:rPr lang="en-US" altLang="zh-CN" sz="1800" b="1">
                <a:latin typeface="Calibri Light" panose="020F0302020204030204" charset="0"/>
                <a:ea typeface="Times New Roman" panose="02020603050405020304"/>
                <a:cs typeface="Calibri Light" panose="020F0302020204030204" charset="0"/>
                <a:sym typeface="+mn-ea"/>
              </a:rPr>
              <a:t>Human oversight </a:t>
            </a:r>
            <a:r>
              <a:rPr lang="en-US" altLang="zh-CN" sz="1800">
                <a:latin typeface="Calibri Light" panose="020F0302020204030204" charset="0"/>
                <a:ea typeface="Times New Roman" panose="02020603050405020304"/>
                <a:cs typeface="Calibri Light" panose="020F0302020204030204" charset="0"/>
                <a:sym typeface="+mn-ea"/>
              </a:rPr>
              <a:t>ensures that patients receive compassionate care and have a trusted healthcare provider who can address their concerns and provide emotional support. </a:t>
            </a:r>
            <a:endParaRPr lang="en-US" altLang="zh-CN" sz="1800">
              <a:latin typeface="Calibri Light" panose="020F0302020204030204" charset="0"/>
              <a:ea typeface="Times New Roman" panose="02020603050405020304"/>
              <a:cs typeface="Calibri Light" panose="020F03020202040302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735" y="76054"/>
            <a:ext cx="8938260" cy="1056640"/>
          </a:xfrm>
          <a:prstGeom prst="rect">
            <a:avLst/>
          </a:prstGeom>
        </p:spPr>
        <p:txBody>
          <a:bodyPr vert="horz" wrap="square" lIns="0" tIns="350348" rIns="0" bIns="0" rtlCol="0">
            <a:spAutoFit/>
          </a:bodyPr>
          <a:lstStyle/>
          <a:p>
            <a:pPr marL="12700">
              <a:lnSpc>
                <a:spcPct val="100000"/>
              </a:lnSpc>
              <a:spcBef>
                <a:spcPts val="130"/>
              </a:spcBef>
            </a:pPr>
            <a:r>
              <a:rPr spc="-45" dirty="0"/>
              <a:t>Proposed</a:t>
            </a:r>
            <a:r>
              <a:rPr spc="-200" dirty="0"/>
              <a:t> </a:t>
            </a:r>
            <a:r>
              <a:rPr spc="-35" dirty="0"/>
              <a:t>Methodology</a:t>
            </a:r>
            <a:endParaRPr spc="-35" dirty="0"/>
          </a:p>
        </p:txBody>
      </p:sp>
      <p:sp>
        <p:nvSpPr>
          <p:cNvPr id="3" name="Text Box 2"/>
          <p:cNvSpPr txBox="1"/>
          <p:nvPr/>
        </p:nvSpPr>
        <p:spPr>
          <a:xfrm>
            <a:off x="673735" y="1332230"/>
            <a:ext cx="11136630" cy="4357370"/>
          </a:xfrm>
          <a:prstGeom prst="rect">
            <a:avLst/>
          </a:prstGeom>
        </p:spPr>
        <p:txBody>
          <a:bodyPr>
            <a:noAutofit/>
          </a:bodyPr>
          <a:p>
            <a:pPr marL="285750" indent="-285750" defTabSz="266700">
              <a:spcBef>
                <a:spcPct val="0"/>
              </a:spcBef>
              <a:spcAft>
                <a:spcPct val="0"/>
              </a:spcAft>
              <a:buFont typeface="Arial" panose="020B0604020202020204" pitchFamily="34" charset="0"/>
              <a:buChar char="•"/>
            </a:pPr>
            <a:r>
              <a:rPr lang="en-US" altLang="zh-CN" sz="1800">
                <a:latin typeface="Calibri Light" panose="020F0302020204030204" charset="0"/>
                <a:ea typeface="Times New Roman" panose="02020603050405020304"/>
                <a:cs typeface="Calibri Light" panose="020F0302020204030204" charset="0"/>
              </a:rPr>
              <a:t>With the help of AI and machine learning techniques, a </a:t>
            </a:r>
            <a:r>
              <a:rPr lang="en-US" altLang="zh-CN" sz="1800" b="1">
                <a:latin typeface="Calibri Light" panose="020F0302020204030204" charset="0"/>
                <a:ea typeface="Times New Roman" panose="02020603050405020304"/>
                <a:cs typeface="Calibri Light" panose="020F0302020204030204" charset="0"/>
              </a:rPr>
              <a:t>basic user interface</a:t>
            </a:r>
            <a:r>
              <a:rPr lang="en-US" altLang="zh-CN" sz="1800">
                <a:latin typeface="Calibri Light" panose="020F0302020204030204" charset="0"/>
                <a:ea typeface="Times New Roman" panose="02020603050405020304"/>
                <a:cs typeface="Calibri Light" panose="020F0302020204030204" charset="0"/>
              </a:rPr>
              <a:t> (UI) made with HTML and CSS can be created that enables users to quickly submit their symptoms and obtain a medical diagnosis. </a:t>
            </a:r>
            <a:endParaRPr lang="en-US" altLang="zh-CN" sz="1800">
              <a:latin typeface="Calibri Light" panose="020F0302020204030204" charset="0"/>
              <a:ea typeface="Times New Roman" panose="02020603050405020304"/>
              <a:cs typeface="Calibri Light" panose="020F0302020204030204" charset="0"/>
            </a:endParaRPr>
          </a:p>
          <a:p>
            <a:pPr marL="285750" indent="-285750" defTabSz="266700">
              <a:spcBef>
                <a:spcPct val="0"/>
              </a:spcBef>
              <a:spcAft>
                <a:spcPct val="0"/>
              </a:spcAft>
              <a:buFont typeface="Arial" panose="020B0604020202020204" pitchFamily="34" charset="0"/>
              <a:buChar char="•"/>
            </a:pPr>
            <a:r>
              <a:rPr lang="en-US" altLang="zh-CN" sz="1800">
                <a:latin typeface="Calibri Light" panose="020F0302020204030204" charset="0"/>
                <a:ea typeface="Times New Roman" panose="02020603050405020304"/>
                <a:cs typeface="Calibri Light" panose="020F0302020204030204" charset="0"/>
              </a:rPr>
              <a:t>T</a:t>
            </a:r>
            <a:r>
              <a:rPr lang="en-US" altLang="en-US" sz="1800">
                <a:latin typeface="Calibri Light" panose="020F0302020204030204" charset="0"/>
                <a:ea typeface="Times New Roman" panose="02020603050405020304"/>
                <a:cs typeface="Calibri Light" panose="020F0302020204030204" charset="0"/>
              </a:rPr>
              <a:t>his user interface consists of </a:t>
            </a:r>
            <a:r>
              <a:rPr lang="en-US" altLang="en-US" sz="1800" b="1">
                <a:latin typeface="Calibri Light" panose="020F0302020204030204" charset="0"/>
                <a:ea typeface="Times New Roman" panose="02020603050405020304"/>
                <a:cs typeface="Calibri Light" panose="020F0302020204030204" charset="0"/>
              </a:rPr>
              <a:t>text fields</a:t>
            </a:r>
            <a:r>
              <a:rPr lang="en-US" altLang="en-US" sz="1800">
                <a:latin typeface="Calibri Light" panose="020F0302020204030204" charset="0"/>
                <a:ea typeface="Times New Roman" panose="02020603050405020304"/>
                <a:cs typeface="Calibri Light" panose="020F0302020204030204" charset="0"/>
              </a:rPr>
              <a:t> for users to enter their symptoms, a button to submit the data, and a results section that shows the projected illness. </a:t>
            </a:r>
            <a:endParaRPr lang="en-US" altLang="en-US" sz="1800">
              <a:latin typeface="Calibri Light" panose="020F0302020204030204" charset="0"/>
              <a:ea typeface="Times New Roman" panose="02020603050405020304"/>
              <a:cs typeface="Calibri Light" panose="020F0302020204030204" charset="0"/>
            </a:endParaRPr>
          </a:p>
          <a:p>
            <a:pPr marL="285750" indent="-285750" defTabSz="266700">
              <a:spcBef>
                <a:spcPct val="0"/>
              </a:spcBef>
              <a:spcAft>
                <a:spcPct val="0"/>
              </a:spcAft>
              <a:buFont typeface="Arial" panose="020B0604020202020204" pitchFamily="34" charset="0"/>
              <a:buChar char="•"/>
            </a:pPr>
            <a:r>
              <a:rPr lang="en-US" altLang="en-US" sz="1800">
                <a:latin typeface="Calibri Light" panose="020F0302020204030204" charset="0"/>
                <a:ea typeface="Times New Roman" panose="02020603050405020304"/>
                <a:cs typeface="Calibri Light" panose="020F0302020204030204" charset="0"/>
              </a:rPr>
              <a:t>To assess input symptoms and determine the most likely ailment, the system's backend utilizes machine learning algorithms like </a:t>
            </a:r>
            <a:r>
              <a:rPr lang="en-US" altLang="en-US" sz="1800" b="1">
                <a:latin typeface="Calibri Light" panose="020F0302020204030204" charset="0"/>
                <a:ea typeface="Times New Roman" panose="02020603050405020304"/>
                <a:cs typeface="Calibri Light" panose="020F0302020204030204" charset="0"/>
              </a:rPr>
              <a:t>Random Forest Classifier</a:t>
            </a:r>
            <a:r>
              <a:rPr lang="en-US" altLang="en-US" sz="1800">
                <a:latin typeface="Calibri Light" panose="020F0302020204030204" charset="0"/>
                <a:ea typeface="Times New Roman" panose="02020603050405020304"/>
                <a:cs typeface="Calibri Light" panose="020F0302020204030204" charset="0"/>
              </a:rPr>
              <a:t> and </a:t>
            </a:r>
            <a:r>
              <a:rPr lang="en-US" altLang="en-US" sz="1800" b="1">
                <a:latin typeface="Calibri Light" panose="020F0302020204030204" charset="0"/>
                <a:ea typeface="Times New Roman" panose="02020603050405020304"/>
                <a:cs typeface="Calibri Light" panose="020F0302020204030204" charset="0"/>
              </a:rPr>
              <a:t>XGBoost</a:t>
            </a:r>
            <a:r>
              <a:rPr lang="en-US" altLang="en-US" sz="1800">
                <a:latin typeface="Calibri Light" panose="020F0302020204030204" charset="0"/>
                <a:ea typeface="Times New Roman" panose="02020603050405020304"/>
                <a:cs typeface="Calibri Light" panose="020F0302020204030204" charset="0"/>
              </a:rPr>
              <a:t>. </a:t>
            </a:r>
            <a:endParaRPr lang="en-US" altLang="en-US" sz="1800">
              <a:latin typeface="Calibri Light" panose="020F0302020204030204" charset="0"/>
              <a:ea typeface="Times New Roman" panose="02020603050405020304"/>
              <a:cs typeface="Calibri Light" panose="020F0302020204030204" charset="0"/>
            </a:endParaRPr>
          </a:p>
          <a:p>
            <a:pPr marL="285750" indent="-285750" defTabSz="266700">
              <a:spcBef>
                <a:spcPct val="0"/>
              </a:spcBef>
              <a:spcAft>
                <a:spcPct val="0"/>
              </a:spcAft>
              <a:buFont typeface="Arial" panose="020B0604020202020204" pitchFamily="34" charset="0"/>
              <a:buChar char="•"/>
            </a:pPr>
            <a:r>
              <a:rPr lang="en-US" altLang="en-US" sz="1800">
                <a:latin typeface="Calibri Light" panose="020F0302020204030204" charset="0"/>
                <a:ea typeface="Times New Roman" panose="02020603050405020304"/>
                <a:cs typeface="Calibri Light" panose="020F0302020204030204" charset="0"/>
              </a:rPr>
              <a:t>The model's performance is evaluated using </a:t>
            </a:r>
            <a:r>
              <a:rPr lang="en-US" altLang="en-US" sz="1800" b="1">
                <a:latin typeface="Calibri Light" panose="020F0302020204030204" charset="0"/>
                <a:ea typeface="Times New Roman" panose="02020603050405020304"/>
                <a:cs typeface="Calibri Light" panose="020F0302020204030204" charset="0"/>
              </a:rPr>
              <a:t>accuracy</a:t>
            </a:r>
            <a:r>
              <a:rPr lang="en-US" altLang="en-US" sz="1800">
                <a:latin typeface="Calibri Light" panose="020F0302020204030204" charset="0"/>
                <a:ea typeface="Times New Roman" panose="02020603050405020304"/>
                <a:cs typeface="Calibri Light" panose="020F0302020204030204" charset="0"/>
              </a:rPr>
              <a:t>, supporting early identification and preventive healthcare practices. </a:t>
            </a:r>
            <a:endParaRPr lang="en-US" altLang="en-US" sz="1800">
              <a:latin typeface="Calibri Light" panose="020F0302020204030204" charset="0"/>
              <a:ea typeface="Times New Roman" panose="02020603050405020304"/>
              <a:cs typeface="Calibri Light" panose="020F0302020204030204" charset="0"/>
            </a:endParaRPr>
          </a:p>
          <a:p>
            <a:pPr marL="285750" indent="-285750" defTabSz="266700">
              <a:spcBef>
                <a:spcPct val="0"/>
              </a:spcBef>
              <a:spcAft>
                <a:spcPct val="0"/>
              </a:spcAft>
              <a:buFont typeface="Arial" panose="020B0604020202020204" pitchFamily="34" charset="0"/>
              <a:buChar char="•"/>
            </a:pPr>
            <a:r>
              <a:rPr lang="en-US" altLang="en-US" sz="1800">
                <a:latin typeface="Calibri Light" panose="020F0302020204030204" charset="0"/>
                <a:ea typeface="Times New Roman" panose="02020603050405020304"/>
                <a:cs typeface="Calibri Light" panose="020F0302020204030204" charset="0"/>
              </a:rPr>
              <a:t>Because the interface is so </a:t>
            </a:r>
            <a:r>
              <a:rPr lang="en-US" altLang="en-US" sz="1800" b="1">
                <a:latin typeface="Calibri Light" panose="020F0302020204030204" charset="0"/>
                <a:ea typeface="Times New Roman" panose="02020603050405020304"/>
                <a:cs typeface="Calibri Light" panose="020F0302020204030204" charset="0"/>
              </a:rPr>
              <a:t>simple</a:t>
            </a:r>
            <a:r>
              <a:rPr lang="en-US" altLang="en-US" sz="1800">
                <a:latin typeface="Calibri Light" panose="020F0302020204030204" charset="0"/>
                <a:ea typeface="Times New Roman" panose="02020603050405020304"/>
                <a:cs typeface="Calibri Light" panose="020F0302020204030204" charset="0"/>
              </a:rPr>
              <a:t>, even people with little technological expertise can readily interact with the system.  </a:t>
            </a:r>
            <a:endParaRPr lang="en-US" altLang="en-US" sz="1800">
              <a:latin typeface="Calibri Light" panose="020F0302020204030204" charset="0"/>
              <a:ea typeface="Times New Roman" panose="02020603050405020304"/>
              <a:cs typeface="Calibri Light" panose="020F0302020204030204" charset="0"/>
            </a:endParaRPr>
          </a:p>
          <a:p>
            <a:pPr marL="285750" indent="-285750" defTabSz="266700">
              <a:spcBef>
                <a:spcPct val="0"/>
              </a:spcBef>
              <a:spcAft>
                <a:spcPct val="0"/>
              </a:spcAft>
              <a:buFont typeface="Arial" panose="020B0604020202020204" pitchFamily="34" charset="0"/>
              <a:buChar char="•"/>
            </a:pPr>
            <a:r>
              <a:rPr lang="en-US" altLang="en-US" sz="1800">
                <a:latin typeface="Calibri Light" panose="020F0302020204030204" charset="0"/>
                <a:ea typeface="Times New Roman" panose="02020603050405020304"/>
                <a:cs typeface="Calibri Light" panose="020F0302020204030204" charset="0"/>
              </a:rPr>
              <a:t>After preprocessing, the data is split into training and testing sets. </a:t>
            </a:r>
            <a:endParaRPr lang="en-US" altLang="en-US" sz="1800">
              <a:latin typeface="Calibri Light" panose="020F0302020204030204" charset="0"/>
              <a:ea typeface="Times New Roman" panose="02020603050405020304"/>
              <a:cs typeface="Calibri Light" panose="020F0302020204030204" charset="0"/>
            </a:endParaRPr>
          </a:p>
          <a:p>
            <a:pPr marL="285750" indent="-285750" defTabSz="266700">
              <a:spcBef>
                <a:spcPct val="0"/>
              </a:spcBef>
              <a:spcAft>
                <a:spcPct val="0"/>
              </a:spcAft>
              <a:buFont typeface="Arial" panose="020B0604020202020204" pitchFamily="34" charset="0"/>
              <a:buChar char="•"/>
            </a:pPr>
            <a:r>
              <a:rPr lang="en-US" altLang="en-US" sz="1800">
                <a:latin typeface="Calibri Light" panose="020F0302020204030204" charset="0"/>
                <a:ea typeface="Times New Roman" panose="02020603050405020304"/>
                <a:cs typeface="Calibri Light" panose="020F0302020204030204" charset="0"/>
              </a:rPr>
              <a:t>Random Forest constructs decision trees from various data subsets and combines their predictions. </a:t>
            </a:r>
            <a:endParaRPr lang="en-US" altLang="en-US" sz="1800">
              <a:latin typeface="Calibri Light" panose="020F0302020204030204" charset="0"/>
              <a:ea typeface="Times New Roman" panose="02020603050405020304"/>
              <a:cs typeface="Calibri Light" panose="020F0302020204030204" charset="0"/>
            </a:endParaRPr>
          </a:p>
          <a:p>
            <a:pPr marL="285750" indent="-285750" defTabSz="266700">
              <a:spcBef>
                <a:spcPct val="0"/>
              </a:spcBef>
              <a:spcAft>
                <a:spcPct val="0"/>
              </a:spcAft>
              <a:buFont typeface="Arial" panose="020B0604020202020204" pitchFamily="34" charset="0"/>
              <a:buChar char="•"/>
            </a:pPr>
            <a:r>
              <a:rPr lang="en-US" altLang="en-US" sz="1800">
                <a:latin typeface="Calibri Light" panose="020F0302020204030204" charset="0"/>
                <a:ea typeface="Times New Roman" panose="02020603050405020304"/>
                <a:cs typeface="Calibri Light" panose="020F0302020204030204" charset="0"/>
              </a:rPr>
              <a:t>Model evaluation through accuracy helps medical professionals identify diabetes early and treat it effectively. </a:t>
            </a:r>
            <a:endParaRPr lang="en-US" altLang="en-US" sz="1800">
              <a:latin typeface="Calibri Light" panose="020F0302020204030204" charset="0"/>
              <a:ea typeface="Times New Roman" panose="02020603050405020304"/>
              <a:cs typeface="Calibri Light" panose="020F0302020204030204" charset="0"/>
            </a:endParaRPr>
          </a:p>
          <a:p>
            <a:pPr marL="285750" indent="-285750" defTabSz="266700">
              <a:spcBef>
                <a:spcPct val="0"/>
              </a:spcBef>
              <a:spcAft>
                <a:spcPct val="0"/>
              </a:spcAft>
              <a:buFont typeface="Arial" panose="020B0604020202020204" pitchFamily="34" charset="0"/>
              <a:buChar char="•"/>
            </a:pPr>
            <a:r>
              <a:rPr lang="en-US" altLang="en-US" sz="1800">
                <a:latin typeface="Calibri Light" panose="020F0302020204030204" charset="0"/>
                <a:ea typeface="Times New Roman" panose="02020603050405020304"/>
                <a:cs typeface="Calibri Light" panose="020F0302020204030204" charset="0"/>
              </a:rPr>
              <a:t>XG Boost begins by loading and analyzing the parkinsons dataset, separating the labels (which indicate the condition of the disease) from the input data (which are features). It partitions the data into training (85%) and testing (15%) sets and scales the features for consistency.</a:t>
            </a:r>
            <a:endParaRPr lang="en-US" altLang="en-US" sz="1800">
              <a:latin typeface="Calibri Light" panose="020F0302020204030204" charset="0"/>
              <a:ea typeface="Times New Roman" panose="02020603050405020304"/>
              <a:cs typeface="Calibri Light" panose="020F0302020204030204" charset="0"/>
            </a:endParaRPr>
          </a:p>
        </p:txBody>
      </p:sp>
    </p:spTree>
  </p:cSld>
  <p:clrMapOvr>
    <a:masterClrMapping/>
  </p:clrMapOvr>
</p:sld>
</file>

<file path=ppt/tags/tag1.xml><?xml version="1.0" encoding="utf-8"?>
<p:tagLst xmlns:p="http://schemas.openxmlformats.org/presentationml/2006/main">
  <p:tag name="TABLE_ENDDRAG_ORIGIN_RECT" val="955*444"/>
  <p:tag name="TABLE_ENDDRAG_RECT" val="0*30*955*444"/>
</p:tagLst>
</file>

<file path=ppt/tags/tag2.xml><?xml version="1.0" encoding="utf-8"?>
<p:tagLst xmlns:p="http://schemas.openxmlformats.org/presentationml/2006/main">
  <p:tag name="TABLE_ENDDRAG_ORIGIN_RECT" val="955*444"/>
  <p:tag name="TABLE_ENDDRAG_RECT" val="0*30*955*444"/>
</p:tagLst>
</file>

<file path=ppt/tags/tag3.xml><?xml version="1.0" encoding="utf-8"?>
<p:tagLst xmlns:p="http://schemas.openxmlformats.org/presentationml/2006/main">
  <p:tag name="TABLE_ENDDRAG_ORIGIN_RECT" val="955*444"/>
  <p:tag name="TABLE_ENDDRAG_RECT" val="0*30*955*444"/>
</p:tagLst>
</file>

<file path=ppt/tags/tag4.xml><?xml version="1.0" encoding="utf-8"?>
<p:tagLst xmlns:p="http://schemas.openxmlformats.org/presentationml/2006/main">
  <p:tag name="TABLE_ENDDRAG_ORIGIN_RECT" val="955*444"/>
  <p:tag name="TABLE_ENDDRAG_RECT" val="0*30*955*44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17907</Words>
  <Application>WPS Presentation</Application>
  <PresentationFormat>On-screen Show (4:3)</PresentationFormat>
  <Paragraphs>231</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SimSun</vt:lpstr>
      <vt:lpstr>Wingdings</vt:lpstr>
      <vt:lpstr>Calibri Light</vt:lpstr>
      <vt:lpstr>Verdana</vt:lpstr>
      <vt:lpstr>Calibri</vt:lpstr>
      <vt:lpstr>Calibri Light</vt:lpstr>
      <vt:lpstr>Times New Roman</vt:lpstr>
      <vt:lpstr>Microsoft YaHei</vt:lpstr>
      <vt:lpstr>Arial Unicode MS</vt:lpstr>
      <vt:lpstr>Calibri</vt:lpstr>
      <vt:lpstr>Office Theme</vt:lpstr>
      <vt:lpstr>VIVA-VOCE</vt:lpstr>
      <vt:lpstr>Introduction</vt:lpstr>
      <vt:lpstr>Literature Review</vt:lpstr>
      <vt:lpstr>PowerPoint 演示文稿</vt:lpstr>
      <vt:lpstr>PowerPoint 演示文稿</vt:lpstr>
      <vt:lpstr>PowerPoint 演示文稿</vt:lpstr>
      <vt:lpstr>Research Gaps Identified</vt:lpstr>
      <vt:lpstr>PowerPoint 演示文稿</vt:lpstr>
      <vt:lpstr>Proposed Methodology</vt:lpstr>
      <vt:lpstr>Objectives</vt:lpstr>
      <vt:lpstr>System Design &amp; Implementation</vt:lpstr>
      <vt:lpstr>PowerPoint 演示文稿</vt:lpstr>
      <vt:lpstr>PowerPoint 演示文稿</vt:lpstr>
      <vt:lpstr>Timeline of Project</vt:lpstr>
      <vt:lpstr>Outcomes / Results Obtained</vt:lpstr>
      <vt:lpstr>PowerPoint 演示文稿</vt:lpstr>
      <vt:lpstr>Conclusion</vt:lpstr>
      <vt:lpstr>References</vt:lpstr>
      <vt:lpstr>PowerPoint 演示文稿</vt:lpstr>
      <vt:lpstr>Publication Details</vt:lpstr>
      <vt:lpstr>Achievements (if any)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VIVA-VOCE</dc:title>
  <dc:creator/>
  <cp:lastModifiedBy>WPS_1732095220</cp:lastModifiedBy>
  <cp:revision>15</cp:revision>
  <dcterms:created xsi:type="dcterms:W3CDTF">2025-01-09T17:16:00Z</dcterms:created>
  <dcterms:modified xsi:type="dcterms:W3CDTF">2025-01-10T08:36:24Z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2025-01-09T16:30:00Z</vt:filetime>
  </property>
  <property fmtid="{D5CDD505-2E9C-101B-9397-08002B2CF9AE}" pid="3" name="Creator">
    <vt:lpwstr>PDFium</vt:lpwstr>
  </property>
  <property fmtid="{D5CDD505-2E9C-101B-9397-08002B2CF9AE}" pid="4" name="Producer">
    <vt:lpwstr>PDFium</vt:lpwstr>
  </property>
  <property fmtid="{D5CDD505-2E9C-101B-9397-08002B2CF9AE}" pid="5" name="LastSaved">
    <vt:filetime>2025-01-09T16:30:00Z</vt:filetime>
  </property>
  <property fmtid="{D5CDD505-2E9C-101B-9397-08002B2CF9AE}" pid="6" name="ICV">
    <vt:lpwstr>93A06ED144A04F699B0A542332803656_12</vt:lpwstr>
  </property>
  <property fmtid="{D5CDD505-2E9C-101B-9397-08002B2CF9AE}" pid="7" name="KSOProductBuildVer">
    <vt:lpwstr>1033-12.2.0.19805</vt:lpwstr>
  </property>
</Properties>
</file>