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E4D5A7-715B-4E1B-8B98-A31C0DB3C0FD}">
  <a:tblStyle styleId="{BDE4D5A7-715B-4E1B-8B98-A31C0DB3C0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2064a46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2064a46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2064a46d5_0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2064a46d5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2064a46d5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2064a46d5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2064a46d5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b2064a46d5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2064a46d5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2064a46d5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779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3657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3657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Click Through Rate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43125"/>
            <a:ext cx="8520600" cy="31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46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4971">
              <a:solidFill>
                <a:schemeClr val="dk1"/>
              </a:solidFill>
            </a:endParaRPr>
          </a:p>
          <a:p>
            <a:pPr indent="-3311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971">
                <a:solidFill>
                  <a:schemeClr val="dk1"/>
                </a:solidFill>
              </a:rPr>
              <a:t>Aim: To predict the label whether a user will click on an ad (label 1) or not (label 0). </a:t>
            </a:r>
            <a:endParaRPr sz="4971">
              <a:solidFill>
                <a:schemeClr val="dk1"/>
              </a:solidFill>
            </a:endParaRPr>
          </a:p>
          <a:p>
            <a:pPr indent="-3311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971">
                <a:solidFill>
                  <a:schemeClr val="dk1"/>
                </a:solidFill>
              </a:rPr>
              <a:t>Data </a:t>
            </a:r>
            <a:r>
              <a:rPr lang="en" sz="4971">
                <a:solidFill>
                  <a:schemeClr val="dk1"/>
                </a:solidFill>
              </a:rPr>
              <a:t>Description </a:t>
            </a:r>
            <a:endParaRPr sz="4971">
              <a:solidFill>
                <a:schemeClr val="dk1"/>
              </a:solidFill>
            </a:endParaRPr>
          </a:p>
          <a:p>
            <a:pPr indent="-3311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971">
                <a:solidFill>
                  <a:schemeClr val="dk1"/>
                </a:solidFill>
              </a:rPr>
              <a:t>EDA </a:t>
            </a:r>
            <a:r>
              <a:rPr lang="en" sz="4971">
                <a:solidFill>
                  <a:schemeClr val="dk1"/>
                </a:solidFill>
              </a:rPr>
              <a:t>&amp; Data Engineering </a:t>
            </a:r>
            <a:endParaRPr sz="4971">
              <a:solidFill>
                <a:schemeClr val="dk1"/>
              </a:solidFill>
            </a:endParaRPr>
          </a:p>
          <a:p>
            <a:pPr indent="-3311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971">
                <a:solidFill>
                  <a:schemeClr val="dk1"/>
                </a:solidFill>
              </a:rPr>
              <a:t>Classification Models (Baseline, bagging, boosting)</a:t>
            </a:r>
            <a:endParaRPr sz="4971">
              <a:solidFill>
                <a:schemeClr val="dk1"/>
              </a:solidFill>
            </a:endParaRPr>
          </a:p>
          <a:p>
            <a:pPr indent="-3311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971">
                <a:solidFill>
                  <a:schemeClr val="dk1"/>
                </a:solidFill>
              </a:rPr>
              <a:t>Smoting, resampling</a:t>
            </a:r>
            <a:endParaRPr sz="4971">
              <a:solidFill>
                <a:schemeClr val="dk1"/>
              </a:solidFill>
            </a:endParaRPr>
          </a:p>
          <a:p>
            <a:pPr indent="-3311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971">
                <a:solidFill>
                  <a:schemeClr val="dk1"/>
                </a:solidFill>
              </a:rPr>
              <a:t>Hyperparameter tuning       </a:t>
            </a:r>
            <a:r>
              <a:rPr lang="en" sz="1808">
                <a:solidFill>
                  <a:schemeClr val="dk1"/>
                </a:solidFill>
              </a:rPr>
              <a:t>                                                    </a:t>
            </a:r>
            <a:endParaRPr sz="1808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46">
                <a:solidFill>
                  <a:schemeClr val="dk1"/>
                </a:solidFill>
              </a:rPr>
              <a:t>By </a:t>
            </a:r>
            <a:r>
              <a:rPr lang="en" sz="3646">
                <a:solidFill>
                  <a:schemeClr val="dk1"/>
                </a:solidFill>
              </a:rPr>
              <a:t>Kamaljeet Singh, Maheedhar Kolli, Shrey Arora</a:t>
            </a:r>
            <a:endParaRPr sz="325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46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56" name="Google Shape;56;p13"/>
          <p:cNvSpPr txBox="1"/>
          <p:nvPr/>
        </p:nvSpPr>
        <p:spPr>
          <a:xfrm>
            <a:off x="2990400" y="1589025"/>
            <a:ext cx="584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120,000 Observations with 35 features with output  label 0 or 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21 categorical variables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</a:t>
            </a:r>
            <a:r>
              <a:rPr lang="en"/>
              <a:t>uid', 'task_id','city', 'device_name', 'career', 'gender' etc.       '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 continuous variables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</a:t>
            </a:r>
            <a:r>
              <a:rPr lang="en"/>
              <a:t>Age","city_rank","device_size","his_app_size","his_on_shelf_time" etc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imbalance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  115504 - 96.25%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    4496  -  3.75%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2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838200"/>
            <a:ext cx="8520600" cy="3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Categories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Chi-square test of </a:t>
            </a:r>
            <a:r>
              <a:rPr lang="en"/>
              <a:t>association</a:t>
            </a:r>
            <a:r>
              <a:rPr lang="en"/>
              <a:t> - Y and Categorical Input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Correlation matrix and heat map for Continuous Variables</a:t>
            </a:r>
            <a:endParaRPr sz="264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-254000" y="2571750"/>
            <a:ext cx="85248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8">
                <a:solidFill>
                  <a:schemeClr val="dk1"/>
                </a:solidFill>
              </a:rPr>
              <a:t>Data Cleaning/ Feature Engineering</a:t>
            </a:r>
            <a:endParaRPr sz="250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8">
                <a:solidFill>
                  <a:schemeClr val="dk1"/>
                </a:solidFill>
              </a:rPr>
              <a:t> </a:t>
            </a:r>
            <a:endParaRPr sz="2108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3263550"/>
            <a:ext cx="7254900" cy="24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Dummy variables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Reduce number of classes for categorical inputs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Communication_onlinerate </a:t>
            </a:r>
            <a:r>
              <a:rPr lang="en" sz="2100">
                <a:solidFill>
                  <a:schemeClr val="dk2"/>
                </a:solidFill>
              </a:rPr>
              <a:t>(</a:t>
            </a:r>
            <a:r>
              <a:rPr lang="en" sz="1300">
                <a:solidFill>
                  <a:schemeClr val="dk1"/>
                </a:solidFill>
              </a:rPr>
              <a:t>3^4^5^6^7^8^9^10^11^12^13^14^15^16^17^18^19^20)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06950" y="124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730250" y="168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{BDE4D5A7-715B-4E1B-8B98-A31C0DB3C0FD}</a:tableStyleId>
              </a:tblPr>
              <a:tblGrid>
                <a:gridCol w="1428750"/>
                <a:gridCol w="1143000"/>
                <a:gridCol w="936625"/>
                <a:gridCol w="1079500"/>
              </a:tblGrid>
              <a:tr h="551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Model</a:t>
                      </a:r>
                      <a:endParaRPr b="1"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Precision</a:t>
                      </a:r>
                      <a:endParaRPr b="1"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Recall</a:t>
                      </a:r>
                      <a:endParaRPr b="1"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F1 score</a:t>
                      </a:r>
                      <a:endParaRPr b="1"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Logistic Regression 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0.08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0.46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0.13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Decision Tree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0.06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0.06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0.06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Random Forest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0.02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0.48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0.03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XGBoost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0.375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0.003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0.0059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RESAMPLING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Undersample with different class ratios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2800" y="1647825"/>
            <a:ext cx="4704800" cy="3114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" name="Google Shape;85;p17"/>
          <p:cNvGraphicFramePr/>
          <p:nvPr/>
        </p:nvGraphicFramePr>
        <p:xfrm>
          <a:off x="4683125" y="19063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{BDE4D5A7-715B-4E1B-8B98-A31C0DB3C0FD}</a:tableStyleId>
              </a:tblPr>
              <a:tblGrid>
                <a:gridCol w="1406400"/>
                <a:gridCol w="1036200"/>
                <a:gridCol w="849125"/>
                <a:gridCol w="978650"/>
              </a:tblGrid>
              <a:tr h="29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Model</a:t>
                      </a:r>
                      <a:endParaRPr b="1"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Precision</a:t>
                      </a:r>
                      <a:endParaRPr b="1"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Recall</a:t>
                      </a:r>
                      <a:endParaRPr b="1"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F1 score</a:t>
                      </a:r>
                      <a:endParaRPr b="1"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Decision Tree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0.046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0.55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0.09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Random Forest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0.06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0.58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0.11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XGBoost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0.06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0.62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0.13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RESAMPLING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Oversample with SMOTE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Synthetic Minority Oversampling Technique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*Presently working on hyper-parameter tuning for final models</a:t>
            </a:r>
            <a:endParaRPr sz="2000"/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476250" y="20333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{BDE4D5A7-715B-4E1B-8B98-A31C0DB3C0FD}</a:tableStyleId>
              </a:tblPr>
              <a:tblGrid>
                <a:gridCol w="1406400"/>
                <a:gridCol w="1036200"/>
                <a:gridCol w="849125"/>
                <a:gridCol w="978650"/>
              </a:tblGrid>
              <a:tr h="29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Model</a:t>
                      </a:r>
                      <a:endParaRPr b="1"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Precision</a:t>
                      </a:r>
                      <a:endParaRPr b="1"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Recall</a:t>
                      </a:r>
                      <a:endParaRPr b="1"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F1 score</a:t>
                      </a:r>
                      <a:endParaRPr b="1"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Decision Tree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0.07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0.08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0.07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Random Forest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0.25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0.01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0.02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XGBoost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0.05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0.01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0.03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