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73" r:id="rId7"/>
    <p:sldId id="263" r:id="rId8"/>
    <p:sldId id="274" r:id="rId9"/>
    <p:sldId id="276" r:id="rId10"/>
    <p:sldId id="278" r:id="rId11"/>
    <p:sldId id="277" r:id="rId12"/>
    <p:sldId id="279" r:id="rId13"/>
    <p:sldId id="280" r:id="rId14"/>
    <p:sldId id="281" r:id="rId15"/>
    <p:sldId id="282" r:id="rId16"/>
    <p:sldId id="283" r:id="rId17"/>
    <p:sldId id="275" r:id="rId18"/>
    <p:sldId id="284" r:id="rId19"/>
    <p:sldId id="285" r:id="rId20"/>
    <p:sldId id="286"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18"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3/14/2019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3/14/2019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3/14/2019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3/14/2019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3/14/2019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3/14/2019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3/14/2019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AURDINO</a:t>
            </a:r>
            <a:endParaRPr lang="en-US" dirty="0"/>
          </a:p>
        </p:txBody>
      </p:sp>
      <p:sp>
        <p:nvSpPr>
          <p:cNvPr id="5" name="Subtitle 4"/>
          <p:cNvSpPr>
            <a:spLocks noGrp="1"/>
          </p:cNvSpPr>
          <p:nvPr>
            <p:ph type="subTitle" idx="1"/>
          </p:nvPr>
        </p:nvSpPr>
        <p:spPr/>
        <p:txBody>
          <a:bodyPr/>
          <a:lstStyle/>
          <a:p>
            <a:r>
              <a:rPr lang="en-US" dirty="0" smtClean="0"/>
              <a:t>uno</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duino Re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228600"/>
            <a:ext cx="556098"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21310" y="228600"/>
            <a:ext cx="10340502" cy="1323439"/>
          </a:xfrm>
          <a:prstGeom prst="rect">
            <a:avLst/>
          </a:prstGeom>
        </p:spPr>
        <p:txBody>
          <a:bodyPr wrap="square">
            <a:spAutoFit/>
          </a:bodyPr>
          <a:lstStyle/>
          <a:p>
            <a:r>
              <a:rPr lang="en-US" sz="2000" dirty="0"/>
              <a:t>Arduino </a:t>
            </a:r>
            <a:r>
              <a:rPr lang="en-US" sz="2000" dirty="0" smtClean="0"/>
              <a:t>Reset</a:t>
            </a:r>
            <a:endParaRPr lang="en-US" sz="2000" dirty="0"/>
          </a:p>
          <a:p>
            <a:r>
              <a:rPr lang="en-US" sz="2000" dirty="0"/>
              <a:t>You can reset your Arduino board, i.e., start your program from the beginning. You can reset the UNO board in two ways. First, by using the reset button (17) on the board. Second, you can connect an external reset button to the Arduino pin labelled RESET (5).</a:t>
            </a:r>
          </a:p>
        </p:txBody>
      </p:sp>
      <p:pic>
        <p:nvPicPr>
          <p:cNvPr id="3076" name="Picture 4" descr="P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2" y="1963227"/>
            <a:ext cx="556098" cy="5227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21310" y="1960202"/>
            <a:ext cx="10340502" cy="2554545"/>
          </a:xfrm>
          <a:prstGeom prst="rect">
            <a:avLst/>
          </a:prstGeom>
        </p:spPr>
        <p:txBody>
          <a:bodyPr wrap="square">
            <a:spAutoFit/>
          </a:bodyPr>
          <a:lstStyle/>
          <a:p>
            <a:r>
              <a:rPr lang="en-US" sz="2000" dirty="0"/>
              <a:t>Pins (3.3, 5, GND, Vin</a:t>
            </a:r>
            <a:r>
              <a:rPr lang="en-US" sz="2000" dirty="0" smtClean="0"/>
              <a:t>)</a:t>
            </a:r>
            <a:endParaRPr lang="en-US" sz="2000" dirty="0"/>
          </a:p>
          <a:p>
            <a:pPr marL="457200" indent="-457200">
              <a:buFont typeface="+mj-lt"/>
              <a:buAutoNum type="arabicPeriod"/>
            </a:pPr>
            <a:r>
              <a:rPr lang="en-US" sz="2000" dirty="0"/>
              <a:t>3.3V (6) − Supply 3.3 output volt</a:t>
            </a:r>
          </a:p>
          <a:p>
            <a:pPr marL="457200" indent="-457200">
              <a:buFont typeface="+mj-lt"/>
              <a:buAutoNum type="arabicPeriod"/>
            </a:pPr>
            <a:r>
              <a:rPr lang="en-US" sz="2000" dirty="0" smtClean="0"/>
              <a:t>5V </a:t>
            </a:r>
            <a:r>
              <a:rPr lang="en-US" sz="2000" dirty="0"/>
              <a:t>(7) − Supply 5 output volt</a:t>
            </a:r>
          </a:p>
          <a:p>
            <a:pPr marL="457200" indent="-457200">
              <a:buFont typeface="+mj-lt"/>
              <a:buAutoNum type="arabicPeriod"/>
            </a:pPr>
            <a:r>
              <a:rPr lang="en-US" sz="2000" dirty="0" smtClean="0"/>
              <a:t>Most </a:t>
            </a:r>
            <a:r>
              <a:rPr lang="en-US" sz="2000" dirty="0"/>
              <a:t>of the components used with Arduino board works fine with 3.3 volt and 5 volt.</a:t>
            </a:r>
          </a:p>
          <a:p>
            <a:pPr marL="457200" indent="-457200">
              <a:buFont typeface="+mj-lt"/>
              <a:buAutoNum type="arabicPeriod"/>
            </a:pPr>
            <a:r>
              <a:rPr lang="en-US" sz="2000" dirty="0" smtClean="0"/>
              <a:t>GND </a:t>
            </a:r>
            <a:r>
              <a:rPr lang="en-US" sz="2000" dirty="0"/>
              <a:t>(8)(Ground) − There are several GND pins on the Arduino, any of which can be used to ground your circuit</a:t>
            </a:r>
            <a:r>
              <a:rPr lang="en-US" sz="2000" dirty="0" smtClean="0"/>
              <a:t>.</a:t>
            </a:r>
            <a:endParaRPr lang="en-US" sz="2000" dirty="0"/>
          </a:p>
          <a:p>
            <a:pPr marL="457200" indent="-457200">
              <a:buFont typeface="+mj-lt"/>
              <a:buAutoNum type="arabicPeriod"/>
            </a:pPr>
            <a:r>
              <a:rPr lang="en-US" sz="2000" dirty="0"/>
              <a:t>Vin (9) − This pin also can be used to power the Arduino board from an external power source, like AC mains power supply.</a:t>
            </a:r>
          </a:p>
        </p:txBody>
      </p:sp>
      <p:pic>
        <p:nvPicPr>
          <p:cNvPr id="3078" name="Picture 6" descr="Analog pi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2" y="4742244"/>
            <a:ext cx="556098" cy="55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21310" y="4750953"/>
            <a:ext cx="10340502" cy="1323439"/>
          </a:xfrm>
          <a:prstGeom prst="rect">
            <a:avLst/>
          </a:prstGeom>
        </p:spPr>
        <p:txBody>
          <a:bodyPr wrap="square">
            <a:spAutoFit/>
          </a:bodyPr>
          <a:lstStyle/>
          <a:p>
            <a:r>
              <a:rPr lang="en-US" sz="2000" dirty="0"/>
              <a:t>Analog </a:t>
            </a:r>
            <a:r>
              <a:rPr lang="en-US" sz="2000" dirty="0" smtClean="0"/>
              <a:t>pins</a:t>
            </a:r>
            <a:endParaRPr lang="en-US" sz="2000" dirty="0"/>
          </a:p>
          <a:p>
            <a:r>
              <a:rPr lang="en-US" sz="2000" dirty="0"/>
              <a:t>The Arduino UNO board has six analog input pins A0 through A5. These pins can read the signal from an analog sensor like the humidity sensor or temperature sensor and convert it into a digital value that can be read by the microprocessor.</a:t>
            </a:r>
          </a:p>
        </p:txBody>
      </p:sp>
    </p:spTree>
    <p:extLst>
      <p:ext uri="{BB962C8B-B14F-4D97-AF65-F5344CB8AC3E}">
        <p14:creationId xmlns:p14="http://schemas.microsoft.com/office/powerpoint/2010/main" val="136259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in micro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304800"/>
            <a:ext cx="533400" cy="4898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5178" y="304800"/>
            <a:ext cx="10363200" cy="1938992"/>
          </a:xfrm>
          <a:prstGeom prst="rect">
            <a:avLst/>
          </a:prstGeom>
        </p:spPr>
        <p:txBody>
          <a:bodyPr wrap="square">
            <a:spAutoFit/>
          </a:bodyPr>
          <a:lstStyle/>
          <a:p>
            <a:r>
              <a:rPr lang="en-US" sz="2000" dirty="0"/>
              <a:t>Main </a:t>
            </a:r>
            <a:r>
              <a:rPr lang="en-US" sz="2000" dirty="0" smtClean="0"/>
              <a:t>microcontroller</a:t>
            </a:r>
            <a:endParaRPr lang="en-US" sz="2000" dirty="0"/>
          </a:p>
          <a:p>
            <a:r>
              <a:rPr lang="en-US" sz="2000" dirty="0"/>
              <a:t>Each Arduino board has its own microcontroller (11). You can assume it as the brain of your board. The main IC (integrated circuit) on the Arduino is slightly different from board to board. The microcontrollers are usually of the ATMEL Company. You must know what IC your board has before loading up a new program from the Arduino IDE. This information is available on the top of the IC. For more details about the IC construction and functions, you can refer to the data sheet.</a:t>
            </a:r>
          </a:p>
        </p:txBody>
      </p:sp>
      <p:pic>
        <p:nvPicPr>
          <p:cNvPr id="4100" name="Picture 4" descr="ICSP p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487" y="2438400"/>
            <a:ext cx="533400" cy="5227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33887" y="2438400"/>
            <a:ext cx="10365966" cy="1631216"/>
          </a:xfrm>
          <a:prstGeom prst="rect">
            <a:avLst/>
          </a:prstGeom>
        </p:spPr>
        <p:txBody>
          <a:bodyPr wrap="square">
            <a:spAutoFit/>
          </a:bodyPr>
          <a:lstStyle/>
          <a:p>
            <a:r>
              <a:rPr lang="en-US" sz="2000" dirty="0"/>
              <a:t>ICSP </a:t>
            </a:r>
            <a:r>
              <a:rPr lang="en-US" sz="2000" dirty="0" smtClean="0"/>
              <a:t>pin</a:t>
            </a:r>
            <a:endParaRPr lang="en-US" sz="2000" dirty="0"/>
          </a:p>
          <a:p>
            <a:r>
              <a:rPr lang="en-US" sz="2000" dirty="0"/>
              <a:t>Mostly, ICSP (12) is an AVR, a tiny programming header for the Arduino consisting of MOSI, MISO, SCK, RESET, VCC, and GND. It is often referred to as an SPI (Serial Peripheral Interface), which could be considered as an "expansion" of the output. Actually, you are slaving the output device to the master of the SPI bus</a:t>
            </a:r>
            <a:r>
              <a:rPr lang="en-US" sz="2000" dirty="0" smtClean="0"/>
              <a:t>.</a:t>
            </a:r>
            <a:endParaRPr lang="en-US" sz="2000" dirty="0"/>
          </a:p>
        </p:txBody>
      </p:sp>
      <p:pic>
        <p:nvPicPr>
          <p:cNvPr id="7" name="Picture 6"/>
          <p:cNvPicPr>
            <a:picLocks noChangeAspect="1"/>
          </p:cNvPicPr>
          <p:nvPr/>
        </p:nvPicPr>
        <p:blipFill>
          <a:blip r:embed="rId4"/>
          <a:stretch>
            <a:fillRect/>
          </a:stretch>
        </p:blipFill>
        <p:spPr>
          <a:xfrm>
            <a:off x="1000487" y="4191000"/>
            <a:ext cx="521925" cy="511273"/>
          </a:xfrm>
          <a:prstGeom prst="rect">
            <a:avLst/>
          </a:prstGeom>
        </p:spPr>
      </p:pic>
      <p:sp>
        <p:nvSpPr>
          <p:cNvPr id="8" name="Rectangle 7"/>
          <p:cNvSpPr/>
          <p:nvPr/>
        </p:nvSpPr>
        <p:spPr>
          <a:xfrm>
            <a:off x="1533887" y="4185005"/>
            <a:ext cx="10354491" cy="1323439"/>
          </a:xfrm>
          <a:prstGeom prst="rect">
            <a:avLst/>
          </a:prstGeom>
        </p:spPr>
        <p:txBody>
          <a:bodyPr wrap="square">
            <a:spAutoFit/>
          </a:bodyPr>
          <a:lstStyle/>
          <a:p>
            <a:r>
              <a:rPr lang="en-US" sz="2000" dirty="0"/>
              <a:t>Power LED </a:t>
            </a:r>
            <a:r>
              <a:rPr lang="en-US" sz="2000" dirty="0" smtClean="0"/>
              <a:t>indicator</a:t>
            </a:r>
            <a:endParaRPr lang="en-US" sz="2000" dirty="0"/>
          </a:p>
          <a:p>
            <a:r>
              <a:rPr lang="en-US" sz="2000" dirty="0"/>
              <a:t>This LED should light up when you plug your Arduino into a power source to indicate that your board is powered up correctly. If this light does not turn on, then there is something wrong with the connection.</a:t>
            </a:r>
          </a:p>
        </p:txBody>
      </p:sp>
    </p:spTree>
    <p:extLst>
      <p:ext uri="{BB962C8B-B14F-4D97-AF65-F5344CB8AC3E}">
        <p14:creationId xmlns:p14="http://schemas.microsoft.com/office/powerpoint/2010/main" val="226428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X and RX L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228600"/>
            <a:ext cx="591377"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74447" y="228600"/>
            <a:ext cx="10608435" cy="2677656"/>
          </a:xfrm>
          <a:prstGeom prst="rect">
            <a:avLst/>
          </a:prstGeom>
        </p:spPr>
        <p:txBody>
          <a:bodyPr wrap="square">
            <a:spAutoFit/>
          </a:bodyPr>
          <a:lstStyle/>
          <a:p>
            <a:r>
              <a:rPr lang="en-US" dirty="0"/>
              <a:t>TX and RX </a:t>
            </a:r>
            <a:r>
              <a:rPr lang="en-US" dirty="0" smtClean="0"/>
              <a:t>LEDs</a:t>
            </a:r>
            <a:endParaRPr lang="en-US" dirty="0"/>
          </a:p>
          <a:p>
            <a:r>
              <a:rPr lang="en-US" dirty="0"/>
              <a:t>On your board, you will find two labels: TX (transmit) and RX (receive). They appear in two places on the Arduino UNO board. First, at the digital pins 0 and 1, to indicate the pins responsible for serial communication. Second, the TX and RX led (13). The TX led flashes with different speed while sending the serial data. The speed of flashing depends on the baud rate used by the board. RX flashes during the receiving process.</a:t>
            </a:r>
          </a:p>
        </p:txBody>
      </p:sp>
      <p:pic>
        <p:nvPicPr>
          <p:cNvPr id="5124" name="Picture 4" descr="Digital 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757" y="3021973"/>
            <a:ext cx="585435" cy="5854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45882" y="2893193"/>
            <a:ext cx="10608434" cy="1938992"/>
          </a:xfrm>
          <a:prstGeom prst="rect">
            <a:avLst/>
          </a:prstGeom>
        </p:spPr>
        <p:txBody>
          <a:bodyPr wrap="square">
            <a:spAutoFit/>
          </a:bodyPr>
          <a:lstStyle/>
          <a:p>
            <a:r>
              <a:rPr lang="en-US" dirty="0"/>
              <a:t>Digital </a:t>
            </a:r>
            <a:r>
              <a:rPr lang="en-US" dirty="0" smtClean="0"/>
              <a:t>I/O</a:t>
            </a:r>
            <a:endParaRPr lang="en-US" dirty="0"/>
          </a:p>
          <a:p>
            <a:r>
              <a:rPr lang="en-US" dirty="0"/>
              <a:t>The Arduino UNO board has 14 digital I/O pins (15) (of which 6 provide PWM (Pulse Width Modulation) output. These pins can be configured to work as input digital pins to read logic values (0 or 1) or as digital output pins to drive different modules like LEDs, relays, etc. The pins labeled “~” can be used to generate PWM.</a:t>
            </a:r>
          </a:p>
        </p:txBody>
      </p:sp>
      <p:pic>
        <p:nvPicPr>
          <p:cNvPr id="5126" name="Picture 6" descr="ARE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502" y="5029200"/>
            <a:ext cx="585690" cy="541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45882" y="4970523"/>
            <a:ext cx="10608433" cy="1200329"/>
          </a:xfrm>
          <a:prstGeom prst="rect">
            <a:avLst/>
          </a:prstGeom>
        </p:spPr>
        <p:txBody>
          <a:bodyPr wrap="square">
            <a:spAutoFit/>
          </a:bodyPr>
          <a:lstStyle/>
          <a:p>
            <a:r>
              <a:rPr lang="en-US" dirty="0" smtClean="0"/>
              <a:t>AREF</a:t>
            </a:r>
            <a:endParaRPr lang="en-US" dirty="0"/>
          </a:p>
          <a:p>
            <a:r>
              <a:rPr lang="en-US" dirty="0"/>
              <a:t>AREF stands for Analog Reference. It is sometimes, used to set an external reference voltage (between 0 and 5 Volts) as the upper limit for the analog input pins.</a:t>
            </a:r>
          </a:p>
        </p:txBody>
      </p:sp>
    </p:spTree>
    <p:extLst>
      <p:ext uri="{BB962C8B-B14F-4D97-AF65-F5344CB8AC3E}">
        <p14:creationId xmlns:p14="http://schemas.microsoft.com/office/powerpoint/2010/main" val="318089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Installation</a:t>
            </a:r>
            <a:endParaRPr lang="en-US" dirty="0"/>
          </a:p>
        </p:txBody>
      </p:sp>
      <p:sp>
        <p:nvSpPr>
          <p:cNvPr id="3" name="Content Placeholder 2"/>
          <p:cNvSpPr>
            <a:spLocks noGrp="1"/>
          </p:cNvSpPr>
          <p:nvPr>
            <p:ph idx="1"/>
          </p:nvPr>
        </p:nvSpPr>
        <p:spPr/>
        <p:txBody>
          <a:bodyPr>
            <a:normAutofit/>
          </a:bodyPr>
          <a:lstStyle/>
          <a:p>
            <a:r>
              <a:rPr lang="en-US" sz="2000" dirty="0"/>
              <a:t>In this section, we will learn in easy steps, how to set up the Arduino IDE on our computer and prepare </a:t>
            </a:r>
            <a:r>
              <a:rPr lang="en-US" sz="2000" dirty="0" smtClean="0"/>
              <a:t>the </a:t>
            </a:r>
            <a:r>
              <a:rPr lang="en-US" sz="2000" dirty="0"/>
              <a:t>board to </a:t>
            </a:r>
            <a:r>
              <a:rPr lang="en-US" sz="2000" dirty="0" smtClean="0"/>
              <a:t>receive the </a:t>
            </a:r>
            <a:r>
              <a:rPr lang="en-US" sz="2000" dirty="0"/>
              <a:t>program via USB </a:t>
            </a:r>
            <a:r>
              <a:rPr lang="en-US" sz="2000" dirty="0" smtClean="0"/>
              <a:t>cable.</a:t>
            </a:r>
          </a:p>
          <a:p>
            <a:r>
              <a:rPr lang="en-US" sz="2000" dirty="0"/>
              <a:t>Step 1</a:t>
            </a:r>
            <a:r>
              <a:rPr lang="en-US" sz="2000" dirty="0" smtClean="0"/>
              <a:t>: Connect </a:t>
            </a:r>
            <a:r>
              <a:rPr lang="en-US" sz="2000" dirty="0"/>
              <a:t>the Arduino board to your computer using the USB cable. The green power LED (labeled PWR) should glow</a:t>
            </a:r>
            <a:r>
              <a:rPr lang="en-US" sz="2000" dirty="0" smtClean="0"/>
              <a:t>.</a:t>
            </a:r>
          </a:p>
          <a:p>
            <a:r>
              <a:rPr lang="en-US" sz="2000" dirty="0"/>
              <a:t>Step 2: After </a:t>
            </a:r>
            <a:r>
              <a:rPr lang="en-US" sz="2000" dirty="0" smtClean="0"/>
              <a:t>the </a:t>
            </a:r>
            <a:r>
              <a:rPr lang="en-US" sz="2000" dirty="0"/>
              <a:t>Arduino IDE </a:t>
            </a:r>
            <a:r>
              <a:rPr lang="en-US" sz="2000" dirty="0" smtClean="0"/>
              <a:t>software </a:t>
            </a:r>
            <a:r>
              <a:rPr lang="en-US" sz="2000" dirty="0"/>
              <a:t>is downloaded</a:t>
            </a:r>
            <a:r>
              <a:rPr lang="en-US" sz="2000" dirty="0" smtClean="0"/>
              <a:t>, double click on the icon to start the IDE.</a:t>
            </a:r>
          </a:p>
          <a:p>
            <a:r>
              <a:rPr lang="en-US" sz="2000" dirty="0"/>
              <a:t>Step 3:Once the software starts, you have two options </a:t>
            </a:r>
            <a:r>
              <a:rPr lang="en-US" sz="2000" dirty="0" smtClean="0"/>
              <a:t>−</a:t>
            </a:r>
          </a:p>
          <a:p>
            <a:pPr marL="0" indent="0">
              <a:buNone/>
            </a:pPr>
            <a:r>
              <a:rPr lang="en-US" sz="2000" dirty="0" smtClean="0"/>
              <a:t>     Create </a:t>
            </a:r>
            <a:r>
              <a:rPr lang="en-US" sz="2000" dirty="0"/>
              <a:t>a new </a:t>
            </a:r>
            <a:r>
              <a:rPr lang="en-US" sz="2000" dirty="0" smtClean="0"/>
              <a:t>project.</a:t>
            </a:r>
          </a:p>
          <a:p>
            <a:pPr marL="0" indent="0">
              <a:buNone/>
            </a:pPr>
            <a:r>
              <a:rPr lang="en-US" sz="2000" dirty="0" smtClean="0"/>
              <a:t>     Open </a:t>
            </a:r>
            <a:r>
              <a:rPr lang="en-US" sz="2000" dirty="0"/>
              <a:t>an existing project example</a:t>
            </a:r>
            <a:r>
              <a:rPr lang="en-US" sz="2000" dirty="0" smtClean="0"/>
              <a:t>.</a:t>
            </a:r>
          </a:p>
          <a:p>
            <a:r>
              <a:rPr lang="en-US" sz="2000" dirty="0"/>
              <a:t>Step 4:Upload the program to your board.</a:t>
            </a:r>
          </a:p>
        </p:txBody>
      </p:sp>
    </p:spTree>
    <p:extLst>
      <p:ext uri="{BB962C8B-B14F-4D97-AF65-F5344CB8AC3E}">
        <p14:creationId xmlns:p14="http://schemas.microsoft.com/office/powerpoint/2010/main" val="174802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2" y="152400"/>
            <a:ext cx="10972800" cy="830997"/>
          </a:xfrm>
          <a:prstGeom prst="rect">
            <a:avLst/>
          </a:prstGeom>
        </p:spPr>
        <p:txBody>
          <a:bodyPr wrap="square">
            <a:spAutoFit/>
          </a:bodyPr>
          <a:lstStyle/>
          <a:p>
            <a:r>
              <a:rPr lang="en-US" dirty="0"/>
              <a:t>Before explaining how we can upload our program to the board, we must demonstrate the function of each symbol appearing in the Arduino IDE toolbar.</a:t>
            </a:r>
          </a:p>
        </p:txBody>
      </p:sp>
      <p:pic>
        <p:nvPicPr>
          <p:cNvPr id="6146" name="Picture 2" descr="Upload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812" y="1143000"/>
            <a:ext cx="6553200" cy="23431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95984" y="3645754"/>
            <a:ext cx="10972800" cy="2677656"/>
          </a:xfrm>
          <a:prstGeom prst="rect">
            <a:avLst/>
          </a:prstGeom>
        </p:spPr>
        <p:txBody>
          <a:bodyPr wrap="square">
            <a:spAutoFit/>
          </a:bodyPr>
          <a:lstStyle/>
          <a:p>
            <a:r>
              <a:rPr lang="en-US" dirty="0"/>
              <a:t>A − Used to check if there is any compilation error</a:t>
            </a:r>
            <a:r>
              <a:rPr lang="en-US" dirty="0" smtClean="0"/>
              <a:t>.</a:t>
            </a:r>
            <a:endParaRPr lang="en-US" dirty="0"/>
          </a:p>
          <a:p>
            <a:r>
              <a:rPr lang="en-US" dirty="0"/>
              <a:t>B − Used to upload a program to the Arduino board</a:t>
            </a:r>
            <a:r>
              <a:rPr lang="en-US" dirty="0" smtClean="0"/>
              <a:t>.</a:t>
            </a:r>
            <a:endParaRPr lang="en-US" dirty="0"/>
          </a:p>
          <a:p>
            <a:r>
              <a:rPr lang="en-US" dirty="0"/>
              <a:t>C − Shortcut used to create a new sketch</a:t>
            </a:r>
            <a:r>
              <a:rPr lang="en-US" dirty="0" smtClean="0"/>
              <a:t>.</a:t>
            </a:r>
            <a:endParaRPr lang="en-US" dirty="0"/>
          </a:p>
          <a:p>
            <a:r>
              <a:rPr lang="en-US" dirty="0"/>
              <a:t>D − Used to directly open one of the example sketch</a:t>
            </a:r>
            <a:r>
              <a:rPr lang="en-US" dirty="0" smtClean="0"/>
              <a:t>.</a:t>
            </a:r>
            <a:endParaRPr lang="en-US" dirty="0"/>
          </a:p>
          <a:p>
            <a:r>
              <a:rPr lang="en-US" dirty="0"/>
              <a:t>E − Used to save your sketch</a:t>
            </a:r>
            <a:r>
              <a:rPr lang="en-US" dirty="0" smtClean="0"/>
              <a:t>.</a:t>
            </a:r>
            <a:endParaRPr lang="en-US" dirty="0"/>
          </a:p>
          <a:p>
            <a:r>
              <a:rPr lang="en-US" dirty="0"/>
              <a:t>F − Serial monitor used to receive serial data from the board and send the serial data to </a:t>
            </a:r>
            <a:r>
              <a:rPr lang="en-US" dirty="0" smtClean="0"/>
              <a:t>       the </a:t>
            </a:r>
            <a:r>
              <a:rPr lang="en-US" dirty="0"/>
              <a:t>board.</a:t>
            </a:r>
          </a:p>
        </p:txBody>
      </p:sp>
    </p:spTree>
    <p:extLst>
      <p:ext uri="{BB962C8B-B14F-4D97-AF65-F5344CB8AC3E}">
        <p14:creationId xmlns:p14="http://schemas.microsoft.com/office/powerpoint/2010/main" val="166276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4.Program Structure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Sketch − The first new terminology is the Arduino program called “sketch</a:t>
            </a:r>
            <a:r>
              <a:rPr lang="en-US" dirty="0" smtClean="0"/>
              <a:t>”.</a:t>
            </a:r>
            <a:endParaRPr lang="en-US" dirty="0"/>
          </a:p>
          <a:p>
            <a:pPr marL="0" indent="0">
              <a:buNone/>
            </a:pPr>
            <a:r>
              <a:rPr lang="en-US" dirty="0"/>
              <a:t>Structure</a:t>
            </a:r>
          </a:p>
          <a:p>
            <a:pPr marL="0" indent="0">
              <a:buNone/>
            </a:pPr>
            <a:r>
              <a:rPr lang="en-US" dirty="0"/>
              <a:t>Arduino programs can be divided in three main parts: Structure, Values (variables and constants), and Functions. In this tutorial, we will learn about the Arduino software program, step by step, and how we can write the program without any syntax or compilation error.</a:t>
            </a:r>
          </a:p>
          <a:p>
            <a:pPr marL="0" indent="0">
              <a:buNone/>
            </a:pPr>
            <a:endParaRPr lang="en-US" dirty="0"/>
          </a:p>
          <a:p>
            <a:pPr marL="0" indent="0">
              <a:buNone/>
            </a:pPr>
            <a:r>
              <a:rPr lang="en-US" dirty="0"/>
              <a:t>Let us start with the Structure. Software structure consist of two main functions </a:t>
            </a:r>
            <a:r>
              <a:rPr lang="en-US" dirty="0" smtClean="0"/>
              <a:t>−</a:t>
            </a:r>
            <a:endParaRPr lang="en-US" dirty="0"/>
          </a:p>
          <a:p>
            <a:pPr marL="0" indent="0">
              <a:buNone/>
            </a:pPr>
            <a:r>
              <a:rPr lang="en-US" dirty="0"/>
              <a:t>Setup( ) function</a:t>
            </a:r>
          </a:p>
          <a:p>
            <a:pPr marL="0" indent="0">
              <a:buNone/>
            </a:pPr>
            <a:r>
              <a:rPr lang="en-US" dirty="0"/>
              <a:t>Loop( ) function</a:t>
            </a:r>
          </a:p>
        </p:txBody>
      </p:sp>
    </p:spTree>
    <p:extLst>
      <p:ext uri="{BB962C8B-B14F-4D97-AF65-F5344CB8AC3E}">
        <p14:creationId xmlns:p14="http://schemas.microsoft.com/office/powerpoint/2010/main" val="407165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4012" y="381000"/>
            <a:ext cx="6096000" cy="5562600"/>
          </a:xfrm>
          <a:prstGeom prst="rect">
            <a:avLst/>
          </a:prstGeom>
        </p:spPr>
      </p:pic>
    </p:spTree>
    <p:extLst>
      <p:ext uri="{BB962C8B-B14F-4D97-AF65-F5344CB8AC3E}">
        <p14:creationId xmlns:p14="http://schemas.microsoft.com/office/powerpoint/2010/main" val="165467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12" y="381000"/>
            <a:ext cx="10439400" cy="1200329"/>
          </a:xfrm>
          <a:prstGeom prst="rect">
            <a:avLst/>
          </a:prstGeom>
        </p:spPr>
        <p:txBody>
          <a:bodyPr wrap="square">
            <a:spAutoFit/>
          </a:bodyPr>
          <a:lstStyle/>
          <a:p>
            <a:r>
              <a:rPr lang="en-US" dirty="0"/>
              <a:t>PURPOSE − The setup() function is called when a sketch starts. Use it to initialize the variables, pin modes, start using libraries, etc. The setup function will only run once, after each power up or reset of the Arduino board.</a:t>
            </a:r>
          </a:p>
        </p:txBody>
      </p:sp>
      <p:sp>
        <p:nvSpPr>
          <p:cNvPr id="3" name="Rectangle 2"/>
          <p:cNvSpPr/>
          <p:nvPr/>
        </p:nvSpPr>
        <p:spPr>
          <a:xfrm>
            <a:off x="1217612" y="1981200"/>
            <a:ext cx="10439400" cy="1569660"/>
          </a:xfrm>
          <a:prstGeom prst="rect">
            <a:avLst/>
          </a:prstGeom>
        </p:spPr>
        <p:txBody>
          <a:bodyPr wrap="square">
            <a:spAutoFit/>
          </a:bodyPr>
          <a:lstStyle/>
          <a:p>
            <a:r>
              <a:rPr lang="en-US" dirty="0"/>
              <a:t>PURPOSE − After creating a setup() function, which initializes and sets the initial values, the loop() function does precisely what its name suggests, and loops consecutively, allowing your program to change and respond. Use it to actively control the Arduino board.</a:t>
            </a:r>
          </a:p>
        </p:txBody>
      </p:sp>
    </p:spTree>
    <p:extLst>
      <p:ext uri="{BB962C8B-B14F-4D97-AF65-F5344CB8AC3E}">
        <p14:creationId xmlns:p14="http://schemas.microsoft.com/office/powerpoint/2010/main" val="296178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 List</a:t>
            </a:r>
            <a:endParaRPr lang="en-US" dirty="0"/>
          </a:p>
        </p:txBody>
      </p:sp>
      <p:sp>
        <p:nvSpPr>
          <p:cNvPr id="14" name="Content Placeholder 13"/>
          <p:cNvSpPr>
            <a:spLocks noGrp="1"/>
          </p:cNvSpPr>
          <p:nvPr>
            <p:ph idx="1"/>
          </p:nvPr>
        </p:nvSpPr>
        <p:spPr/>
        <p:txBody>
          <a:bodyPr>
            <a:normAutofit/>
          </a:bodyPr>
          <a:lstStyle/>
          <a:p>
            <a:r>
              <a:rPr lang="en-US" dirty="0" smtClean="0"/>
              <a:t>Introduction</a:t>
            </a:r>
          </a:p>
          <a:p>
            <a:r>
              <a:rPr lang="en-US" dirty="0" smtClean="0"/>
              <a:t>Board Description</a:t>
            </a:r>
          </a:p>
          <a:p>
            <a:r>
              <a:rPr lang="en-US" dirty="0" smtClean="0"/>
              <a:t>Installation</a:t>
            </a:r>
          </a:p>
          <a:p>
            <a:r>
              <a:rPr lang="en-US" dirty="0" smtClean="0"/>
              <a:t>Program Structure</a:t>
            </a:r>
          </a:p>
          <a:p>
            <a:pPr marL="0" indent="0">
              <a:buNone/>
            </a:pPr>
            <a:endParaRPr lang="en-US" dirty="0" smtClean="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a:xfrm>
            <a:off x="1218883" y="1701797"/>
            <a:ext cx="10514329" cy="4462272"/>
          </a:xfrm>
        </p:spPr>
        <p:txBody>
          <a:bodyPr/>
          <a:lstStyle/>
          <a:p>
            <a:r>
              <a:rPr lang="en-US" dirty="0"/>
              <a:t>Arduino is a prototype platform (open-source) based on an easy-to-use hardware and software. It consists of a circuit board, which can be programed (referred to as a microcontroller) and a ready-made software called Arduino </a:t>
            </a:r>
            <a:r>
              <a:rPr lang="en-US" dirty="0" smtClean="0"/>
              <a:t>IDE (Integrated Development Environment</a:t>
            </a:r>
            <a:r>
              <a:rPr lang="en-US" dirty="0"/>
              <a:t>), which is used to write and upload the computer code to the physical board</a:t>
            </a:r>
            <a:r>
              <a:rPr lang="en-US" dirty="0" smtClean="0"/>
              <a:t>.</a:t>
            </a:r>
          </a:p>
          <a:p>
            <a:endParaRPr lang="en-US" dirty="0"/>
          </a:p>
        </p:txBody>
      </p:sp>
    </p:spTree>
    <p:extLst>
      <p:ext uri="{BB962C8B-B14F-4D97-AF65-F5344CB8AC3E}">
        <p14:creationId xmlns:p14="http://schemas.microsoft.com/office/powerpoint/2010/main" val="17306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5212" y="17417"/>
            <a:ext cx="10896600" cy="6740307"/>
          </a:xfrm>
          <a:prstGeom prst="rect">
            <a:avLst/>
          </a:prstGeom>
          <a:noFill/>
        </p:spPr>
        <p:txBody>
          <a:bodyPr wrap="square" rtlCol="0">
            <a:spAutoFit/>
          </a:bodyPr>
          <a:lstStyle/>
          <a:p>
            <a:r>
              <a:rPr lang="en-US" dirty="0"/>
              <a:t>The key features are −</a:t>
            </a:r>
          </a:p>
          <a:p>
            <a:endParaRPr lang="en-US" dirty="0"/>
          </a:p>
          <a:p>
            <a:pPr marL="457200" indent="-457200">
              <a:buFont typeface="+mj-lt"/>
              <a:buAutoNum type="arabicPeriod"/>
            </a:pPr>
            <a:r>
              <a:rPr lang="en-US" dirty="0"/>
              <a:t>Arduino boards are able to read analog or digital input signals from different sensors and turn it into an output such as activating a motor, turning LED on/off, connect to the cloud and many other actions.</a:t>
            </a:r>
          </a:p>
          <a:p>
            <a:pPr marL="457200" indent="-457200">
              <a:buFont typeface="+mj-lt"/>
              <a:buAutoNum type="arabicPeriod"/>
            </a:pPr>
            <a:endParaRPr lang="en-US" dirty="0"/>
          </a:p>
          <a:p>
            <a:pPr marL="457200" indent="-457200">
              <a:buFont typeface="+mj-lt"/>
              <a:buAutoNum type="arabicPeriod"/>
            </a:pPr>
            <a:r>
              <a:rPr lang="en-US" dirty="0"/>
              <a:t>You can control your board functions by sending a set of instructions to the microcontroller on the board via Arduino IDE (referred to as uploading software).</a:t>
            </a:r>
          </a:p>
          <a:p>
            <a:pPr marL="457200" indent="-457200">
              <a:buFont typeface="+mj-lt"/>
              <a:buAutoNum type="arabicPeriod"/>
            </a:pPr>
            <a:endParaRPr lang="en-US" dirty="0"/>
          </a:p>
          <a:p>
            <a:pPr marL="457200" indent="-457200">
              <a:buFont typeface="+mj-lt"/>
              <a:buAutoNum type="arabicPeriod"/>
            </a:pPr>
            <a:r>
              <a:rPr lang="en-US" dirty="0"/>
              <a:t>Unlike most previous programmable circuit boards, Arduino does not need an extra piece of hardware (called a programmer) in order to load a new code onto the board. You can simply use a USB cable.</a:t>
            </a:r>
          </a:p>
          <a:p>
            <a:pPr marL="457200" indent="-457200">
              <a:buFont typeface="+mj-lt"/>
              <a:buAutoNum type="arabicPeriod"/>
            </a:pPr>
            <a:endParaRPr lang="en-US" dirty="0"/>
          </a:p>
          <a:p>
            <a:pPr marL="457200" indent="-457200">
              <a:buFont typeface="+mj-lt"/>
              <a:buAutoNum type="arabicPeriod"/>
            </a:pPr>
            <a:r>
              <a:rPr lang="en-US" dirty="0"/>
              <a:t>Additionally, the Arduino IDE uses a simplified version of C++, making it easier to learn to program.</a:t>
            </a:r>
          </a:p>
          <a:p>
            <a:pPr marL="457200" indent="-457200">
              <a:buFont typeface="+mj-lt"/>
              <a:buAutoNum type="arabicPeriod"/>
            </a:pPr>
            <a:endParaRPr lang="en-US" dirty="0"/>
          </a:p>
          <a:p>
            <a:pPr marL="457200" indent="-457200">
              <a:buFont typeface="+mj-lt"/>
              <a:buAutoNum type="arabicPeriod"/>
            </a:pPr>
            <a:r>
              <a:rPr lang="en-US" dirty="0"/>
              <a:t>Finally, Arduino provides a standard form factor that breaks the functions of the micro-controller into a more accessible package.</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0012" y="304800"/>
            <a:ext cx="10017704" cy="6273886"/>
          </a:xfrm>
          <a:prstGeom prst="rect">
            <a:avLst/>
          </a:prstGeom>
        </p:spPr>
      </p:pic>
    </p:spTree>
    <p:extLst>
      <p:ext uri="{BB962C8B-B14F-4D97-AF65-F5344CB8AC3E}">
        <p14:creationId xmlns:p14="http://schemas.microsoft.com/office/powerpoint/2010/main" val="15808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533400"/>
            <a:ext cx="10972800" cy="5201424"/>
          </a:xfrm>
          <a:prstGeom prst="rect">
            <a:avLst/>
          </a:prstGeom>
        </p:spPr>
        <p:txBody>
          <a:bodyPr wrap="square">
            <a:spAutoFit/>
          </a:bodyPr>
          <a:lstStyle/>
          <a:p>
            <a:r>
              <a:rPr lang="en-US" sz="2800" dirty="0"/>
              <a:t>Board Types</a:t>
            </a:r>
          </a:p>
          <a:p>
            <a:r>
              <a:rPr lang="en-US" sz="2800" dirty="0"/>
              <a:t>Various kinds of Arduino boards are available depending on different microcontrollers used. However, all Arduino boards have one thing in common: they are programed through the Arduino IDE.</a:t>
            </a:r>
          </a:p>
          <a:p>
            <a:endParaRPr lang="en-US" sz="2800" dirty="0"/>
          </a:p>
          <a:p>
            <a:r>
              <a:rPr lang="en-US" sz="2800" dirty="0"/>
              <a:t>The differences are based on the number of inputs and outputs (the number of sensors, LEDs, and buttons you can use on a single board), speed, operating voltage, form factor etc. Some boards are designed to be embedded and have no programming interface (hardware), which you would need to buy separately. Some can run directly from a 3.7V battery, others need at least 5V.</a:t>
            </a:r>
          </a:p>
          <a:p>
            <a:endParaRPr lang="en-US" dirty="0"/>
          </a:p>
        </p:txBody>
      </p:sp>
    </p:spTree>
    <p:extLst>
      <p:ext uri="{BB962C8B-B14F-4D97-AF65-F5344CB8AC3E}">
        <p14:creationId xmlns:p14="http://schemas.microsoft.com/office/powerpoint/2010/main" val="378761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Board Description</a:t>
            </a:r>
            <a:endParaRPr lang="en-US" dirty="0"/>
          </a:p>
        </p:txBody>
      </p:sp>
      <p:sp>
        <p:nvSpPr>
          <p:cNvPr id="3" name="Content Placeholder 2"/>
          <p:cNvSpPr>
            <a:spLocks noGrp="1"/>
          </p:cNvSpPr>
          <p:nvPr>
            <p:ph idx="1"/>
          </p:nvPr>
        </p:nvSpPr>
        <p:spPr/>
        <p:txBody>
          <a:bodyPr>
            <a:normAutofit/>
          </a:bodyPr>
          <a:lstStyle/>
          <a:p>
            <a:r>
              <a:rPr lang="en-US" sz="3200" dirty="0"/>
              <a:t>In this chapter, we will learn about the different components on the Arduino board. We will study the Arduino UNO board because it is the most popular board in the Arduino board family. In addition, it is the best board to get started with electronics and coding. Some boards look a bit different from the one given below, but most Arduinos have majority of these components in common.</a:t>
            </a:r>
          </a:p>
        </p:txBody>
      </p:sp>
    </p:spTree>
    <p:extLst>
      <p:ext uri="{BB962C8B-B14F-4D97-AF65-F5344CB8AC3E}">
        <p14:creationId xmlns:p14="http://schemas.microsoft.com/office/powerpoint/2010/main" val="374861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2382816" y="1799595"/>
            <a:ext cx="12855614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Verdana" panose="020B0604030504040204" pitchFamily="34" charset="0"/>
              </a:rPr>
              <a:t>Arduino boards based on ATMEGA328 microcontroller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827212" y="228600"/>
            <a:ext cx="8638478" cy="6324600"/>
          </a:xfrm>
          <a:prstGeom prst="rect">
            <a:avLst/>
          </a:prstGeom>
        </p:spPr>
      </p:pic>
    </p:spTree>
    <p:extLst>
      <p:ext uri="{BB962C8B-B14F-4D97-AF65-F5344CB8AC3E}">
        <p14:creationId xmlns:p14="http://schemas.microsoft.com/office/powerpoint/2010/main" val="307878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descr="Power US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04800"/>
            <a:ext cx="476250" cy="476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93862" y="304800"/>
            <a:ext cx="9963150" cy="1200329"/>
          </a:xfrm>
          <a:prstGeom prst="rect">
            <a:avLst/>
          </a:prstGeom>
        </p:spPr>
        <p:txBody>
          <a:bodyPr wrap="square">
            <a:spAutoFit/>
          </a:bodyPr>
          <a:lstStyle/>
          <a:p>
            <a:r>
              <a:rPr lang="en-US" dirty="0"/>
              <a:t>Power </a:t>
            </a:r>
            <a:r>
              <a:rPr lang="en-US" dirty="0" smtClean="0"/>
              <a:t>USB</a:t>
            </a:r>
            <a:endParaRPr lang="en-US" dirty="0"/>
          </a:p>
          <a:p>
            <a:r>
              <a:rPr lang="en-US" dirty="0"/>
              <a:t>Arduino board can be powered by using the USB cable from your computer. All you need to do is connect the USB cable to the USB connection (1)</a:t>
            </a:r>
          </a:p>
        </p:txBody>
      </p:sp>
      <p:pic>
        <p:nvPicPr>
          <p:cNvPr id="2059" name="Picture 11" descr="Barrel J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7" y="1529079"/>
            <a:ext cx="457200" cy="4521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93862" y="1529078"/>
            <a:ext cx="9963150" cy="1200329"/>
          </a:xfrm>
          <a:prstGeom prst="rect">
            <a:avLst/>
          </a:prstGeom>
        </p:spPr>
        <p:txBody>
          <a:bodyPr wrap="square">
            <a:spAutoFit/>
          </a:bodyPr>
          <a:lstStyle/>
          <a:p>
            <a:r>
              <a:rPr lang="en-US" dirty="0"/>
              <a:t>Power (Barrel Jack</a:t>
            </a:r>
            <a:r>
              <a:rPr lang="en-US" dirty="0" smtClean="0"/>
              <a:t>)</a:t>
            </a:r>
            <a:endParaRPr lang="en-US" dirty="0"/>
          </a:p>
          <a:p>
            <a:r>
              <a:rPr lang="en-US" dirty="0"/>
              <a:t>Arduino boards can be powered directly from the AC mains power supply by connecting it to the Barrel Jack (2).</a:t>
            </a:r>
          </a:p>
        </p:txBody>
      </p:sp>
      <p:pic>
        <p:nvPicPr>
          <p:cNvPr id="2061" name="Picture 13" descr="Voltage Regul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2" y="2794631"/>
            <a:ext cx="476250" cy="4476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30102" y="2729407"/>
            <a:ext cx="10155510" cy="1569660"/>
          </a:xfrm>
          <a:prstGeom prst="rect">
            <a:avLst/>
          </a:prstGeom>
        </p:spPr>
        <p:txBody>
          <a:bodyPr wrap="square">
            <a:spAutoFit/>
          </a:bodyPr>
          <a:lstStyle/>
          <a:p>
            <a:r>
              <a:rPr lang="en-US" dirty="0"/>
              <a:t>Voltage </a:t>
            </a:r>
            <a:r>
              <a:rPr lang="en-US" dirty="0" smtClean="0"/>
              <a:t>Regulator</a:t>
            </a:r>
            <a:endParaRPr lang="en-US" dirty="0"/>
          </a:p>
          <a:p>
            <a:r>
              <a:rPr lang="en-US" dirty="0"/>
              <a:t>The function of the voltage regulator is to control the voltage given to the Arduino board and stabilize the DC voltages used by the processor and other elements.</a:t>
            </a:r>
          </a:p>
        </p:txBody>
      </p:sp>
      <p:pic>
        <p:nvPicPr>
          <p:cNvPr id="2063" name="Picture 15" descr="Crystal Oscilla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7137" y="429906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647915" y="4299067"/>
            <a:ext cx="10009097" cy="1938992"/>
          </a:xfrm>
          <a:prstGeom prst="rect">
            <a:avLst/>
          </a:prstGeom>
        </p:spPr>
        <p:txBody>
          <a:bodyPr wrap="square">
            <a:spAutoFit/>
          </a:bodyPr>
          <a:lstStyle/>
          <a:p>
            <a:r>
              <a:rPr lang="en-US" dirty="0"/>
              <a:t>Crystal </a:t>
            </a:r>
            <a:r>
              <a:rPr lang="en-US" dirty="0" smtClean="0"/>
              <a:t>Oscillator</a:t>
            </a:r>
            <a:endParaRPr lang="en-US" dirty="0"/>
          </a:p>
          <a:p>
            <a:r>
              <a:rPr lang="en-US" dirty="0"/>
              <a:t>The crystal oscillator helps Arduino in dealing with time issues. How does Arduino calculate time? The answer is, by using the crystal oscillator. The number printed on top of the Arduino crystal is 16.000H9H. It tells us that the frequency is 16,000,000 Hertz or 16 </a:t>
            </a:r>
            <a:r>
              <a:rPr lang="en-US" dirty="0" err="1"/>
              <a:t>MHz.</a:t>
            </a:r>
            <a:endParaRPr lang="en-US" dirty="0"/>
          </a:p>
        </p:txBody>
      </p:sp>
    </p:spTree>
    <p:extLst>
      <p:ext uri="{BB962C8B-B14F-4D97-AF65-F5344CB8AC3E}">
        <p14:creationId xmlns:p14="http://schemas.microsoft.com/office/powerpoint/2010/main" val="146555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243</TotalTime>
  <Words>1604</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Verdana</vt:lpstr>
      <vt:lpstr>Tech 16x9</vt:lpstr>
      <vt:lpstr>AURDINO</vt:lpstr>
      <vt:lpstr>Content List</vt:lpstr>
      <vt:lpstr>1. Introduction</vt:lpstr>
      <vt:lpstr>PowerPoint Presentation</vt:lpstr>
      <vt:lpstr>PowerPoint Presentation</vt:lpstr>
      <vt:lpstr>PowerPoint Presentation</vt:lpstr>
      <vt:lpstr>2. Board Description</vt:lpstr>
      <vt:lpstr>PowerPoint Presentation</vt:lpstr>
      <vt:lpstr>PowerPoint Presentation</vt:lpstr>
      <vt:lpstr>PowerPoint Presentation</vt:lpstr>
      <vt:lpstr>PowerPoint Presentation</vt:lpstr>
      <vt:lpstr>PowerPoint Presentation</vt:lpstr>
      <vt:lpstr>3. Installation</vt:lpstr>
      <vt:lpstr>PowerPoint Presentation</vt:lpstr>
      <vt:lpstr>4.Program Structure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AURDINO</dc:title>
  <dc:creator>Shreyas R</dc:creator>
  <cp:lastModifiedBy>Shreyas R</cp:lastModifiedBy>
  <cp:revision>9</cp:revision>
  <dcterms:created xsi:type="dcterms:W3CDTF">2019-03-13T12:10:27Z</dcterms:created>
  <dcterms:modified xsi:type="dcterms:W3CDTF">2019-03-14T14:57:36Z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