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93" r:id="rId4"/>
    <p:sldId id="292" r:id="rId5"/>
    <p:sldId id="275" r:id="rId6"/>
    <p:sldId id="265" r:id="rId7"/>
    <p:sldId id="298" r:id="rId8"/>
    <p:sldId id="278" r:id="rId9"/>
    <p:sldId id="264" r:id="rId10"/>
    <p:sldId id="281" r:id="rId11"/>
    <p:sldId id="295" r:id="rId12"/>
    <p:sldId id="296" r:id="rId13"/>
    <p:sldId id="267" r:id="rId14"/>
    <p:sldId id="268" r:id="rId15"/>
    <p:sldId id="276" r:id="rId16"/>
    <p:sldId id="277" r:id="rId17"/>
    <p:sldId id="269" r:id="rId18"/>
    <p:sldId id="29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30" y="509"/>
      </p:cViewPr>
      <p:guideLst>
        <p:guide orient="horz" pos="2160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FBA2-4650-452F-B972-84BA0DC69D7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7C55-B110-4988-AFFA-FAF5E4BC3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457604" y="365125"/>
            <a:ext cx="98961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4230033" y="-946804"/>
            <a:ext cx="4351338" cy="989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sym typeface="Calibri" panose="020F0502020204030204"/>
              </a:rPr>
              <a:t>‹#›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sym typeface="Calibri" panose="020F0502020204030204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sym typeface="Calibri" panose="020F0502020204030204"/>
              </a:rPr>
              <a:t>‹#›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>
            <a:spLocks noGrp="1"/>
          </p:cNvSpPr>
          <p:nvPr>
            <p:ph type="title"/>
          </p:nvPr>
        </p:nvSpPr>
        <p:spPr>
          <a:xfrm>
            <a:off x="1857344" y="1049198"/>
            <a:ext cx="98961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1857344" y="2711745"/>
            <a:ext cx="989619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1" name="Google Shape;11;p7"/>
          <p:cNvSpPr/>
          <p:nvPr/>
        </p:nvSpPr>
        <p:spPr>
          <a:xfrm>
            <a:off x="1" y="1095154"/>
            <a:ext cx="1237399" cy="5762846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21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2002204" y="0"/>
            <a:ext cx="189797" cy="6858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21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12937" y="6637286"/>
            <a:ext cx="284587" cy="2207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21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7"/>
          <p:cNvSpPr/>
          <p:nvPr/>
        </p:nvSpPr>
        <p:spPr>
          <a:xfrm>
            <a:off x="243353" y="6457208"/>
            <a:ext cx="284587" cy="2207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21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468019" y="6281307"/>
            <a:ext cx="284587" cy="2207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21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>
            <a:off x="694393" y="6139424"/>
            <a:ext cx="284587" cy="2207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21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933705" y="5976517"/>
            <a:ext cx="284587" cy="220717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21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7"/>
          <p:cNvSpPr txBox="1"/>
          <p:nvPr/>
        </p:nvSpPr>
        <p:spPr>
          <a:xfrm>
            <a:off x="0" y="1171793"/>
            <a:ext cx="1244461" cy="28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IN" sz="12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MBA@IICMR</a:t>
            </a:r>
            <a:endParaRPr kumimoji="0" sz="12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" name="Google Shape;19;p7"/>
          <p:cNvPicPr preferRelativeResize="0"/>
          <p:nvPr/>
        </p:nvPicPr>
        <p:blipFill rotWithShape="1">
          <a:blip/>
          <a:srcRect l="7881" t="9176" r="8087" b="11755"/>
          <a:stretch>
            <a:fillRect/>
          </a:stretch>
        </p:blipFill>
        <p:spPr>
          <a:xfrm>
            <a:off x="12937" y="-1405"/>
            <a:ext cx="1244756" cy="117126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38;p5"/>
          <p:cNvSpPr/>
          <p:nvPr userDrawn="1"/>
        </p:nvSpPr>
        <p:spPr>
          <a:xfrm>
            <a:off x="1237400" y="26878"/>
            <a:ext cx="10725403" cy="6831122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216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deeksha-kpi.pbix" TargetMode="External"/><Relationship Id="rId5" Type="http://schemas.openxmlformats.org/officeDocument/2006/relationships/hyperlink" Target="production%20report%20mar%20-%20june.xlsx" TargetMode="External"/><Relationship Id="rId4" Type="http://schemas.openxmlformats.org/officeDocument/2006/relationships/hyperlink" Target="breakdown%20report%20mar%20-%20june.xls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055286" y="733510"/>
            <a:ext cx="80378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Job Training Report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Tracking of Overall Equipment Efficiency (OEE)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Shreyas Auti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MBA –III Semester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Mr. 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Harshal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Patil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6" descr="QS World University Ranking: SPPU 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75" y="88776"/>
            <a:ext cx="1825286" cy="10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r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820316" y="68957"/>
            <a:ext cx="7840192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Methodology: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712" y="68957"/>
            <a:ext cx="1536350" cy="10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68415" y="3157727"/>
            <a:ext cx="872573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Machine breakdown logs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Production reports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Operator </a:t>
            </a:r>
            <a:r>
              <a:rPr lang="en-IN" dirty="0"/>
              <a:t>inputs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8415" y="4912053"/>
            <a:ext cx="872573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Company </a:t>
            </a:r>
            <a:r>
              <a:rPr lang="en-IN" dirty="0"/>
              <a:t>SOPs &amp; </a:t>
            </a:r>
            <a:r>
              <a:rPr lang="en-IN" dirty="0" smtClean="0"/>
              <a:t>manuals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Literature </a:t>
            </a:r>
            <a:r>
              <a:rPr lang="en-IN" dirty="0"/>
              <a:t>on OEE &amp; </a:t>
            </a:r>
            <a:r>
              <a:rPr lang="en-IN" dirty="0" smtClean="0"/>
              <a:t>TPM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1820316" y="2649896"/>
            <a:ext cx="9173834" cy="4580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820316" y="1311068"/>
            <a:ext cx="9173834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&amp; descriptive study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real machine data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(Mar–Jun 2025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820316" y="68957"/>
            <a:ext cx="7840192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Methodology:</a:t>
            </a:r>
            <a:endParaRPr lang="en-US" sz="4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712" y="68957"/>
            <a:ext cx="1536350" cy="10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20316" y="1502665"/>
            <a:ext cx="9173834" cy="17045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Excel: Data cleaning &amp; tabulation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BI: Dashboard creation &amp; trend analysis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 Formula: Availability × Performance × Quality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0316" y="3218531"/>
            <a:ext cx="9173834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15 machines (CNC &amp; VMC series, Ball Assembly,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M/c)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frame: 4 months</a:t>
            </a:r>
          </a:p>
        </p:txBody>
      </p:sp>
    </p:spTree>
    <p:extLst>
      <p:ext uri="{BB962C8B-B14F-4D97-AF65-F5344CB8AC3E}">
        <p14:creationId xmlns:p14="http://schemas.microsoft.com/office/powerpoint/2010/main" val="304160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69521" y="90352"/>
            <a:ext cx="9073551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7000"/>
              </a:lnSpc>
              <a:tabLst>
                <a:tab pos="848360" algn="l"/>
                <a:tab pos="3150870" algn="l"/>
              </a:tabLst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– Data Analysis and Interpretation:</a:t>
            </a:r>
            <a:endParaRPr lang="en-IN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83" y="141050"/>
            <a:ext cx="1376789" cy="9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345223" y="1204546"/>
            <a:ext cx="10495349" cy="5539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22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69521" y="90352"/>
            <a:ext cx="9073551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7000"/>
              </a:lnSpc>
              <a:tabLst>
                <a:tab pos="848360" algn="l"/>
                <a:tab pos="3150870" algn="l"/>
              </a:tabLst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– Data Analysis and Interpretation:</a:t>
            </a:r>
            <a:endParaRPr lang="en-IN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83" y="141050"/>
            <a:ext cx="1376789" cy="9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91283" y="1762549"/>
            <a:ext cx="4632608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 Summary (Mar–Jun 2025):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79.62%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84.08%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99.69%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OEE: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66.74%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(below benchmark 85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11817" y="1762549"/>
            <a:ext cx="4273998" cy="21698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Machine-wise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Vacuum M/c: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87.5%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Assembly: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83.13%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CNC 1 M/c: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62.63%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(Lowest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91283" y="4028297"/>
            <a:ext cx="4632608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Downtime Analysis: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VMC 9 M/c: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12.12K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VMC 7 M/c: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11.38K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VMC 8 M/c: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10.69K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1818" y="4028297"/>
            <a:ext cx="4273996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Rejections by Product: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 Housing: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485 units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 Housing Casting: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156 units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Body Casting: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 units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333113" y="125654"/>
            <a:ext cx="8866515" cy="9849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848360" algn="l"/>
                <a:tab pos="3150870" algn="l"/>
              </a:tabLs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– Results / Findings &amp; Suggestions:</a:t>
            </a:r>
            <a:endParaRPr lang="en-IN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629" y="167317"/>
            <a:ext cx="1376789" cy="9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21637" y="1511344"/>
            <a:ext cx="9342371" cy="216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(Mar–Jun 2025)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OEE: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66.74%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(below world-class 85%)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downtime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VMC machines (VMC 9, 7, 8).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performance strong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(99.69%), rejections limited to a few products.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Fluctuating OEE trend, with dips in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(41%)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21637" y="3681169"/>
            <a:ext cx="9342371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critical VMC machines to reduce unplanned downtime.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SMED (Single Minute Exchange of Dies)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minimize changeover losses.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Cause Analysis (RCA)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rejections in Small RV Housing &amp; RV Castings.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 training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better handling and faster response to stoppages.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tracking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continuous OEE monitoring.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333113" y="125654"/>
            <a:ext cx="8866515" cy="9849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848360" algn="l"/>
                <a:tab pos="3150870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the Project:</a:t>
            </a:r>
            <a:endParaRPr lang="en-IN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629" y="167317"/>
            <a:ext cx="1376789" cy="9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89905" y="1332004"/>
            <a:ext cx="983013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This Project Unique?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4 months of actual Tally-exported machine breakdown &amp; production reports.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Developed interactive Power BI dashboards instead of relying on manual reporting.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performance, and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OEE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Action-Oriented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Identified top downtime machines &amp; rejection-heavy products with direct improvement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Demonstrated how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-ready dashboards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modernize shop-floor monitoring.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Delivered a ready-to-use tool that management can adopt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performance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333113" y="125654"/>
            <a:ext cx="8866515" cy="9849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tabLst>
                <a:tab pos="848360" algn="l"/>
                <a:tab pos="3150870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the Project:</a:t>
            </a:r>
            <a:endParaRPr lang="en-IN" sz="3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629" y="167317"/>
            <a:ext cx="1376789" cy="9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18305" y="1350254"/>
            <a:ext cx="9628115" cy="13388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Overview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OEE averaged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66.74%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below world-class standard (85%).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(99.69%)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strong, but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dragged overall efficiency.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16605" y="2689082"/>
            <a:ext cx="4998240" cy="216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Insights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RV Housing had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rejection rate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(485 units).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Rejections mainly concentrated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housing castings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514903" y="4858907"/>
            <a:ext cx="9631517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Insights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OEE peaked at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81.92%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(early May).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dip observed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 May (41%)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month-to-month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process instability.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513144" y="2689082"/>
            <a:ext cx="4633276" cy="216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Insights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Chromating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Vacuum Machines (87.5%), Ball Assembly (83.13%).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Issues: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VMC 9, VMC 7, and VMC 8 showed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downtime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(&gt;10K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69522" y="90352"/>
            <a:ext cx="8737120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ANNEXURE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083" y="141050"/>
            <a:ext cx="1376789" cy="9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0142" y="1362024"/>
            <a:ext cx="969572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Documents &amp;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Breakdown Report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Tally Export – Excel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Report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Tally Export – Excel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Power BI Dashboard (OEE Analysis: Mar–Jun 2025)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&amp; Charts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 Trend Graph (4 months)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Machine-wise Downtime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Product-wise Rejection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69522" y="90352"/>
            <a:ext cx="8737120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ANNEXURE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083" y="141050"/>
            <a:ext cx="1376789" cy="95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92088" y="1377302"/>
            <a:ext cx="10118784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Bibliography</a:t>
            </a:r>
            <a:endParaRPr lang="en-US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Nakajima, S. (1988). </a:t>
            </a:r>
            <a:r>
              <a:rPr lang="en-US" i="1" dirty="0"/>
              <a:t>Introduction to TPM: Total Productive Maintenance</a:t>
            </a:r>
            <a:r>
              <a:rPr lang="en-US" dirty="0"/>
              <a:t>. Cambridge, MA: Productivity Press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Muchiri</a:t>
            </a:r>
            <a:r>
              <a:rPr lang="en-US" dirty="0"/>
              <a:t>, P., &amp; </a:t>
            </a:r>
            <a:r>
              <a:rPr lang="en-US" dirty="0" err="1"/>
              <a:t>Pintelon</a:t>
            </a:r>
            <a:r>
              <a:rPr lang="en-US" dirty="0"/>
              <a:t>, L. (2008). Performance measurement using Overall Equipment Effectiveness (OEE): literature review and practical application. </a:t>
            </a:r>
            <a:r>
              <a:rPr lang="en-US" i="1" dirty="0"/>
              <a:t>International Journal of Production Research, 46</a:t>
            </a:r>
            <a:r>
              <a:rPr lang="en-US" dirty="0"/>
              <a:t>(13), 3517–3535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Dal</a:t>
            </a:r>
            <a:r>
              <a:rPr lang="en-US" dirty="0"/>
              <a:t>, B., </a:t>
            </a:r>
            <a:r>
              <a:rPr lang="en-US" dirty="0" err="1"/>
              <a:t>Tugwell</a:t>
            </a:r>
            <a:r>
              <a:rPr lang="en-US" dirty="0"/>
              <a:t>, P., &amp; </a:t>
            </a:r>
            <a:r>
              <a:rPr lang="en-US" dirty="0" err="1"/>
              <a:t>Greatbanks</a:t>
            </a:r>
            <a:r>
              <a:rPr lang="en-US" dirty="0"/>
              <a:t>, R. (2000). Overall equipment effectiveness as a measure of operational improvement: A practical analysis. </a:t>
            </a:r>
            <a:r>
              <a:rPr lang="en-US" i="1" dirty="0"/>
              <a:t>International Journal of Operations &amp; Production Management, 20</a:t>
            </a:r>
            <a:r>
              <a:rPr lang="en-US" dirty="0"/>
              <a:t>(12), 1488–1502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Bokrantz</a:t>
            </a:r>
            <a:r>
              <a:rPr lang="en-US" dirty="0"/>
              <a:t>, J., </a:t>
            </a:r>
            <a:r>
              <a:rPr lang="en-US" dirty="0" err="1"/>
              <a:t>Skoogh</a:t>
            </a:r>
            <a:r>
              <a:rPr lang="en-US" dirty="0"/>
              <a:t>, A., Berlin, C., &amp; </a:t>
            </a:r>
            <a:r>
              <a:rPr lang="en-US" dirty="0" err="1"/>
              <a:t>Stahre</a:t>
            </a:r>
            <a:r>
              <a:rPr lang="en-US" dirty="0"/>
              <a:t>, J. (2020). Smart Maintenance: an empirically grounded conceptualization. </a:t>
            </a:r>
            <a:r>
              <a:rPr lang="en-US" i="1" dirty="0"/>
              <a:t>Journal of Manufacturing Science and Engineering, 142</a:t>
            </a:r>
            <a:r>
              <a:rPr lang="en-US" dirty="0"/>
              <a:t>(11</a:t>
            </a:r>
            <a:r>
              <a:rPr lang="en-US" dirty="0" smtClean="0"/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Company SOPs and internal Tally machine data (Deeksha Exports Pvt. Ltd., 2025).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1083815"/>
            <a:ext cx="629044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457326" y="252413"/>
            <a:ext cx="8423522" cy="6969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Certificate</a:t>
            </a:r>
          </a:p>
        </p:txBody>
      </p:sp>
      <p:pic>
        <p:nvPicPr>
          <p:cNvPr id="5" name="Picture 6" descr="QS World University Ranking: SPPU 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75" y="88776"/>
            <a:ext cx="1825286" cy="10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r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4E378-D98A-A02B-AB15-45589734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1C501A-6DD0-75CB-02C4-3B844F7741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7326" y="252413"/>
            <a:ext cx="8423522" cy="6969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Certificate</a:t>
            </a:r>
          </a:p>
        </p:txBody>
      </p:sp>
      <p:pic>
        <p:nvPicPr>
          <p:cNvPr id="5" name="Picture 6" descr="QS World University Ranking: SPPU in ...">
            <a:extLst>
              <a:ext uri="{FF2B5EF4-FFF2-40B4-BE49-F238E27FC236}">
                <a16:creationId xmlns:a16="http://schemas.microsoft.com/office/drawing/2014/main" id="{DD96DC09-C0D5-18B9-467E-B22A5AE7F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175" y="88776"/>
            <a:ext cx="1825286" cy="10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rto">
            <a:extLst>
              <a:ext uri="{FF2B5EF4-FFF2-40B4-BE49-F238E27FC236}">
                <a16:creationId xmlns:a16="http://schemas.microsoft.com/office/drawing/2014/main" id="{9A29E80E-6C57-1334-30E6-9372F256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t="3555" r="1605"/>
          <a:stretch/>
        </p:blipFill>
        <p:spPr>
          <a:xfrm>
            <a:off x="4277360" y="1036319"/>
            <a:ext cx="4135120" cy="56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ort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26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/>
          <p:nvPr/>
        </p:nvSpPr>
        <p:spPr>
          <a:xfrm>
            <a:off x="2385060" y="261620"/>
            <a:ext cx="7320915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IN" sz="32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  <a:sym typeface="+mn-ea"/>
              </a:rPr>
              <a:t>Flow of the Presentation - INDEX</a:t>
            </a:r>
            <a:r>
              <a:rPr lang="en-IN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  <a:sym typeface="+mn-ea"/>
              </a:rPr>
              <a:t> 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endParaRPr lang="en-US" dirty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Picture 9" descr="QS World University Ranking: SPPU i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860" y="109731"/>
            <a:ext cx="1825286" cy="102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1771021"/>
              </p:ext>
            </p:extLst>
          </p:nvPr>
        </p:nvGraphicFramePr>
        <p:xfrm>
          <a:off x="2134235" y="1135380"/>
          <a:ext cx="8294555" cy="56394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779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3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0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</a:t>
                      </a:r>
                      <a:r>
                        <a:rPr lang="en-US" sz="2000" spc="-25" dirty="0">
                          <a:effectLst/>
                        </a:rPr>
                        <a:t>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50870" algn="l"/>
                        </a:tabLs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 Summary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5087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– Outline of the Problem/ Task Undertaken: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- Review of the Literature: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III- Methodology: 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IV – Data Analysis and Interpretation: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– Results / Findings &amp; Suggestions: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alt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7</a:t>
                      </a:r>
                      <a:endParaRPr lang="en-US" alt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Uniqueness of the Project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alt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</a:t>
                      </a:r>
                      <a:endParaRPr lang="en-US" alt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Key Insights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altLang="en-IN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9</a:t>
                      </a:r>
                      <a:endParaRPr lang="en-US" alt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0617" marR="40617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848360" algn="l"/>
                          <a:tab pos="315087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Annexure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617" marR="4061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311216" y="65367"/>
            <a:ext cx="8549989" cy="10646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860656" y="90352"/>
            <a:ext cx="1039707" cy="1039707"/>
          </a:xfrm>
          <a:prstGeom prst="rect">
            <a:avLst/>
          </a:prstGeom>
        </p:spPr>
      </p:pic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117" y="90351"/>
            <a:ext cx="1937334" cy="10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26963" y="1259216"/>
            <a:ext cx="450684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(4 Months)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Availability: 79.62%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84.08%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Quality: 99.69%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OEE: 66.74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33807" y="1259216"/>
            <a:ext cx="591564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–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Chromating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Vacuum M/c (87.5% OEE)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Performing – CNC 1 M/c (62.63% OEE)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Downtime – VMC 9 M/c (12.12K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Rejections – Small RV Housing (485 units)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6963" y="3198208"/>
            <a:ext cx="1042248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Observations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Consistently high quality, but efficiency dragged by downtime.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VMC series machines are most breakdown-prone.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Fluctuating OEE trend with lowest dips in May (41%).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6963" y="4767124"/>
            <a:ext cx="10422488" cy="19851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Implement Predictive Maintenance on critical VMCs.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Train operators on downtime reduction &amp; quick changeovers.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real-time dashboards for daily monitoring.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Root cause analysis for Small RV Housing rejections.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12112" y="52733"/>
            <a:ext cx="8507487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- Outline of the Problem/ Task Undertaken: </a:t>
            </a:r>
            <a:r>
              <a:rPr lang="en-IN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117" y="90351"/>
            <a:ext cx="1937334" cy="10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24587" y="3029569"/>
            <a:ext cx="9629235" cy="13388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breakdown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Tally.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and structured raw data in Excel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4587" y="4368397"/>
            <a:ext cx="962923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Development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Power BI 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OEE tracking.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Availability, Performance, Quality, and Overall OEE.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machine-wise and product-wise comparisons.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4587" y="1275243"/>
            <a:ext cx="9629235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absence of a centralized and systematic OEE tracking system 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Deeksha Exports Pvt. Ltd.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led to inefficiencies in identifying downtime, monitoring performance, and minimizing rejections, thereby limiting overall productivity.”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12112" y="52733"/>
            <a:ext cx="8507487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- Outline of the Problem/ Task Undertaken: </a:t>
            </a:r>
            <a:r>
              <a:rPr lang="en-IN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117" y="90351"/>
            <a:ext cx="1937334" cy="10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24586" y="3032778"/>
            <a:ext cx="975755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machines with highest downtime.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 trends across 4 months (Mar–Jun 2025).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 rates by product.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4586" y="1274258"/>
            <a:ext cx="9757553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Insights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OEE interpretation &amp; findings.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(predictive maintenance, RCA for rejections).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OJT report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8991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212112" y="52733"/>
            <a:ext cx="8507487" cy="1031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Objectives:</a:t>
            </a:r>
            <a:r>
              <a:rPr lang="en-IN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117" y="90351"/>
            <a:ext cx="1937334" cy="10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47466" y="1690404"/>
            <a:ext cx="9823045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evaluate OEE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(Overall Equipment Efficiency) across critical machines.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downtime, performance loss, and quality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Tally-exported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Power BI dashboard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visibility of OEE metrics.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47465" y="3629396"/>
            <a:ext cx="9823045" cy="24006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machines with high breakdown frequency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low OEE.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rejection trends by product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suggest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solutions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productivity enhancement.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building 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culture of efficiency monitoring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the organization.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1311216" y="142725"/>
            <a:ext cx="8549989" cy="81748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- Review of the Literature:</a:t>
            </a:r>
            <a:endParaRPr lang="en-US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860656" y="90352"/>
            <a:ext cx="1039707" cy="1039707"/>
          </a:xfrm>
          <a:prstGeom prst="rect">
            <a:avLst/>
          </a:prstGeom>
        </p:spPr>
      </p:pic>
      <p:pic>
        <p:nvPicPr>
          <p:cNvPr id="7" name="Picture 2" descr="Por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"/>
            <a:ext cx="1212112" cy="10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QS World University Ranking: SPPU i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117" y="90351"/>
            <a:ext cx="1937334" cy="106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60304" y="1083815"/>
            <a:ext cx="10589147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 Equipment Efficiency (OEE)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was introduced by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Nakajima (1988)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part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Productive Maintenance (TPM)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OEE measures the effectiveness of manufacturing equipment using three factors: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Availability, Performance, and Quality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Nakajima (1988)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TPM emphasizes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breakdowns, zero defects, and zero accidents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directly influence OEE outcomes. He also established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world-class OEE benchmark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85%, where Availability should exceed 90%, Performance above 95%, and Quality above 99%.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Muchiri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Pintelon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(2008)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that OEE has become a key performance indicator (KPI)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lean manufacturing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organizations to benchmark and improve operational efficiency.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Tugwell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Greatbanks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(2000)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analyzed OEE losses in real manufacturing environments and concluded that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downtime and changeovers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remain the leading causes of reduced efficiency.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work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Bokrantz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(2020)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that integrating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and dashboards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real-time OEE monitoring, thus enhancing data-driven decision-making and predictive maintenance practices.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90*441"/>
  <p:tag name="TABLE_ENDDRAG_RECT" val="168*73*590*441"/>
</p:tagLst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1350</Words>
  <Application>Microsoft Office PowerPoint</Application>
  <PresentationFormat>Widescreen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Calibri</vt:lpstr>
      <vt:lpstr>Mangal</vt:lpstr>
      <vt:lpstr>Tahoma</vt:lpstr>
      <vt:lpstr>Times New Roman</vt:lpstr>
      <vt:lpstr>Wingdings</vt:lpstr>
      <vt:lpstr>1_Office Theme</vt:lpstr>
      <vt:lpstr>PowerPoint Presentation</vt:lpstr>
      <vt:lpstr>Institute Certificate</vt:lpstr>
      <vt:lpstr>Company Certificate</vt:lpstr>
      <vt:lpstr>PowerPoint Presentation</vt:lpstr>
      <vt:lpstr> Executive Summary </vt:lpstr>
      <vt:lpstr> I - Outline of the Problem/ Task Undertaken:  </vt:lpstr>
      <vt:lpstr> I - Outline of the Problem/ Task Undertaken:  </vt:lpstr>
      <vt:lpstr> I – Objectives: </vt:lpstr>
      <vt:lpstr>II - Review of the Literature:</vt:lpstr>
      <vt:lpstr>III Methodology:</vt:lpstr>
      <vt:lpstr>III Methodology:</vt:lpstr>
      <vt:lpstr>IV – Data Analysis and Interpretation:</vt:lpstr>
      <vt:lpstr>IV – Data Analysis and Interpretation:</vt:lpstr>
      <vt:lpstr>    V – Results / Findings &amp; Suggestions:</vt:lpstr>
      <vt:lpstr>Uniqueness of the Project:</vt:lpstr>
      <vt:lpstr>Key Insights from the Project:</vt:lpstr>
      <vt:lpstr>ANNEXURE</vt:lpstr>
      <vt:lpstr>ANNEXURE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Sudharshan</dc:creator>
  <cp:lastModifiedBy>SHREYAS</cp:lastModifiedBy>
  <cp:revision>79</cp:revision>
  <dcterms:created xsi:type="dcterms:W3CDTF">2020-11-11T15:12:00Z</dcterms:created>
  <dcterms:modified xsi:type="dcterms:W3CDTF">2025-08-27T21:25:15Z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5EC6FF08475E45A1BCFED834D0DA97E3_13</vt:lpwstr>
  </property>
  <property fmtid="{D5CDD505-2E9C-101B-9397-08002B2CF9AE}" pid="3" name="KSOProductBuildVer">
    <vt:lpwstr>1033-12.2.0.20795</vt:lpwstr>
  </property>
</Properties>
</file>