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81" r:id="rId4"/>
    <p:sldId id="289" r:id="rId5"/>
    <p:sldId id="287" r:id="rId6"/>
    <p:sldId id="271" r:id="rId7"/>
    <p:sldId id="286" r:id="rId8"/>
    <p:sldId id="288" r:id="rId9"/>
    <p:sldId id="284" r:id="rId10"/>
    <p:sldId id="28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264" y="10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CF7504-90C9-4FB1-813C-82936A64C7BB}" type="datetimeFigureOut">
              <a:rPr lang="en-US" smtClean="0"/>
              <a:pPr/>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7C8A9-DFE6-41E3-99B5-1D0AE593FF9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F7504-90C9-4FB1-813C-82936A64C7BB}" type="datetimeFigureOut">
              <a:rPr lang="en-US" smtClean="0"/>
              <a:pPr/>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7C8A9-DFE6-41E3-99B5-1D0AE593FF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F7504-90C9-4FB1-813C-82936A64C7BB}" type="datetimeFigureOut">
              <a:rPr lang="en-US" smtClean="0"/>
              <a:pPr/>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7C8A9-DFE6-41E3-99B5-1D0AE593FF9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F7504-90C9-4FB1-813C-82936A64C7BB}" type="datetimeFigureOut">
              <a:rPr lang="en-US" smtClean="0"/>
              <a:pPr/>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7C8A9-DFE6-41E3-99B5-1D0AE593FF9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CF7504-90C9-4FB1-813C-82936A64C7BB}" type="datetimeFigureOut">
              <a:rPr lang="en-US" smtClean="0"/>
              <a:pPr/>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7C8A9-DFE6-41E3-99B5-1D0AE593FF9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CF7504-90C9-4FB1-813C-82936A64C7BB}" type="datetimeFigureOut">
              <a:rPr lang="en-US" smtClean="0"/>
              <a:pPr/>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7C8A9-DFE6-41E3-99B5-1D0AE593FF9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CF7504-90C9-4FB1-813C-82936A64C7BB}" type="datetimeFigureOut">
              <a:rPr lang="en-US" smtClean="0"/>
              <a:pPr/>
              <a:t>10/18/2021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7C8A9-DFE6-41E3-99B5-1D0AE593FF9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CF7504-90C9-4FB1-813C-82936A64C7BB}" type="datetimeFigureOut">
              <a:rPr lang="en-US" smtClean="0"/>
              <a:pPr/>
              <a:t>10/18/2021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7C8A9-DFE6-41E3-99B5-1D0AE593FF9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F7504-90C9-4FB1-813C-82936A64C7BB}" type="datetimeFigureOut">
              <a:rPr lang="en-US" smtClean="0"/>
              <a:pPr/>
              <a:t>10/18/2021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7C8A9-DFE6-41E3-99B5-1D0AE593FF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CF7504-90C9-4FB1-813C-82936A64C7BB}" type="datetimeFigureOut">
              <a:rPr lang="en-US" smtClean="0"/>
              <a:pPr/>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7C8A9-DFE6-41E3-99B5-1D0AE593FF9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CF7504-90C9-4FB1-813C-82936A64C7BB}" type="datetimeFigureOut">
              <a:rPr lang="en-US" smtClean="0"/>
              <a:pPr/>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7C8A9-DFE6-41E3-99B5-1D0AE593FF9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F7504-90C9-4FB1-813C-82936A64C7BB}" type="datetimeFigureOut">
              <a:rPr lang="en-US" smtClean="0"/>
              <a:pPr/>
              <a:t>10/18/2021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7C8A9-DFE6-41E3-99B5-1D0AE593FF9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World Poverty, Euthanasia and Abortion - Cases</a:t>
            </a:r>
            <a:endParaRPr lang="en-US" dirty="0"/>
          </a:p>
        </p:txBody>
      </p:sp>
      <p:sp>
        <p:nvSpPr>
          <p:cNvPr id="3" name="Subtitle 2"/>
          <p:cNvSpPr>
            <a:spLocks noGrp="1"/>
          </p:cNvSpPr>
          <p:nvPr>
            <p:ph type="subTitle" idx="1"/>
          </p:nvPr>
        </p:nvSpPr>
        <p:spPr>
          <a:xfrm>
            <a:off x="533400" y="4800600"/>
            <a:ext cx="7924800" cy="1066800"/>
          </a:xfrm>
        </p:spPr>
        <p:txBody>
          <a:bodyPr>
            <a:normAutofit fontScale="77500" lnSpcReduction="20000"/>
          </a:bodyPr>
          <a:lstStyle/>
          <a:p>
            <a:pPr algn="r"/>
            <a:r>
              <a:rPr lang="en-US" sz="2800" dirty="0" smtClean="0">
                <a:solidFill>
                  <a:schemeClr val="tx1"/>
                </a:solidFill>
              </a:rPr>
              <a:t>Prof Kumar </a:t>
            </a:r>
            <a:r>
              <a:rPr lang="en-US" sz="2800" dirty="0" err="1" smtClean="0">
                <a:solidFill>
                  <a:schemeClr val="tx1"/>
                </a:solidFill>
              </a:rPr>
              <a:t>Neeraj</a:t>
            </a:r>
            <a:r>
              <a:rPr lang="en-US" sz="2800" dirty="0" smtClean="0">
                <a:solidFill>
                  <a:schemeClr val="tx1"/>
                </a:solidFill>
              </a:rPr>
              <a:t> </a:t>
            </a:r>
            <a:r>
              <a:rPr lang="en-US" sz="2800" dirty="0" err="1" smtClean="0">
                <a:solidFill>
                  <a:schemeClr val="tx1"/>
                </a:solidFill>
              </a:rPr>
              <a:t>Sachdev</a:t>
            </a:r>
            <a:endParaRPr lang="en-US" sz="2800" dirty="0" smtClean="0">
              <a:solidFill>
                <a:schemeClr val="tx1"/>
              </a:solidFill>
            </a:endParaRPr>
          </a:p>
          <a:p>
            <a:pPr algn="r"/>
            <a:r>
              <a:rPr lang="en-US" sz="2800" dirty="0" smtClean="0">
                <a:solidFill>
                  <a:schemeClr val="tx1"/>
                </a:solidFill>
              </a:rPr>
              <a:t>6168-F</a:t>
            </a:r>
          </a:p>
          <a:p>
            <a:pPr algn="r"/>
            <a:r>
              <a:rPr lang="en-US" sz="2800" dirty="0" smtClean="0">
                <a:solidFill>
                  <a:schemeClr val="tx1"/>
                </a:solidFill>
              </a:rPr>
              <a:t>Department of Humanities and Social Sciences</a:t>
            </a:r>
            <a:endParaRPr lang="en-US" sz="28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 (2 of 2)</a:t>
            </a:r>
            <a:endParaRPr lang="en-US" dirty="0"/>
          </a:p>
        </p:txBody>
      </p:sp>
      <p:sp>
        <p:nvSpPr>
          <p:cNvPr id="3" name="Content Placeholder 2"/>
          <p:cNvSpPr>
            <a:spLocks noGrp="1"/>
          </p:cNvSpPr>
          <p:nvPr>
            <p:ph idx="1"/>
          </p:nvPr>
        </p:nvSpPr>
        <p:spPr/>
        <p:txBody>
          <a:bodyPr>
            <a:normAutofit fontScale="77500" lnSpcReduction="20000"/>
          </a:bodyPr>
          <a:lstStyle/>
          <a:p>
            <a:pPr algn="just">
              <a:buNone/>
            </a:pPr>
            <a:r>
              <a:rPr lang="en-US" dirty="0" smtClean="0"/>
              <a:t>	Mohammad </a:t>
            </a:r>
            <a:r>
              <a:rPr lang="en-US" dirty="0" err="1" smtClean="0"/>
              <a:t>Abbas</a:t>
            </a:r>
            <a:r>
              <a:rPr lang="en-US" dirty="0" smtClean="0"/>
              <a:t>, a rickshaw puller, says the biggest disadvantages poverty causes is that it ‘deprives people of opportunities’. “I wanted to study, but could not. I could not send my children to school beyond class 6. So, people like me need some superhuman effort or extraordinary luck to break free from the vicious cycle of poverty,” he says. “Many young poor people come to the capital thinking they can work hard and strive for success, but end up just struggling for survival. And Delhi can be shockingly indifferent to them.” Poverty, he adds, can also redefine the meaning of relationships. “My family lives in the village. In 42 years of my marriage, I have not lived with my wife for 42 months, and that is the biggest regret of my life.”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endParaRPr lang="en-US" sz="4400" dirty="0" smtClean="0"/>
          </a:p>
          <a:p>
            <a:pPr algn="ctr">
              <a:buNone/>
            </a:pPr>
            <a:r>
              <a:rPr lang="en-US" sz="4400" dirty="0" smtClean="0"/>
              <a:t>Thank you.</a:t>
            </a:r>
            <a:endParaRPr 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381000"/>
            <a:ext cx="8229600" cy="914400"/>
          </a:xfrm>
        </p:spPr>
        <p:txBody>
          <a:bodyPr/>
          <a:lstStyle/>
          <a:p>
            <a:r>
              <a:rPr lang="en-US" altLang="en-US" smtClean="0"/>
              <a:t>Case Study – The Idea</a:t>
            </a:r>
          </a:p>
        </p:txBody>
      </p:sp>
      <p:sp>
        <p:nvSpPr>
          <p:cNvPr id="5123" name="Content Placeholder 2"/>
          <p:cNvSpPr>
            <a:spLocks noGrp="1"/>
          </p:cNvSpPr>
          <p:nvPr>
            <p:ph idx="1"/>
          </p:nvPr>
        </p:nvSpPr>
        <p:spPr>
          <a:xfrm>
            <a:off x="304800" y="1371600"/>
            <a:ext cx="8534400" cy="4953000"/>
          </a:xfrm>
        </p:spPr>
        <p:txBody>
          <a:bodyPr/>
          <a:lstStyle/>
          <a:p>
            <a:pPr algn="just"/>
            <a:r>
              <a:rPr lang="en-US" altLang="en-US" sz="2800" dirty="0" smtClean="0"/>
              <a:t>Case study is a brief description of a problem-situation, which is followed by the analysis of the case. </a:t>
            </a:r>
          </a:p>
          <a:p>
            <a:pPr algn="just"/>
            <a:r>
              <a:rPr lang="en-US" altLang="en-US" sz="2800" dirty="0" smtClean="0"/>
              <a:t>The analysis of the case should involve the use of relevant topic of study like Euthanasia and some part of philosophical perspective.</a:t>
            </a:r>
          </a:p>
          <a:p>
            <a:pPr algn="just"/>
            <a:r>
              <a:rPr lang="en-US" altLang="en-US" sz="2800" dirty="0" smtClean="0"/>
              <a:t>The analysis of the case will help the student </a:t>
            </a:r>
            <a:r>
              <a:rPr lang="en-US" altLang="en-US" sz="2800" dirty="0" smtClean="0"/>
              <a:t>to </a:t>
            </a:r>
            <a:endParaRPr lang="en-US" altLang="en-US" sz="2800" dirty="0" smtClean="0"/>
          </a:p>
          <a:p>
            <a:pPr lvl="1" algn="just"/>
            <a:r>
              <a:rPr lang="en-US" altLang="en-US" sz="2400" dirty="0" smtClean="0"/>
              <a:t>better understand the topic of study and </a:t>
            </a:r>
            <a:r>
              <a:rPr lang="en-US" altLang="en-US" sz="2400" smtClean="0"/>
              <a:t>the </a:t>
            </a:r>
            <a:r>
              <a:rPr lang="en-US" altLang="en-US" sz="2400" smtClean="0"/>
              <a:t>given philosophical </a:t>
            </a:r>
            <a:r>
              <a:rPr lang="en-US" altLang="en-US" sz="2400" dirty="0" smtClean="0"/>
              <a:t>perspective and;</a:t>
            </a:r>
          </a:p>
          <a:p>
            <a:pPr lvl="1" algn="just"/>
            <a:r>
              <a:rPr lang="en-US" altLang="en-US" sz="2400" dirty="0" smtClean="0"/>
              <a:t>to learn about the correct way to arrive at a philosophically defensible judgment in a given problem-situation. </a:t>
            </a:r>
            <a:endParaRPr lang="en-US" altLang="en-US" dirty="0" smtClean="0"/>
          </a:p>
          <a:p>
            <a:endParaRPr lang="en-US" altLang="en-US" dirty="0" smtClean="0"/>
          </a:p>
        </p:txBody>
      </p:sp>
      <p:sp>
        <p:nvSpPr>
          <p:cNvPr id="4" name="Date Placeholder 3"/>
          <p:cNvSpPr>
            <a:spLocks noGrp="1"/>
          </p:cNvSpPr>
          <p:nvPr>
            <p:ph type="dt" sz="quarter" idx="10"/>
          </p:nvPr>
        </p:nvSpPr>
        <p:spPr/>
        <p:txBody>
          <a:bodyPr/>
          <a:lstStyle/>
          <a:p>
            <a:pPr>
              <a:defRPr/>
            </a:pPr>
            <a:fld id="{5EC64D7F-03A2-451D-AADA-03E0C47F41CF}" type="datetime1">
              <a:rPr lang="en-US" smtClean="0"/>
              <a:pPr>
                <a:defRPr/>
              </a:pPr>
              <a:t>10/18/2021</a:t>
            </a:fld>
            <a:endParaRPr lang="en-US"/>
          </a:p>
        </p:txBody>
      </p:sp>
      <p:sp>
        <p:nvSpPr>
          <p:cNvPr id="512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F1E2A2-7FE9-497C-A52E-9476C290A9FB}" type="slidenum">
              <a:rPr lang="en-US" altLang="en-US" sz="1200" smtClean="0">
                <a:solidFill>
                  <a:srgbClr val="898989"/>
                </a:solidFill>
                <a:latin typeface="Arial" panose="020B0604020202020204" pitchFamily="34" charset="0"/>
              </a:rPr>
              <a:pPr>
                <a:spcBef>
                  <a:spcPct val="0"/>
                </a:spcBef>
                <a:buFontTx/>
                <a:buNone/>
              </a:pPr>
              <a:t>2</a:t>
            </a:fld>
            <a:endParaRPr lang="en-US" altLang="en-US" sz="1200" smtClean="0">
              <a:solidFill>
                <a:srgbClr val="898989"/>
              </a:solidFill>
              <a:latin typeface="Arial" panose="020B0604020202020204" pitchFamily="34" charset="0"/>
            </a:endParaRPr>
          </a:p>
        </p:txBody>
      </p:sp>
    </p:spTree>
    <p:extLst>
      <p:ext uri="{BB962C8B-B14F-4D97-AF65-F5344CB8AC3E}">
        <p14:creationId xmlns:p14="http://schemas.microsoft.com/office/powerpoint/2010/main" val="2079146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World Poverty</a:t>
            </a:r>
            <a:endParaRPr lang="en-US" sz="2800"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	</a:t>
            </a:r>
            <a:r>
              <a:rPr lang="en-US" sz="3400" dirty="0" smtClean="0"/>
              <a:t>Zia </a:t>
            </a:r>
            <a:r>
              <a:rPr lang="en-US" sz="3400" dirty="0" err="1" smtClean="0"/>
              <a:t>Haq</a:t>
            </a:r>
            <a:r>
              <a:rPr lang="en-US" sz="3400" dirty="0" smtClean="0"/>
              <a:t>, Hindustan Times, New Delhi | Updated: Updated: Jul 28, 2016 12:46 IST</a:t>
            </a:r>
          </a:p>
          <a:p>
            <a:pPr algn="just">
              <a:buNone/>
            </a:pPr>
            <a:r>
              <a:rPr lang="en-US" sz="3400" dirty="0" smtClean="0"/>
              <a:t>	</a:t>
            </a:r>
            <a:r>
              <a:rPr lang="en-US" sz="3400" dirty="0" err="1" smtClean="0"/>
              <a:t>Octavio</a:t>
            </a:r>
            <a:r>
              <a:rPr lang="en-US" sz="3400" dirty="0" smtClean="0"/>
              <a:t> Paz, the Nobel winning Mexican poet who travelled to India as his country’s ambassador in 1962, was surprised to see “incredible opulence” surrounded by “equally unbelievable” poverty. How 	has India changed today? India is now Asia’s third largest economy. In 2015, it had more billionaires than any other country except the US and China, according to a Wall Street Journal report. A billionaire census by the firms Wealth X and Swiss bank UBS conducted the same year revealed India had more billionaires than Switzerland, Hong Kong and France together. India’s economic path, apart from improving its poverty rates, has produced a growing club of the super-rich. Yet, a poor human development record and rising inequality are grim reminders of how India can’t rely </a:t>
            </a:r>
            <a:r>
              <a:rPr lang="en-US" sz="3400" smtClean="0"/>
              <a:t>on economic growth </a:t>
            </a:r>
            <a:r>
              <a:rPr lang="en-US" sz="3400" dirty="0" smtClean="0"/>
              <a:t>alone.</a:t>
            </a:r>
          </a:p>
          <a:p>
            <a:pPr algn="just">
              <a:buNone/>
            </a:pPr>
            <a:r>
              <a:rPr lang="en-US" sz="3400" dirty="0" smtClean="0"/>
              <a:t>	The consequences of not tackling inequality in India, Angus Deaton, the recipient of the 2015 Nobel Prize in economics, said, were the “same as in the US that the rich capture more than their share of political power, so that the state stops serving the majority of people”.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Euthanasia</a:t>
            </a:r>
            <a:endParaRPr lang="en-US" dirty="0"/>
          </a:p>
        </p:txBody>
      </p:sp>
      <p:sp>
        <p:nvSpPr>
          <p:cNvPr id="3" name="Content Placeholder 2"/>
          <p:cNvSpPr>
            <a:spLocks noGrp="1"/>
          </p:cNvSpPr>
          <p:nvPr>
            <p:ph idx="1"/>
          </p:nvPr>
        </p:nvSpPr>
        <p:spPr>
          <a:xfrm>
            <a:off x="457200" y="1524000"/>
            <a:ext cx="8229600" cy="4602163"/>
          </a:xfrm>
        </p:spPr>
        <p:txBody>
          <a:bodyPr>
            <a:normAutofit fontScale="70000" lnSpcReduction="20000"/>
          </a:bodyPr>
          <a:lstStyle/>
          <a:p>
            <a:pPr algn="just">
              <a:buNone/>
            </a:pPr>
            <a:r>
              <a:rPr lang="en-US" dirty="0" smtClean="0"/>
              <a:t>	A 24-year-old man named Robert who has a wife and child is paralyzed from the neck down in a motorcycle accident. He has always been very active and hates the idea of being paralyzed. He also is in a great deal of pain, and he has asked his doctors and other members of his family to "put him out of his misery." After several days of such pleading, his brother comes into Robert's hospital ward and asks him if he is sure he still wants to be put out of his misery. Robert says yes and pleads with his brother to kill him. The brother kisses and blesses Robert, then takes out a gun and shoots him, killing him instantly. The brother later is tried for murder and acquitted by reason of temporary insanity.</a:t>
            </a:r>
          </a:p>
          <a:p>
            <a:pPr algn="just">
              <a:buNone/>
            </a:pPr>
            <a:r>
              <a:rPr lang="en-US" dirty="0" smtClean="0"/>
              <a:t>	Was what Robert's brother did moral? Do you think he should have been brought to trial at all? Do you think he should have been acquitted? Would you do the same for a loved one if you were asked?</a:t>
            </a:r>
          </a:p>
          <a:p>
            <a:endParaRPr lang="en-US" dirty="0"/>
          </a:p>
        </p:txBody>
      </p:sp>
    </p:spTree>
    <p:extLst>
      <p:ext uri="{BB962C8B-B14F-4D97-AF65-F5344CB8AC3E}">
        <p14:creationId xmlns:p14="http://schemas.microsoft.com/office/powerpoint/2010/main" val="403176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Abortion</a:t>
            </a:r>
            <a:endParaRPr lang="en-US" dirty="0"/>
          </a:p>
        </p:txBody>
      </p:sp>
      <p:sp>
        <p:nvSpPr>
          <p:cNvPr id="3" name="Content Placeholder 2"/>
          <p:cNvSpPr>
            <a:spLocks noGrp="1"/>
          </p:cNvSpPr>
          <p:nvPr>
            <p:ph idx="1"/>
          </p:nvPr>
        </p:nvSpPr>
        <p:spPr>
          <a:xfrm>
            <a:off x="457200" y="1447800"/>
            <a:ext cx="8229600" cy="4800600"/>
          </a:xfrm>
        </p:spPr>
        <p:txBody>
          <a:bodyPr>
            <a:normAutofit fontScale="70000" lnSpcReduction="20000"/>
          </a:bodyPr>
          <a:lstStyle/>
          <a:p>
            <a:pPr algn="just">
              <a:buNone/>
            </a:pPr>
            <a:r>
              <a:rPr lang="en-US" dirty="0" smtClean="0"/>
              <a:t>	Susan met her husband when they both just graduated from law school. She and her husband Rick wanted a large family and thus they have four children. When the couple’s youngest child was old enough to go to school Susan decided that she would like to return to legal practice.  She realized how much she missed what she used to do before she became a mother and felt as if she had given up on her career. After she talked to her husband about the child care situation, Susan began her job application process as a legal assistant at a law office. While searching for a job Susan became pregnant and later on found out that the fetus has Down syndrome. The doctor was unable to tell Susan whether the Down syndrome will be mild or severe and knowing that having a child with a disability may prevent her from ever returning to the working world she decided to an abortion without her husband’s knowledge. </a:t>
            </a:r>
          </a:p>
          <a:p>
            <a:pPr algn="just">
              <a:buNone/>
            </a:pPr>
            <a:r>
              <a:rPr lang="en-US" dirty="0" smtClean="0"/>
              <a:t>	Was what Susan did moral? Do you think she should have shared the information with her husband?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Euthanasia</a:t>
            </a:r>
            <a:endParaRPr lang="en-US" dirty="0"/>
          </a:p>
        </p:txBody>
      </p:sp>
      <p:sp>
        <p:nvSpPr>
          <p:cNvPr id="3" name="Content Placeholder 2"/>
          <p:cNvSpPr>
            <a:spLocks noGrp="1"/>
          </p:cNvSpPr>
          <p:nvPr>
            <p:ph idx="1"/>
          </p:nvPr>
        </p:nvSpPr>
        <p:spPr>
          <a:xfrm>
            <a:off x="457200" y="1524000"/>
            <a:ext cx="8229600" cy="4602163"/>
          </a:xfrm>
        </p:spPr>
        <p:txBody>
          <a:bodyPr>
            <a:normAutofit fontScale="55000" lnSpcReduction="20000"/>
          </a:bodyPr>
          <a:lstStyle/>
          <a:p>
            <a:pPr algn="just">
              <a:buNone/>
            </a:pPr>
            <a:r>
              <a:rPr lang="en-US" dirty="0" smtClean="0"/>
              <a:t>	In September 2014, a convicted murderer and rapist who argued he was living a life of unbearable psychological suffering in prison was granted the right to die under Belgium's liberal euthanasia laws, paving the way for at least 15 similar requests from other inmates. Since 2002, people living in Belgium can ask doctors to end their lives if a panel of medical experts agrees that their physical or mental suffering is unbearable and irreversible. Frank Van Den </a:t>
            </a:r>
            <a:r>
              <a:rPr lang="en-US" dirty="0" err="1" smtClean="0"/>
              <a:t>Bleeken</a:t>
            </a:r>
            <a:r>
              <a:rPr lang="en-US" dirty="0" smtClean="0"/>
              <a:t>, a 50-year-old serving life for sexual assault and murder, argued he would never be able to overcome his violent impulses and would spend his life in prison. He has been imprisoned for 30 years and asked to end his life three years ago. The board that assesses each case said he had to seek psychological help first, but after he failed to find such treatment, his request was granted. He was due to be euthanized in January 2015, but it was suddenly canceled after doctors pulled out of the euthanasia procedure. Van Den </a:t>
            </a:r>
            <a:r>
              <a:rPr lang="en-US" dirty="0" err="1" smtClean="0"/>
              <a:t>Bleeken's</a:t>
            </a:r>
            <a:r>
              <a:rPr lang="en-US" dirty="0" smtClean="0"/>
              <a:t> right to euthanasia had been strongly condemned by the family of his victim. The two older sisters of </a:t>
            </a:r>
            <a:r>
              <a:rPr lang="en-US" dirty="0" err="1" smtClean="0"/>
              <a:t>Christiane</a:t>
            </a:r>
            <a:r>
              <a:rPr lang="en-US" dirty="0" smtClean="0"/>
              <a:t> </a:t>
            </a:r>
            <a:r>
              <a:rPr lang="en-US" dirty="0" err="1" smtClean="0"/>
              <a:t>Remacle</a:t>
            </a:r>
            <a:r>
              <a:rPr lang="en-US" dirty="0" smtClean="0"/>
              <a:t>, a 19-year-old girl raped and strangled to death by Van Den </a:t>
            </a:r>
            <a:r>
              <a:rPr lang="en-US" dirty="0" err="1" smtClean="0"/>
              <a:t>Bleeken</a:t>
            </a:r>
            <a:r>
              <a:rPr lang="en-US" dirty="0" smtClean="0"/>
              <a:t> on her way home from a New Year's Eve party on January 1 1989, called for him to “languish in prison” rather than be allowed a swift release. Was </a:t>
            </a:r>
            <a:r>
              <a:rPr lang="en-US" dirty="0" err="1" smtClean="0"/>
              <a:t>Bleeken’s</a:t>
            </a:r>
            <a:r>
              <a:rPr lang="en-US" dirty="0" smtClean="0"/>
              <a:t> request morally justified? Do you think he should have been granted the right to die or else do you think he should have been kept in prison? Would you suggest some changes in Belgium’s liberal euthanasia laws?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3100" b="1" dirty="0" smtClean="0"/>
              <a:t/>
            </a:r>
            <a:br>
              <a:rPr lang="en-US" sz="3100" b="1" dirty="0" smtClean="0"/>
            </a:br>
            <a:r>
              <a:rPr lang="en-US" sz="3100" b="1" dirty="0" smtClean="0"/>
              <a:t>Euthanasia</a:t>
            </a:r>
            <a:r>
              <a:rPr lang="en-US" dirty="0" smtClean="0"/>
              <a:t/>
            </a:r>
            <a:br>
              <a:rPr lang="en-US" dirty="0" smtClean="0"/>
            </a:br>
            <a:endParaRPr lang="en-US" dirty="0"/>
          </a:p>
        </p:txBody>
      </p:sp>
      <p:sp>
        <p:nvSpPr>
          <p:cNvPr id="3" name="Content Placeholder 2"/>
          <p:cNvSpPr>
            <a:spLocks noGrp="1"/>
          </p:cNvSpPr>
          <p:nvPr>
            <p:ph idx="1"/>
          </p:nvPr>
        </p:nvSpPr>
        <p:spPr>
          <a:xfrm>
            <a:off x="228600" y="1447800"/>
            <a:ext cx="8610600" cy="4876800"/>
          </a:xfrm>
        </p:spPr>
        <p:txBody>
          <a:bodyPr>
            <a:normAutofit fontScale="40000" lnSpcReduction="20000"/>
          </a:bodyPr>
          <a:lstStyle/>
          <a:p>
            <a:pPr algn="just">
              <a:buNone/>
            </a:pPr>
            <a:r>
              <a:rPr lang="en-US" dirty="0" smtClean="0"/>
              <a:t>	</a:t>
            </a:r>
            <a:r>
              <a:rPr lang="en-US" sz="4300" dirty="0" smtClean="0"/>
              <a:t>An elderly couple has written to the President’s office, seeking permission for “active euthanasia”, where a person is killed, usually by administering an overdose of pain-killers.</a:t>
            </a:r>
          </a:p>
          <a:p>
            <a:pPr algn="just">
              <a:buNone/>
            </a:pPr>
            <a:r>
              <a:rPr lang="en-US" sz="4300" dirty="0" smtClean="0"/>
              <a:t>	The couple, </a:t>
            </a:r>
            <a:r>
              <a:rPr lang="en-US" sz="4300" dirty="0" err="1" smtClean="0"/>
              <a:t>Iravati</a:t>
            </a:r>
            <a:r>
              <a:rPr lang="en-US" sz="4300" dirty="0" smtClean="0"/>
              <a:t> </a:t>
            </a:r>
            <a:r>
              <a:rPr lang="en-US" sz="4300" dirty="0" err="1" smtClean="0"/>
              <a:t>Lavate</a:t>
            </a:r>
            <a:r>
              <a:rPr lang="en-US" sz="4300" dirty="0" smtClean="0"/>
              <a:t>, 79, a retired school principal, and her husband </a:t>
            </a:r>
            <a:r>
              <a:rPr lang="en-US" sz="4300" dirty="0" err="1" smtClean="0"/>
              <a:t>Narayan</a:t>
            </a:r>
            <a:r>
              <a:rPr lang="en-US" sz="4300" dirty="0" smtClean="0"/>
              <a:t>, 86, a former government employee, have no major health problems. However, the fear of falling terminally ill and of not being able to “contribute to society” has pushed them to write to the President to seek permission for “doctor-assisted death”, they said. The couple does not have any children. When HT visited them at their house, </a:t>
            </a:r>
            <a:r>
              <a:rPr lang="en-US" sz="4300" dirty="0" err="1" smtClean="0"/>
              <a:t>Iravati</a:t>
            </a:r>
            <a:r>
              <a:rPr lang="en-US" sz="4300" dirty="0" smtClean="0"/>
              <a:t> said, “Within the first year of our marriage, we had decided that we didn’t want to have children. Now, in our old age, we don’t want others to be liable for our condition later.” While present laws in the country do not allow active euthanasia, experts told HT the couple would have had a hard time even in countries that do because they don’t have any life limiting disease. Dr </a:t>
            </a:r>
            <a:r>
              <a:rPr lang="en-US" sz="4300" dirty="0" err="1" smtClean="0"/>
              <a:t>Roop</a:t>
            </a:r>
            <a:r>
              <a:rPr lang="en-US" sz="4300" dirty="0" smtClean="0"/>
              <a:t> </a:t>
            </a:r>
            <a:r>
              <a:rPr lang="en-US" sz="4300" dirty="0" err="1" smtClean="0"/>
              <a:t>Gursahani</a:t>
            </a:r>
            <a:r>
              <a:rPr lang="en-US" sz="4300" dirty="0" smtClean="0"/>
              <a:t>, neurologist, PD </a:t>
            </a:r>
            <a:r>
              <a:rPr lang="en-US" sz="4300" dirty="0" err="1" smtClean="0"/>
              <a:t>Hinduja</a:t>
            </a:r>
            <a:r>
              <a:rPr lang="en-US" sz="4300" dirty="0" smtClean="0"/>
              <a:t> and Research Centre, </a:t>
            </a:r>
            <a:r>
              <a:rPr lang="en-US" sz="4300" dirty="0" err="1" smtClean="0"/>
              <a:t>Mahim</a:t>
            </a:r>
            <a:r>
              <a:rPr lang="en-US" sz="4300" dirty="0" smtClean="0"/>
              <a:t>, who is part of a group advocating living wills, said that even countries where active euthanasia is legal, the requisite is that the patient must have a terminally ill disease. “Physician assisted dying is possible in a few countries, all democracies with very effective law and justice systems. However, it is reserved for terminally ill patients with unacceptable suffering,” he said. </a:t>
            </a:r>
            <a:r>
              <a:rPr lang="en-US" sz="4300" dirty="0" err="1" smtClean="0"/>
              <a:t>Lavate</a:t>
            </a:r>
            <a:r>
              <a:rPr lang="en-US" sz="4300" dirty="0" smtClean="0"/>
              <a:t> retired as an employee of the Maharashtra State Road Transport Corporation after working for nearly 30 years; his wife, an ex-principal of Aryan E S High School, </a:t>
            </a:r>
            <a:r>
              <a:rPr lang="en-US" sz="4300" dirty="0" err="1" smtClean="0"/>
              <a:t>Charni</a:t>
            </a:r>
            <a:r>
              <a:rPr lang="en-US" sz="4300" dirty="0" smtClean="0"/>
              <a:t> Road, was a science teacher for 37 years. </a:t>
            </a:r>
            <a:r>
              <a:rPr lang="en-US" sz="4300" dirty="0" err="1" smtClean="0"/>
              <a:t>Lavate</a:t>
            </a:r>
            <a:r>
              <a:rPr lang="en-US" sz="4300" dirty="0" smtClean="0"/>
              <a:t> said he wrote to the President because the latter has the constitutional power to pardon life sentences, and should also have the power to allow ‘right to death’.</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Euthanasia</a:t>
            </a:r>
            <a:endParaRPr lang="en-US" dirty="0"/>
          </a:p>
        </p:txBody>
      </p:sp>
      <p:sp>
        <p:nvSpPr>
          <p:cNvPr id="3" name="Content Placeholder 2"/>
          <p:cNvSpPr>
            <a:spLocks noGrp="1"/>
          </p:cNvSpPr>
          <p:nvPr>
            <p:ph idx="1"/>
          </p:nvPr>
        </p:nvSpPr>
        <p:spPr>
          <a:xfrm>
            <a:off x="457200" y="1600200"/>
            <a:ext cx="8229600" cy="4800600"/>
          </a:xfrm>
        </p:spPr>
        <p:txBody>
          <a:bodyPr>
            <a:normAutofit fontScale="47500" lnSpcReduction="20000"/>
          </a:bodyPr>
          <a:lstStyle/>
          <a:p>
            <a:pPr lvl="0" algn="just">
              <a:buNone/>
            </a:pPr>
            <a:r>
              <a:rPr lang="en-US" b="1" dirty="0" smtClean="0"/>
              <a:t>	104-year-old Australia scientist heads to Switzerland for assisted dying</a:t>
            </a:r>
            <a:endParaRPr lang="en-US" dirty="0" smtClean="0"/>
          </a:p>
          <a:p>
            <a:pPr algn="just">
              <a:buNone/>
            </a:pPr>
            <a:r>
              <a:rPr lang="en-US" dirty="0" smtClean="0"/>
              <a:t>	Hindustan Times, </a:t>
            </a:r>
            <a:r>
              <a:rPr lang="en-US" dirty="0" err="1" smtClean="0"/>
              <a:t>Agence</a:t>
            </a:r>
            <a:r>
              <a:rPr lang="en-US" dirty="0" smtClean="0"/>
              <a:t> France-</a:t>
            </a:r>
            <a:r>
              <a:rPr lang="en-US" dirty="0" err="1" smtClean="0"/>
              <a:t>Presse</a:t>
            </a:r>
            <a:r>
              <a:rPr lang="en-US" dirty="0" smtClean="0"/>
              <a:t>, Sydney Updated: Apr 30, 2018 11:24 IST</a:t>
            </a:r>
          </a:p>
          <a:p>
            <a:pPr algn="just">
              <a:buNone/>
            </a:pPr>
            <a:r>
              <a:rPr lang="en-US" dirty="0" smtClean="0"/>
              <a:t>	Australia’s oldest scientist, who caused a stir when his university tried to vacate his office aged 102, will fly to Switzerland in early May to end his life, reigniting a national euthanasia debate. David </a:t>
            </a:r>
            <a:r>
              <a:rPr lang="en-US" dirty="0" err="1" smtClean="0"/>
              <a:t>Goodall</a:t>
            </a:r>
            <a:r>
              <a:rPr lang="en-US" dirty="0" smtClean="0"/>
              <a:t>, who is now 104, does not have a terminal illness but his quality of life has deteriorated and he has secured a fast-track appointment with an assisted dying agency in Basel, euthanasia advocates said. “I greatly regret having reached that age,” the ecologist told broadcaster ABC on his birthday earlier this month. “I’m not happy. I want to die. It’s not sad particularly. What is sad is if one is prevented. My feeling is that an old person like me should have full citizenship rights including the right of assisted suicide,” he added. Assisted suicide is illegal in most countries around the world and was banned in Australia until the state of Victoria became the first to legalize the practice last year. But that legislation, which takes effect from June 2019, only applies to terminally ill patients of sound mind and a life expectancy of less than six months. Other states in Australia have debated euthanasia in the past, but the proposals have always been defeated, most recently in New South Wales state last year. Exit International, which is helping </a:t>
            </a:r>
            <a:r>
              <a:rPr lang="en-US" dirty="0" err="1" smtClean="0"/>
              <a:t>Goodall</a:t>
            </a:r>
            <a:r>
              <a:rPr lang="en-US" dirty="0" smtClean="0"/>
              <a:t> make the trip, said it was unjust that one of Australia’s “oldest and most prominent citizens should be forced to travel to the other side of the world to die with dignity”. “A peaceful, dignified death is the entitlement of all who want it. And a person should not be forced to leave home to achieve it,” it said on its website Monday. The group has launched a </a:t>
            </a:r>
            <a:r>
              <a:rPr lang="en-US" dirty="0" err="1" smtClean="0"/>
              <a:t>GoFundMe</a:t>
            </a:r>
            <a:r>
              <a:rPr lang="en-US" dirty="0" smtClean="0"/>
              <a:t> campaign to get plane tickets for </a:t>
            </a:r>
            <a:r>
              <a:rPr lang="en-US" dirty="0" err="1" smtClean="0"/>
              <a:t>Goodall</a:t>
            </a:r>
            <a:r>
              <a:rPr lang="en-US" dirty="0" smtClean="0"/>
              <a:t> and his helper upgraded to business class from economy and has so far raised more than Aus$17,000 (US$13,000). </a:t>
            </a:r>
            <a:r>
              <a:rPr lang="en-US" dirty="0" err="1" smtClean="0"/>
              <a:t>Goodall</a:t>
            </a:r>
            <a:r>
              <a:rPr lang="en-US" dirty="0" smtClean="0"/>
              <a:t>, an honorary research associate at Perth’s Edith Cowan University, made international headlines in 2016 when he was declared unfit to be on campus. After an uproar and support from scientists globally, the decision was reversed. He has produced dozens of research papers and until recently continued to review and edit for different ecology journals.</a:t>
            </a:r>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smtClean="0"/>
              <a:t/>
            </a:r>
            <a:br>
              <a:rPr lang="en-US" sz="2700" dirty="0" smtClean="0"/>
            </a:br>
            <a:r>
              <a:rPr lang="en-US" sz="2700" dirty="0" smtClean="0"/>
              <a:t>World Poverty</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lgn="just">
              <a:buNone/>
            </a:pPr>
            <a:r>
              <a:rPr lang="en-US" dirty="0" smtClean="0"/>
              <a:t>	Most of the city’s poor are migrants — they constitute about 33% of the population of Delhi — who come to the city attracted by the promise of a secure livelihood and better life. But their hopes and dreams are, more often than not, belied.</a:t>
            </a:r>
          </a:p>
          <a:p>
            <a:pPr algn="just">
              <a:buNone/>
            </a:pPr>
            <a:r>
              <a:rPr lang="en-US" dirty="0" smtClean="0"/>
              <a:t>	“When I first came here 10 years back, I was young and energetic and thought Delhi is a big city and I would be able to make something of myself, but look where I have ended up,” says </a:t>
            </a:r>
            <a:r>
              <a:rPr lang="en-US" dirty="0" err="1" smtClean="0"/>
              <a:t>Prem</a:t>
            </a:r>
            <a:r>
              <a:rPr lang="en-US" dirty="0" smtClean="0"/>
              <a:t> </a:t>
            </a:r>
            <a:r>
              <a:rPr lang="en-US" dirty="0" err="1" smtClean="0"/>
              <a:t>Chand</a:t>
            </a:r>
            <a:r>
              <a:rPr lang="en-US" dirty="0" smtClean="0"/>
              <a:t>, a casual </a:t>
            </a:r>
            <a:r>
              <a:rPr lang="en-US" dirty="0" err="1" smtClean="0"/>
              <a:t>labourer</a:t>
            </a:r>
            <a:r>
              <a:rPr lang="en-US" dirty="0" smtClean="0"/>
              <a:t> at Bara </a:t>
            </a:r>
            <a:r>
              <a:rPr lang="en-US" dirty="0" err="1" smtClean="0"/>
              <a:t>Tooti</a:t>
            </a:r>
            <a:r>
              <a:rPr lang="en-US" dirty="0" smtClean="0"/>
              <a:t>, one of the city’s oldest </a:t>
            </a:r>
            <a:r>
              <a:rPr lang="en-US" dirty="0" err="1" smtClean="0"/>
              <a:t>labour</a:t>
            </a:r>
            <a:r>
              <a:rPr lang="en-US" dirty="0" smtClean="0"/>
              <a:t> </a:t>
            </a:r>
            <a:r>
              <a:rPr lang="en-US" dirty="0" err="1" smtClean="0"/>
              <a:t>chowks</a:t>
            </a:r>
            <a:r>
              <a:rPr lang="en-US" dirty="0" smtClean="0"/>
              <a:t>, in the heart of the city. “All I own are the clothes I am wearing; I sleep on the footpath; and I have no one to share my pain with.” </a:t>
            </a:r>
            <a:r>
              <a:rPr lang="en-US" dirty="0" err="1" smtClean="0"/>
              <a:t>Prem</a:t>
            </a:r>
            <a:r>
              <a:rPr lang="en-US" dirty="0" smtClean="0"/>
              <a:t> </a:t>
            </a:r>
            <a:r>
              <a:rPr lang="en-US" dirty="0" err="1" smtClean="0"/>
              <a:t>Chand’s</a:t>
            </a:r>
            <a:r>
              <a:rPr lang="en-US" dirty="0" smtClean="0"/>
              <a:t> story illustrates that poverty does not just engender a myriad deprivations, but also a stifling solitude. Just talk to the men of Bara </a:t>
            </a:r>
            <a:r>
              <a:rPr lang="en-US" dirty="0" err="1" smtClean="0"/>
              <a:t>Tooti</a:t>
            </a:r>
            <a:r>
              <a:rPr lang="en-US" dirty="0" smtClean="0"/>
              <a:t>, which is like an open-air museum of shattered dreams and defeated aspirations of the poor.</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125</Words>
  <Application>Microsoft Office PowerPoint</Application>
  <PresentationFormat>On-screen Show (4:3)</PresentationFormat>
  <Paragraphs>38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World Poverty, Euthanasia and Abortion - Cases</vt:lpstr>
      <vt:lpstr>Case Study – The Idea</vt:lpstr>
      <vt:lpstr>World Poverty</vt:lpstr>
      <vt:lpstr>Euthanasia</vt:lpstr>
      <vt:lpstr>Abortion</vt:lpstr>
      <vt:lpstr>Euthanasia</vt:lpstr>
      <vt:lpstr> Euthanasia </vt:lpstr>
      <vt:lpstr>Euthanasia</vt:lpstr>
      <vt:lpstr> World Poverty </vt:lpstr>
      <vt:lpstr>Continued (2 of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Poverty, Euthanasia and Abortion - Cases</dc:title>
  <dc:creator>user</dc:creator>
  <cp:lastModifiedBy>Dell</cp:lastModifiedBy>
  <cp:revision>49</cp:revision>
  <dcterms:created xsi:type="dcterms:W3CDTF">2014-09-22T07:25:37Z</dcterms:created>
  <dcterms:modified xsi:type="dcterms:W3CDTF">2021-10-18T13:35:06Z</dcterms:modified>
</cp:coreProperties>
</file>