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85" r:id="rId5"/>
    <p:sldId id="277" r:id="rId6"/>
    <p:sldId id="278" r:id="rId7"/>
    <p:sldId id="288" r:id="rId8"/>
    <p:sldId id="279" r:id="rId9"/>
    <p:sldId id="280" r:id="rId10"/>
    <p:sldId id="281" r:id="rId11"/>
    <p:sldId id="28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5" autoAdjust="0"/>
  </p:normalViewPr>
  <p:slideViewPr>
    <p:cSldViewPr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1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61DE7-B215-4857-9FC6-548A4DDE5383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98390-198D-452B-B30C-159DDBEB4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D881D-484F-4C1D-B3E6-6118D22C716E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6340D-999A-40CE-90C4-E0343D28F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6340D-999A-40CE-90C4-E0343D28FDA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6340D-999A-40CE-90C4-E0343D28FDA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430B-F85C-4EA5-AB6D-9397FFF092F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430B-F85C-4EA5-AB6D-9397FFF092F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4A68-7DF0-4213-9ED1-EFB991119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16001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Ethical Perspective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267200"/>
            <a:ext cx="7391400" cy="1371600"/>
          </a:xfrm>
        </p:spPr>
        <p:txBody>
          <a:bodyPr>
            <a:normAutofit/>
          </a:bodyPr>
          <a:lstStyle/>
          <a:p>
            <a:pPr algn="r"/>
            <a:r>
              <a:rPr lang="en-US" sz="2600" dirty="0" smtClean="0">
                <a:solidFill>
                  <a:schemeClr val="tx1"/>
                </a:solidFill>
              </a:rPr>
              <a:t>Prof. Kumar </a:t>
            </a:r>
            <a:r>
              <a:rPr lang="en-US" sz="2600" dirty="0" err="1" smtClean="0">
                <a:solidFill>
                  <a:schemeClr val="tx1"/>
                </a:solidFill>
              </a:rPr>
              <a:t>Neeraj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Sachdev</a:t>
            </a:r>
            <a:endParaRPr lang="en-US" sz="2600" dirty="0" smtClean="0">
              <a:solidFill>
                <a:schemeClr val="tx1"/>
              </a:solidFill>
            </a:endParaRPr>
          </a:p>
          <a:p>
            <a:pPr algn="r"/>
            <a:r>
              <a:rPr lang="en-US" sz="2600" smtClean="0">
                <a:solidFill>
                  <a:schemeClr val="tx1"/>
                </a:solidFill>
              </a:rPr>
              <a:t>Department </a:t>
            </a:r>
            <a:r>
              <a:rPr lang="en-US" sz="2600" dirty="0" smtClean="0">
                <a:solidFill>
                  <a:schemeClr val="tx1"/>
                </a:solidFill>
              </a:rPr>
              <a:t>of Humanities and Social Sciences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80000"/>
              </a:lnSpc>
            </a:pPr>
            <a:r>
              <a:rPr lang="en-US" altLang="en-US" sz="4400" dirty="0"/>
              <a:t>Kantian ethics is an abstract thought process separated from socio-cultural roots.</a:t>
            </a:r>
          </a:p>
          <a:p>
            <a:pPr algn="just">
              <a:lnSpc>
                <a:spcPct val="80000"/>
              </a:lnSpc>
            </a:pPr>
            <a:endParaRPr lang="en-US" altLang="en-US" sz="2000" dirty="0"/>
          </a:p>
          <a:p>
            <a:pPr algn="just">
              <a:lnSpc>
                <a:spcPct val="80000"/>
              </a:lnSpc>
            </a:pPr>
            <a:r>
              <a:rPr lang="en-US" altLang="en-US" sz="4400" dirty="0"/>
              <a:t>A moral person appears to be free from intuitions, desires or emotions.</a:t>
            </a:r>
          </a:p>
          <a:p>
            <a:pPr algn="just">
              <a:lnSpc>
                <a:spcPct val="80000"/>
              </a:lnSpc>
            </a:pPr>
            <a:endParaRPr lang="en-US" altLang="en-US" sz="2000" dirty="0"/>
          </a:p>
          <a:p>
            <a:pPr algn="just">
              <a:lnSpc>
                <a:spcPct val="80000"/>
              </a:lnSpc>
            </a:pPr>
            <a:r>
              <a:rPr lang="en-US" altLang="en-US" sz="4400" dirty="0"/>
              <a:t>Rules emerging from categorical imperative appear to be absolute and it seems to be impossible to resolve any conflict between rules.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Concluding Remarks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dirty="0"/>
              <a:t>Deontological or Kantian ethics is a reading of rational expression of human mind to perform the morally correct action in a given situation.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However, this reading appears to be separated from emotional and socio-cultural life of a person as such and dictates him to follow commands of morality in a manner that is absolutely binding.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0B2573-1636-4A63-ACB2-C954CFF9B9FC}" type="datetime1">
              <a:rPr lang="en-US" smtClean="0"/>
              <a:pPr>
                <a:defRPr/>
              </a:pPr>
              <a:t>9/20/2021</a:t>
            </a:fld>
            <a:endParaRPr lang="en-US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754B12-4DEA-4AE4-8424-0C1FEE4D4498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1"/>
            <a:ext cx="8229600" cy="1143000"/>
          </a:xfrm>
        </p:spPr>
        <p:txBody>
          <a:bodyPr/>
          <a:lstStyle/>
          <a:p>
            <a:pPr algn="ctr">
              <a:buNone/>
            </a:pPr>
            <a:r>
              <a:rPr lang="en-US" sz="6600" dirty="0" smtClean="0"/>
              <a:t>Thank You.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Philosophical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572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Ethical Perspective - Values</a:t>
            </a:r>
          </a:p>
          <a:p>
            <a:r>
              <a:rPr lang="en-US" sz="4000" dirty="0" smtClean="0"/>
              <a:t>Logical Perspective - Reasoning</a:t>
            </a:r>
          </a:p>
          <a:p>
            <a:r>
              <a:rPr lang="en-US" sz="4000" dirty="0" smtClean="0"/>
              <a:t>Epistemological Perspective - Knowledge</a:t>
            </a:r>
          </a:p>
          <a:p>
            <a:r>
              <a:rPr lang="en-US" sz="4000" dirty="0" smtClean="0"/>
              <a:t>Metaphysical Perspective - Reality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Ethical Perspectives of Thinkers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/>
              <a:t>Aristotle – Virtue</a:t>
            </a:r>
          </a:p>
          <a:p>
            <a:pPr algn="just"/>
            <a:r>
              <a:rPr lang="en-US" sz="4000" dirty="0" smtClean="0"/>
              <a:t>John Stuart Mill – Happiness</a:t>
            </a:r>
          </a:p>
          <a:p>
            <a:pPr algn="just"/>
            <a:r>
              <a:rPr lang="en-US" sz="4000" b="1" dirty="0" smtClean="0"/>
              <a:t>Immanuel Kant – Duty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Morality is not the doctrine of how we may make ourselves happy, but how we may make ourselves worthy of happiness. </a:t>
            </a:r>
          </a:p>
          <a:p>
            <a:pPr>
              <a:buNone/>
            </a:pPr>
            <a:r>
              <a:rPr lang="en-US" dirty="0" smtClean="0"/>
              <a:t>							- Immanuel Kant</a:t>
            </a:r>
          </a:p>
          <a:p>
            <a:pPr>
              <a:buNone/>
            </a:pPr>
            <a:endParaRPr lang="en-US" dirty="0" smtClean="0"/>
          </a:p>
          <a:p>
            <a:pPr algn="just"/>
            <a:r>
              <a:rPr lang="en-US" dirty="0" smtClean="0"/>
              <a:t>Live your life as though your every act were to become a universal law. 												- Immanuel Kant</a:t>
            </a:r>
          </a:p>
          <a:p>
            <a:pPr>
              <a:buNone/>
            </a:pPr>
            <a:endParaRPr lang="en-US" dirty="0" smtClean="0"/>
          </a:p>
          <a:p>
            <a:pPr algn="just"/>
            <a:r>
              <a:rPr lang="en-US" dirty="0" smtClean="0"/>
              <a:t>Always recognize that human individuals are ends, and do not use them as means to your end.</a:t>
            </a:r>
          </a:p>
          <a:p>
            <a:pPr>
              <a:buNone/>
            </a:pPr>
            <a:r>
              <a:rPr lang="en-US" dirty="0" smtClean="0"/>
              <a:t>							- Immanuel Kant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Immanuel Kant – Deontological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4000" dirty="0" smtClean="0"/>
              <a:t>Immanuel Kant (1724-1804)</a:t>
            </a:r>
          </a:p>
          <a:p>
            <a:pPr algn="just"/>
            <a:r>
              <a:rPr lang="en-US" sz="4000" dirty="0" smtClean="0"/>
              <a:t>Deontology – any position in ethics which claims that the rightness or wrongness of actions depends on whether they correspond to our duty or not. </a:t>
            </a:r>
            <a:r>
              <a:rPr lang="en-US" altLang="en-US" sz="4000" dirty="0"/>
              <a:t>The word duty derives from the Greek word </a:t>
            </a:r>
            <a:r>
              <a:rPr lang="en-US" altLang="en-US" sz="4000" dirty="0" err="1"/>
              <a:t>deon</a:t>
            </a:r>
            <a:r>
              <a:rPr lang="en-US" altLang="en-US" sz="40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410200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en-US" sz="3300" dirty="0"/>
              <a:t>First Proposition of </a:t>
            </a:r>
            <a:r>
              <a:rPr lang="en-US" altLang="en-US" sz="3300" dirty="0" smtClean="0"/>
              <a:t>Morality</a:t>
            </a:r>
          </a:p>
          <a:p>
            <a:pPr lvl="1" algn="just"/>
            <a:r>
              <a:rPr lang="en-US" altLang="en-US" sz="2900" dirty="0"/>
              <a:t>What makes a person morally good?</a:t>
            </a:r>
          </a:p>
          <a:p>
            <a:pPr lvl="1" algn="just"/>
            <a:r>
              <a:rPr lang="en-US" altLang="en-US" sz="2900" dirty="0" smtClean="0"/>
              <a:t>The </a:t>
            </a:r>
            <a:r>
              <a:rPr lang="en-US" altLang="en-US" sz="2900" b="1" dirty="0"/>
              <a:t>intentions</a:t>
            </a:r>
            <a:r>
              <a:rPr lang="en-US" altLang="en-US" sz="2900" dirty="0"/>
              <a:t> one chooses makes one morally good, which means…</a:t>
            </a:r>
          </a:p>
          <a:p>
            <a:pPr lvl="1" algn="just"/>
            <a:r>
              <a:rPr lang="en-US" altLang="en-US" sz="2900" dirty="0" smtClean="0"/>
              <a:t>To </a:t>
            </a:r>
            <a:r>
              <a:rPr lang="en-US" altLang="en-US" sz="2900" dirty="0"/>
              <a:t>assess a person morally we must look to his intentions.</a:t>
            </a:r>
          </a:p>
          <a:p>
            <a:pPr algn="just"/>
            <a:r>
              <a:rPr lang="en-US" altLang="en-US" sz="3300" dirty="0"/>
              <a:t>Second Proposition of </a:t>
            </a:r>
            <a:r>
              <a:rPr lang="en-US" altLang="en-US" sz="3300" dirty="0" smtClean="0"/>
              <a:t>Morality</a:t>
            </a:r>
          </a:p>
          <a:p>
            <a:pPr lvl="1" algn="just"/>
            <a:r>
              <a:rPr lang="en-US" altLang="en-US" sz="2900" dirty="0"/>
              <a:t>What sorts of intentions make one morally good?</a:t>
            </a:r>
          </a:p>
          <a:p>
            <a:pPr lvl="1" algn="just"/>
            <a:r>
              <a:rPr lang="en-US" altLang="en-US" sz="2900" dirty="0" smtClean="0"/>
              <a:t>It </a:t>
            </a:r>
            <a:r>
              <a:rPr lang="en-US" altLang="en-US" sz="2900" dirty="0"/>
              <a:t>is acting with </a:t>
            </a:r>
            <a:r>
              <a:rPr lang="en-US" altLang="en-US" sz="2900" b="1" dirty="0"/>
              <a:t>the intention of being dutiful</a:t>
            </a:r>
            <a:r>
              <a:rPr lang="en-US" altLang="en-US" sz="2900" dirty="0"/>
              <a:t> – of acting from the </a:t>
            </a:r>
            <a:r>
              <a:rPr lang="en-US" altLang="en-US" sz="2900" b="1" dirty="0"/>
              <a:t>motive of duty</a:t>
            </a:r>
            <a:r>
              <a:rPr lang="en-US" altLang="en-US" sz="2900" dirty="0"/>
              <a:t> itself and not from the misguided motive of bringing about happiness.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altLang="en-US" sz="3300" dirty="0"/>
              <a:t>Third Proposition of Morality</a:t>
            </a:r>
          </a:p>
          <a:p>
            <a:pPr lvl="1" algn="just">
              <a:defRPr/>
            </a:pPr>
            <a:r>
              <a:rPr lang="en-US" sz="2900" dirty="0"/>
              <a:t>What does it mean for a person to intend to act from the motive of duty?</a:t>
            </a:r>
          </a:p>
          <a:p>
            <a:pPr lvl="1" algn="just">
              <a:defRPr/>
            </a:pPr>
            <a:r>
              <a:rPr lang="en-US" sz="2900" dirty="0"/>
              <a:t>Acting from the motive of duty is acting out of </a:t>
            </a:r>
            <a:r>
              <a:rPr lang="en-US" sz="2900" b="1" dirty="0"/>
              <a:t>respect for the moral law</a:t>
            </a:r>
            <a:r>
              <a:rPr lang="en-US" sz="2900" dirty="0"/>
              <a:t>.</a:t>
            </a:r>
          </a:p>
          <a:p>
            <a:pPr lvl="1" algn="just">
              <a:defRPr/>
            </a:pPr>
            <a:r>
              <a:rPr lang="en-US" sz="2900" dirty="0"/>
              <a:t>The moral law is what morality itself requires of us and acting out of respect for the moral law means not allowing anything – not happiness, not fear, not love, not even a government’s law – to get in the way of doing what is morally right. </a:t>
            </a:r>
          </a:p>
          <a:p>
            <a:pPr lvl="1" algn="just">
              <a:defRPr/>
            </a:pPr>
            <a:r>
              <a:rPr lang="en-US" sz="2900" dirty="0"/>
              <a:t>How are we to determine what this moral law is?</a:t>
            </a:r>
          </a:p>
          <a:p>
            <a:pPr lvl="1" algn="just">
              <a:defRPr/>
            </a:pPr>
            <a:r>
              <a:rPr lang="en-US" sz="2900" dirty="0"/>
              <a:t>Kant’s answer contains the most famous part of his moral theory - the moral law that is expressed in the form of categorical imperative or an unconditional command of reason. I explain this with the help of two formulations of categorical imperative.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672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4102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First formulation: “Act only according to that maxim (principle of action) by which you can at the same time will that it should become a universal law.”</a:t>
            </a:r>
          </a:p>
          <a:p>
            <a:pPr algn="just"/>
            <a:r>
              <a:rPr lang="en-US" sz="3200" dirty="0" smtClean="0"/>
              <a:t>The basic idea behind the formulation is the question </a:t>
            </a:r>
            <a:r>
              <a:rPr lang="en-US" sz="3200" dirty="0" smtClean="0"/>
              <a:t>as what </a:t>
            </a:r>
            <a:r>
              <a:rPr lang="en-US" sz="3200" dirty="0" smtClean="0"/>
              <a:t>would happen if everyone acted that way.</a:t>
            </a:r>
          </a:p>
          <a:p>
            <a:pPr algn="just"/>
            <a:r>
              <a:rPr lang="en-US" sz="3200" dirty="0" smtClean="0"/>
              <a:t>Example</a:t>
            </a:r>
            <a:r>
              <a:rPr lang="en-US" sz="3200" smtClean="0"/>
              <a:t>: </a:t>
            </a:r>
            <a:r>
              <a:rPr lang="en-US" sz="3200" smtClean="0"/>
              <a:t>Making </a:t>
            </a:r>
            <a:r>
              <a:rPr lang="en-US" sz="3200" dirty="0" smtClean="0"/>
              <a:t>a False Promise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5257800"/>
          </a:xfrm>
        </p:spPr>
        <p:txBody>
          <a:bodyPr>
            <a:normAutofit lnSpcReduction="10000"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en-US" sz="3200" dirty="0" smtClean="0"/>
              <a:t>Second formulation: “So act that you treat humanity whether in your own person or in the person of any other, always as an end and never merely as a means</a:t>
            </a:r>
            <a:r>
              <a:rPr lang="en-US" dirty="0" smtClean="0"/>
              <a:t>.”</a:t>
            </a:r>
            <a:endParaRPr lang="en-US" sz="3200" dirty="0" smtClean="0"/>
          </a:p>
          <a:p>
            <a:pPr marL="609600" indent="-609600" algn="just">
              <a:lnSpc>
                <a:spcPct val="90000"/>
              </a:lnSpc>
            </a:pPr>
            <a:endParaRPr lang="en-US" sz="3200" dirty="0" smtClean="0"/>
          </a:p>
          <a:p>
            <a:pPr marL="609600" indent="-609600" algn="just">
              <a:lnSpc>
                <a:spcPct val="90000"/>
              </a:lnSpc>
            </a:pPr>
            <a:r>
              <a:rPr lang="en-US" sz="3200" dirty="0" smtClean="0"/>
              <a:t>The basic idea behind the formulation</a:t>
            </a:r>
            <a:r>
              <a:rPr lang="en-US" dirty="0" smtClean="0"/>
              <a:t> is </a:t>
            </a:r>
            <a:r>
              <a:rPr lang="en-US" dirty="0" smtClean="0"/>
              <a:t>to treat </a:t>
            </a:r>
            <a:r>
              <a:rPr lang="en-US" dirty="0" smtClean="0"/>
              <a:t>human beings including oneself with respect acknowledging thereby we are moral equals.</a:t>
            </a:r>
            <a:endParaRPr lang="en-US" sz="3200" dirty="0" smtClean="0"/>
          </a:p>
          <a:p>
            <a:pPr marL="609600" indent="-609600" algn="just">
              <a:lnSpc>
                <a:spcPct val="90000"/>
              </a:lnSpc>
            </a:pPr>
            <a:endParaRPr lang="en-US" sz="3200" dirty="0" smtClean="0"/>
          </a:p>
          <a:p>
            <a:pPr marL="609600" indent="-609600" algn="just">
              <a:lnSpc>
                <a:spcPct val="90000"/>
              </a:lnSpc>
            </a:pPr>
            <a:r>
              <a:rPr lang="en-US" sz="3200" dirty="0" smtClean="0"/>
              <a:t>Example: Treatment of Older Employees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570</Words>
  <Application>Microsoft Office PowerPoint</Application>
  <PresentationFormat>On-screen Show (4:3)</PresentationFormat>
  <Paragraphs>59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  Ethical Perspective  </vt:lpstr>
      <vt:lpstr>Philosophical Perspectives</vt:lpstr>
      <vt:lpstr>Ethical Perspectives of Thinkers </vt:lpstr>
      <vt:lpstr>Quotes</vt:lpstr>
      <vt:lpstr>Immanuel Kant – Deontological Ethics</vt:lpstr>
      <vt:lpstr>PowerPoint Presentation</vt:lpstr>
      <vt:lpstr>PowerPoint Presentation</vt:lpstr>
      <vt:lpstr>PowerPoint Presentation</vt:lpstr>
      <vt:lpstr>PowerPoint Presentation</vt:lpstr>
      <vt:lpstr>Criticisms</vt:lpstr>
      <vt:lpstr>Concluding Remarks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Philosophy GS F312</dc:title>
  <dc:creator>user</dc:creator>
  <cp:lastModifiedBy>Dell</cp:lastModifiedBy>
  <cp:revision>193</cp:revision>
  <dcterms:created xsi:type="dcterms:W3CDTF">2013-08-02T17:19:43Z</dcterms:created>
  <dcterms:modified xsi:type="dcterms:W3CDTF">2021-09-20T14:57:54Z</dcterms:modified>
</cp:coreProperties>
</file>