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90" r:id="rId4"/>
    <p:sldId id="312" r:id="rId5"/>
    <p:sldId id="292" r:id="rId6"/>
    <p:sldId id="310" r:id="rId7"/>
    <p:sldId id="293" r:id="rId8"/>
    <p:sldId id="311" r:id="rId9"/>
    <p:sldId id="303" r:id="rId10"/>
    <p:sldId id="305" r:id="rId11"/>
    <p:sldId id="306" r:id="rId12"/>
    <p:sldId id="307" r:id="rId13"/>
    <p:sldId id="313" r:id="rId14"/>
    <p:sldId id="308" r:id="rId15"/>
    <p:sldId id="304" r:id="rId16"/>
    <p:sldId id="295" r:id="rId17"/>
    <p:sldId id="309" r:id="rId18"/>
    <p:sldId id="268" r:id="rId19"/>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10/7/2021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10/7/2021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10/7/2021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10/7/2021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10/7/2021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10/7/2021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ncyclopedia.com/science/encyclopedias-almanacs-transcripts-and-maps/life-sanct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lzheimer-europe.org/Ethics/Definitions-and-approaches/The-four-common-bioethical-principles/Respect-for-autonom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a:t/>
            </a:r>
            <a:br>
              <a:rPr lang="en-US" b="1" dirty="0"/>
            </a:br>
            <a:r>
              <a:rPr lang="en-US" b="1" dirty="0" smtClean="0"/>
              <a:t>Euthanasia</a:t>
            </a:r>
            <a:br>
              <a:rPr lang="en-US" b="1" dirty="0" smtClean="0"/>
            </a:br>
            <a:endParaRPr lang="en-US" dirty="0"/>
          </a:p>
        </p:txBody>
      </p:sp>
      <p:sp>
        <p:nvSpPr>
          <p:cNvPr id="3" name="Subtitle 2"/>
          <p:cNvSpPr>
            <a:spLocks noGrp="1"/>
          </p:cNvSpPr>
          <p:nvPr>
            <p:ph type="subTitle" idx="1"/>
          </p:nvPr>
        </p:nvSpPr>
        <p:spPr>
          <a:xfrm>
            <a:off x="990600" y="4267200"/>
            <a:ext cx="7391400" cy="1371600"/>
          </a:xfrm>
        </p:spPr>
        <p:txBody>
          <a:bodyPr>
            <a:noAutofit/>
          </a:bodyPr>
          <a:lstStyle/>
          <a:p>
            <a:pPr algn="r"/>
            <a:r>
              <a:rPr lang="en-US" sz="2400" dirty="0" smtClean="0">
                <a:solidFill>
                  <a:schemeClr val="tx1"/>
                </a:solidFill>
              </a:rPr>
              <a:t>Prof. Kumar </a:t>
            </a:r>
            <a:r>
              <a:rPr lang="en-US" sz="2400" dirty="0" err="1" smtClean="0">
                <a:solidFill>
                  <a:schemeClr val="tx1"/>
                </a:solidFill>
              </a:rPr>
              <a:t>Neeraj</a:t>
            </a:r>
            <a:r>
              <a:rPr lang="en-US" sz="2400" dirty="0" smtClean="0">
                <a:solidFill>
                  <a:schemeClr val="tx1"/>
                </a:solidFill>
              </a:rPr>
              <a:t> </a:t>
            </a:r>
            <a:r>
              <a:rPr lang="en-US" sz="2400" dirty="0" err="1" smtClean="0">
                <a:solidFill>
                  <a:schemeClr val="tx1"/>
                </a:solidFill>
              </a:rPr>
              <a:t>Sachdev</a:t>
            </a:r>
            <a:endParaRPr lang="en-US" sz="2400" dirty="0" smtClean="0">
              <a:solidFill>
                <a:schemeClr val="tx1"/>
              </a:solidFill>
            </a:endParaRPr>
          </a:p>
          <a:p>
            <a:pPr algn="r"/>
            <a:r>
              <a:rPr lang="en-US" sz="2400" dirty="0" smtClean="0">
                <a:solidFill>
                  <a:schemeClr val="tx1"/>
                </a:solidFill>
              </a:rPr>
              <a:t>Department of Humanities and Social Sciences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noAutofit/>
          </a:bodyPr>
          <a:lstStyle/>
          <a:p>
            <a:pPr algn="just">
              <a:buNone/>
            </a:pPr>
            <a:r>
              <a:rPr lang="en-US" sz="3600" dirty="0" smtClean="0"/>
              <a:t>	Mary F. was dying from a progressing debilitating disease. She had reached the stage where she was almost totally paralyzed and, periodically, needed a respirator to keep her alive. She was suffering considerable distress. Knowing that there was no hope and that things would get worse, Mary F. wanted to die. …</a:t>
            </a:r>
            <a:endParaRPr lang="en-US" sz="3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Example (Contd.)</a:t>
            </a:r>
            <a:endParaRPr lang="en-US" dirty="0"/>
          </a:p>
        </p:txBody>
      </p:sp>
      <p:sp>
        <p:nvSpPr>
          <p:cNvPr id="3" name="Content Placeholder 2"/>
          <p:cNvSpPr>
            <a:spLocks noGrp="1"/>
          </p:cNvSpPr>
          <p:nvPr>
            <p:ph idx="1"/>
          </p:nvPr>
        </p:nvSpPr>
        <p:spPr/>
        <p:txBody>
          <a:bodyPr>
            <a:noAutofit/>
          </a:bodyPr>
          <a:lstStyle/>
          <a:p>
            <a:pPr algn="just">
              <a:buNone/>
            </a:pPr>
            <a:r>
              <a:rPr lang="en-US" sz="4400" dirty="0" smtClean="0"/>
              <a:t>	She asked her doctor to give her a lethal injection to end her life. After consultation with her family and members of the health care team, Dr H administered the asked for lethal injection, and Mary F. died.</a:t>
            </a:r>
            <a:endParaRPr lang="en-US"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 Example  After</a:t>
            </a:r>
            <a:r>
              <a:rPr lang="en-US" sz="3600" b="1" dirty="0" smtClean="0"/>
              <a:t> Modification </a:t>
            </a:r>
            <a:r>
              <a:rPr lang="en-US" sz="3600" dirty="0" smtClean="0"/>
              <a:t>(Contd.)</a:t>
            </a:r>
            <a:endParaRPr lang="en-US" sz="3600" dirty="0"/>
          </a:p>
        </p:txBody>
      </p:sp>
      <p:sp>
        <p:nvSpPr>
          <p:cNvPr id="3" name="Content Placeholder 2"/>
          <p:cNvSpPr>
            <a:spLocks noGrp="1"/>
          </p:cNvSpPr>
          <p:nvPr>
            <p:ph idx="1"/>
          </p:nvPr>
        </p:nvSpPr>
        <p:spPr/>
        <p:txBody>
          <a:bodyPr>
            <a:normAutofit/>
          </a:bodyPr>
          <a:lstStyle/>
          <a:p>
            <a:pPr algn="just">
              <a:buNone/>
            </a:pPr>
            <a:r>
              <a:rPr lang="en-US" sz="4000" dirty="0" smtClean="0"/>
              <a:t>	She asked her doctor to ensure that she would not be put on a respirator when her breathing would fail next. The doctor agreed with Mary’s wishes, instructed the nursing staff accordingly, and Mary died eight hours later, from respiratory failure.</a:t>
            </a:r>
            <a:endParaRPr lang="en-US" sz="4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Options in the Example</a:t>
            </a:r>
            <a:endParaRPr lang="en-US" dirty="0"/>
          </a:p>
        </p:txBody>
      </p:sp>
      <p:sp>
        <p:nvSpPr>
          <p:cNvPr id="3" name="Content Placeholder 2"/>
          <p:cNvSpPr>
            <a:spLocks noGrp="1"/>
          </p:cNvSpPr>
          <p:nvPr>
            <p:ph idx="1"/>
          </p:nvPr>
        </p:nvSpPr>
        <p:spPr/>
        <p:txBody>
          <a:bodyPr/>
          <a:lstStyle/>
          <a:p>
            <a:r>
              <a:rPr lang="en-US" dirty="0" smtClean="0"/>
              <a:t>Voluntary Active Euthanasia</a:t>
            </a:r>
          </a:p>
          <a:p>
            <a:pPr marL="0" indent="0">
              <a:buNone/>
            </a:pPr>
            <a:endParaRPr lang="en-US" dirty="0" smtClean="0"/>
          </a:p>
          <a:p>
            <a:r>
              <a:rPr lang="en-US" dirty="0" smtClean="0"/>
              <a:t>Voluntary Passive Euthanasia</a:t>
            </a:r>
            <a:endParaRPr lang="en-US" dirty="0"/>
          </a:p>
        </p:txBody>
      </p:sp>
    </p:spTree>
    <p:extLst>
      <p:ext uri="{BB962C8B-B14F-4D97-AF65-F5344CB8AC3E}">
        <p14:creationId xmlns:p14="http://schemas.microsoft.com/office/powerpoint/2010/main" val="58915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609600"/>
          </a:xfrm>
        </p:spPr>
        <p:txBody>
          <a:bodyPr>
            <a:normAutofit fontScale="90000"/>
          </a:bodyPr>
          <a:lstStyle/>
          <a:p>
            <a:r>
              <a:rPr lang="en-US" sz="3600" dirty="0" smtClean="0"/>
              <a:t>Conditions for Voluntary Active Euthanasia</a:t>
            </a:r>
            <a:endParaRPr lang="en-US" dirty="0"/>
          </a:p>
        </p:txBody>
      </p:sp>
      <p:sp>
        <p:nvSpPr>
          <p:cNvPr id="3" name="Content Placeholder 2"/>
          <p:cNvSpPr>
            <a:spLocks noGrp="1"/>
          </p:cNvSpPr>
          <p:nvPr>
            <p:ph idx="1"/>
          </p:nvPr>
        </p:nvSpPr>
        <p:spPr>
          <a:xfrm>
            <a:off x="914400" y="1600200"/>
            <a:ext cx="7772400" cy="4648200"/>
          </a:xfrm>
        </p:spPr>
        <p:txBody>
          <a:bodyPr>
            <a:normAutofit fontScale="92500" lnSpcReduction="20000"/>
          </a:bodyPr>
          <a:lstStyle/>
          <a:p>
            <a:pPr algn="just"/>
            <a:r>
              <a:rPr lang="en-US" sz="3200" dirty="0" smtClean="0"/>
              <a:t>Doctors, and only doctors, may practice euthanasia.</a:t>
            </a:r>
          </a:p>
          <a:p>
            <a:pPr algn="just"/>
            <a:r>
              <a:rPr lang="en-US" sz="3200" dirty="0" smtClean="0"/>
              <a:t>The decision to die must be the voluntary and considered decision of an informed patient.</a:t>
            </a:r>
          </a:p>
          <a:p>
            <a:pPr algn="just"/>
            <a:r>
              <a:rPr lang="en-US" sz="3200" dirty="0" smtClean="0"/>
              <a:t>There must be physical or mental suffering which the sufferer finds unbearable.</a:t>
            </a:r>
          </a:p>
          <a:p>
            <a:pPr algn="just"/>
            <a:r>
              <a:rPr lang="en-US" sz="3200" dirty="0" smtClean="0"/>
              <a:t>There is no other reasonable (that is acceptable to the patient) solution to improve the situation.</a:t>
            </a:r>
          </a:p>
          <a:p>
            <a:pPr algn="just"/>
            <a:r>
              <a:rPr lang="en-US" sz="3200" dirty="0" smtClean="0"/>
              <a:t>The doctor must consult another senior professional.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Voluntary Passive Euthanasia</a:t>
            </a:r>
            <a:endParaRPr lang="en-US" dirty="0"/>
          </a:p>
        </p:txBody>
      </p:sp>
      <p:sp>
        <p:nvSpPr>
          <p:cNvPr id="3" name="Content Placeholder 2"/>
          <p:cNvSpPr>
            <a:spLocks noGrp="1"/>
          </p:cNvSpPr>
          <p:nvPr>
            <p:ph idx="1"/>
          </p:nvPr>
        </p:nvSpPr>
        <p:spPr/>
        <p:txBody>
          <a:bodyPr/>
          <a:lstStyle/>
          <a:p>
            <a:pPr algn="just">
              <a:buNone/>
            </a:pPr>
            <a:r>
              <a:rPr lang="en-US" dirty="0" smtClean="0"/>
              <a:t>	In March 2018, the Supreme Court of India declared through a five-judge Constitution bench that, the government would honor “living wills” of people, that is to say, would allow consenting patients to be passively euthanized if the patient suffers from a terminal illness or is in a vegetative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609600"/>
          </a:xfrm>
        </p:spPr>
        <p:txBody>
          <a:bodyPr>
            <a:normAutofit fontScale="90000"/>
          </a:bodyPr>
          <a:lstStyle/>
          <a:p>
            <a:r>
              <a:rPr lang="en-US" dirty="0" smtClean="0"/>
              <a:t>A Criticism and Some Responses</a:t>
            </a:r>
            <a:endParaRPr lang="en-US" dirty="0"/>
          </a:p>
        </p:txBody>
      </p:sp>
      <p:sp>
        <p:nvSpPr>
          <p:cNvPr id="3" name="Content Placeholder 2"/>
          <p:cNvSpPr>
            <a:spLocks noGrp="1"/>
          </p:cNvSpPr>
          <p:nvPr>
            <p:ph idx="1"/>
          </p:nvPr>
        </p:nvSpPr>
        <p:spPr>
          <a:xfrm>
            <a:off x="304800" y="1371600"/>
            <a:ext cx="8382000" cy="5105400"/>
          </a:xfrm>
        </p:spPr>
        <p:txBody>
          <a:bodyPr>
            <a:normAutofit fontScale="77500" lnSpcReduction="20000"/>
          </a:bodyPr>
          <a:lstStyle/>
          <a:p>
            <a:pPr algn="just"/>
            <a:r>
              <a:rPr lang="en-US" dirty="0" smtClean="0"/>
              <a:t>A Criticism: Justified killings will lead to unjustified killings.</a:t>
            </a:r>
          </a:p>
          <a:p>
            <a:pPr algn="just"/>
            <a:r>
              <a:rPr lang="en-US" dirty="0" smtClean="0"/>
              <a:t>Some Responses: </a:t>
            </a:r>
          </a:p>
          <a:p>
            <a:pPr lvl="1" algn="just"/>
            <a:r>
              <a:rPr lang="en-US" dirty="0" smtClean="0"/>
              <a:t>There are no logical grounds why the reasons that justify euthanasia – mercy and respect for autonomy – should logically also justify killings that are neither merciful nor show respect for autonomy. </a:t>
            </a:r>
          </a:p>
          <a:p>
            <a:pPr lvl="1" algn="just"/>
            <a:r>
              <a:rPr lang="en-US" dirty="0" smtClean="0"/>
              <a:t>In its empirical version, the argument asserts that justified killings will lead to unjustified killings. There is little empirical evidence to back up this claim. </a:t>
            </a:r>
          </a:p>
          <a:p>
            <a:pPr lvl="1" algn="just"/>
            <a:r>
              <a:rPr lang="en-US" dirty="0" smtClean="0"/>
              <a:t>The motivation, for example, behind Nazi “euthanasia program” was neither mercy nor respect for autonomy but racial prejudice.</a:t>
            </a:r>
          </a:p>
          <a:p>
            <a:pPr lvl="1" algn="just"/>
            <a:r>
              <a:rPr lang="en-US" dirty="0" smtClean="0"/>
              <a:t>In the Netherlands, a social experiment with voluntary active euthanasia is currently in progress and as yet there is no evidence that this has sent Dutch society down a slippery slope of unjustified killings.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Euthanasia or Mercy Killing speaks about the possible need to end the life of a person keeping in view his or her unbearable painful condition without there being any hope in the future.</a:t>
            </a:r>
          </a:p>
          <a:p>
            <a:pPr algn="just"/>
            <a:r>
              <a:rPr lang="en-US" dirty="0" smtClean="0"/>
              <a:t>However, if at all Euthanasia or Mercy Killing has to be permitted, it must be voluntary, that is to say, it ought to be a medically approved of option emerging in response to a rationally considered judgment of the patient concerned for his or her own sake.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b="1" dirty="0" smtClean="0"/>
              <a:t>Moral Dilemmas</a:t>
            </a:r>
          </a:p>
        </p:txBody>
      </p:sp>
      <p:sp>
        <p:nvSpPr>
          <p:cNvPr id="3" name="Content Placeholder 2"/>
          <p:cNvSpPr>
            <a:spLocks noGrp="1"/>
          </p:cNvSpPr>
          <p:nvPr>
            <p:ph idx="1"/>
          </p:nvPr>
        </p:nvSpPr>
        <p:spPr>
          <a:xfrm>
            <a:off x="381000" y="1447800"/>
            <a:ext cx="8305800" cy="4572000"/>
          </a:xfrm>
        </p:spPr>
        <p:txBody>
          <a:bodyPr>
            <a:noAutofit/>
          </a:bodyPr>
          <a:lstStyle/>
          <a:p>
            <a:pPr fontAlgn="t"/>
            <a:r>
              <a:rPr lang="en-US" sz="4000" dirty="0" smtClean="0"/>
              <a:t>World Poverty</a:t>
            </a:r>
          </a:p>
          <a:p>
            <a:pPr fontAlgn="t"/>
            <a:r>
              <a:rPr lang="en-US" sz="4000" b="1" dirty="0" smtClean="0"/>
              <a:t>Euthanasia</a:t>
            </a:r>
          </a:p>
          <a:p>
            <a:pPr fontAlgn="t"/>
            <a:r>
              <a:rPr lang="en-US" sz="4000" dirty="0" smtClean="0"/>
              <a:t>Abortion</a:t>
            </a:r>
          </a:p>
          <a:p>
            <a:pPr fontAlgn="t"/>
            <a:r>
              <a:rPr lang="en-US" sz="4000" dirty="0" smtClean="0"/>
              <a:t>Case Studies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Euthanasia</a:t>
            </a:r>
            <a:endParaRPr lang="en-US" dirty="0"/>
          </a:p>
        </p:txBody>
      </p:sp>
      <p:sp>
        <p:nvSpPr>
          <p:cNvPr id="3" name="Content Placeholder 2"/>
          <p:cNvSpPr>
            <a:spLocks noGrp="1"/>
          </p:cNvSpPr>
          <p:nvPr>
            <p:ph idx="1"/>
          </p:nvPr>
        </p:nvSpPr>
        <p:spPr>
          <a:xfrm>
            <a:off x="457200" y="1371600"/>
            <a:ext cx="8001000" cy="4648200"/>
          </a:xfrm>
        </p:spPr>
        <p:txBody>
          <a:bodyPr>
            <a:noAutofit/>
          </a:bodyPr>
          <a:lstStyle/>
          <a:p>
            <a:pPr algn="just"/>
            <a:r>
              <a:rPr lang="en-US" sz="2200" dirty="0" smtClean="0"/>
              <a:t>Euthanasia is a compound of two Greek words – </a:t>
            </a:r>
            <a:r>
              <a:rPr lang="en-US" sz="2200" dirty="0" err="1" smtClean="0"/>
              <a:t>eu</a:t>
            </a:r>
            <a:r>
              <a:rPr lang="en-US" sz="2200" dirty="0" smtClean="0"/>
              <a:t> and </a:t>
            </a:r>
            <a:r>
              <a:rPr lang="en-US" sz="2200" dirty="0" err="1" smtClean="0"/>
              <a:t>thanatos</a:t>
            </a:r>
            <a:r>
              <a:rPr lang="en-US" sz="2200" dirty="0" smtClean="0"/>
              <a:t> – literally, “a good death.”</a:t>
            </a:r>
          </a:p>
          <a:p>
            <a:pPr algn="just"/>
            <a:r>
              <a:rPr lang="en-US" sz="2200" dirty="0" smtClean="0"/>
              <a:t>Today, euthanasia is generally understood to mean the bringing about of a good death – “mercy killing,” where one person, A, ends the life of another person, B, for the sake of B.</a:t>
            </a:r>
          </a:p>
          <a:p>
            <a:pPr algn="just"/>
            <a:r>
              <a:rPr lang="en-US" sz="2200" dirty="0" smtClean="0"/>
              <a:t>This understanding of euthanasia emphasizes two important features of acts of euthanasia. </a:t>
            </a:r>
          </a:p>
          <a:p>
            <a:pPr algn="just"/>
            <a:r>
              <a:rPr lang="en-US" sz="2200" dirty="0" smtClean="0"/>
              <a:t>First, euthanasia involves the deliberate taking of a person’s life.</a:t>
            </a:r>
          </a:p>
          <a:p>
            <a:pPr algn="just"/>
            <a:r>
              <a:rPr lang="en-US" sz="2200" dirty="0" smtClean="0"/>
              <a:t>Second, life is taken for the sake of the person whose life it is – typically because she or he is suffering from an incurable or terminal disease. </a:t>
            </a:r>
          </a:p>
          <a:p>
            <a:pPr algn="just"/>
            <a:r>
              <a:rPr lang="en-US" sz="2200" dirty="0" smtClean="0"/>
              <a:t>This distinguishes euthanasia from most other forms of taking life.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Forms</a:t>
            </a:r>
            <a:endParaRPr lang="en-US" dirty="0"/>
          </a:p>
        </p:txBody>
      </p:sp>
      <p:sp>
        <p:nvSpPr>
          <p:cNvPr id="3" name="Content Placeholder 2"/>
          <p:cNvSpPr>
            <a:spLocks noGrp="1"/>
          </p:cNvSpPr>
          <p:nvPr>
            <p:ph idx="1"/>
          </p:nvPr>
        </p:nvSpPr>
        <p:spPr>
          <a:xfrm>
            <a:off x="304800" y="1371600"/>
            <a:ext cx="8610600" cy="4876800"/>
          </a:xfrm>
        </p:spPr>
        <p:txBody>
          <a:bodyPr>
            <a:normAutofit fontScale="55000" lnSpcReduction="20000"/>
          </a:bodyPr>
          <a:lstStyle/>
          <a:p>
            <a:pPr algn="just"/>
            <a:r>
              <a:rPr lang="en-US" dirty="0" smtClean="0"/>
              <a:t>Euthanasia    </a:t>
            </a:r>
          </a:p>
          <a:p>
            <a:pPr algn="just"/>
            <a:r>
              <a:rPr lang="en-US" dirty="0" smtClean="0"/>
              <a:t>One person, A, ends the life of another person, B, for the sake of B.    </a:t>
            </a:r>
          </a:p>
          <a:p>
            <a:pPr algn="just"/>
            <a:endParaRPr lang="en-US" sz="2100" dirty="0" smtClean="0"/>
          </a:p>
          <a:p>
            <a:pPr algn="just"/>
            <a:r>
              <a:rPr lang="en-US" dirty="0" smtClean="0"/>
              <a:t>Abortion</a:t>
            </a:r>
          </a:p>
          <a:p>
            <a:pPr algn="just"/>
            <a:r>
              <a:rPr lang="en-US" dirty="0" smtClean="0"/>
              <a:t>One person, A, ends the life of another person, B, for the sake of B or C. </a:t>
            </a:r>
          </a:p>
          <a:p>
            <a:pPr algn="just"/>
            <a:endParaRPr lang="en-US" sz="2200" dirty="0" smtClean="0"/>
          </a:p>
          <a:p>
            <a:pPr algn="just"/>
            <a:r>
              <a:rPr lang="en-US" dirty="0" smtClean="0"/>
              <a:t>Suicide</a:t>
            </a:r>
          </a:p>
          <a:p>
            <a:pPr algn="just"/>
            <a:r>
              <a:rPr lang="en-US" dirty="0" smtClean="0"/>
              <a:t>One person, A, ends the life of the same person, A, for the sake of A. </a:t>
            </a:r>
          </a:p>
          <a:p>
            <a:pPr algn="just"/>
            <a:endParaRPr lang="en-US" sz="2200" dirty="0" smtClean="0"/>
          </a:p>
          <a:p>
            <a:pPr algn="just"/>
            <a:r>
              <a:rPr lang="en-US" dirty="0" smtClean="0"/>
              <a:t>Murder</a:t>
            </a:r>
          </a:p>
          <a:p>
            <a:pPr algn="just"/>
            <a:r>
              <a:rPr lang="en-US" dirty="0" smtClean="0"/>
              <a:t>One person, A, with a wrongful intention and against the will of B, ends the life of B, for the sake of A.</a:t>
            </a:r>
          </a:p>
          <a:p>
            <a:pPr algn="just"/>
            <a:endParaRPr lang="en-US" sz="2200" dirty="0" smtClean="0"/>
          </a:p>
          <a:p>
            <a:pPr algn="just"/>
            <a:r>
              <a:rPr lang="en-US" dirty="0" smtClean="0"/>
              <a:t>Killing in Self-defense</a:t>
            </a:r>
          </a:p>
          <a:p>
            <a:pPr algn="just"/>
            <a:r>
              <a:rPr lang="en-US" dirty="0" smtClean="0"/>
              <a:t>One person, A, with a reasonable fear of death or bodily harm from B, ends the life of B, for the sake of A.</a:t>
            </a:r>
          </a:p>
          <a:p>
            <a:pPr algn="just">
              <a:buNone/>
            </a:pPr>
            <a:endParaRPr lang="en-US" sz="2200" dirty="0" smtClean="0"/>
          </a:p>
          <a:p>
            <a:pPr lvl="1" algn="just"/>
            <a:r>
              <a:rPr lang="en-US" dirty="0" smtClean="0"/>
              <a:t>You may think through the logical forms of issues apart from thinking through the content and examples. This exercise helps one to </a:t>
            </a:r>
            <a:r>
              <a:rPr lang="en-US" dirty="0" smtClean="0"/>
              <a:t>learn to be </a:t>
            </a:r>
            <a:r>
              <a:rPr lang="en-US" dirty="0" smtClean="0"/>
              <a:t>objective in his description and analysis </a:t>
            </a:r>
            <a:r>
              <a:rPr lang="en-US" smtClean="0"/>
              <a:t>of </a:t>
            </a:r>
            <a:r>
              <a:rPr lang="en-US" smtClean="0"/>
              <a:t>the issue.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against Euthanasia</a:t>
            </a:r>
            <a:endParaRPr lang="en-US" dirty="0"/>
          </a:p>
        </p:txBody>
      </p:sp>
      <p:sp>
        <p:nvSpPr>
          <p:cNvPr id="3" name="Content Placeholder 2"/>
          <p:cNvSpPr>
            <a:spLocks noGrp="1"/>
          </p:cNvSpPr>
          <p:nvPr>
            <p:ph idx="1"/>
          </p:nvPr>
        </p:nvSpPr>
        <p:spPr/>
        <p:txBody>
          <a:bodyPr>
            <a:normAutofit lnSpcReduction="10000"/>
          </a:bodyPr>
          <a:lstStyle/>
          <a:p>
            <a:pPr algn="just"/>
            <a:r>
              <a:rPr lang="en-US" sz="3200" dirty="0" smtClean="0"/>
              <a:t>Many religious thoughts suggest that </a:t>
            </a:r>
            <a:r>
              <a:rPr lang="en-US" sz="3200" b="1" dirty="0" smtClean="0"/>
              <a:t>human life has sanctity</a:t>
            </a:r>
            <a:r>
              <a:rPr lang="en-US" sz="3200" dirty="0" smtClean="0"/>
              <a:t> and must not deliberately be taken.</a:t>
            </a:r>
          </a:p>
          <a:p>
            <a:pPr algn="just"/>
            <a:r>
              <a:rPr lang="en-US" sz="3200" dirty="0" smtClean="0"/>
              <a:t>To take an innocent human life is to assume the right of God to give and take life. </a:t>
            </a:r>
          </a:p>
          <a:p>
            <a:pPr algn="just"/>
            <a:r>
              <a:rPr lang="en-US" sz="3200" dirty="0" smtClean="0"/>
              <a:t>Immanuel Kant while believing that moral truths were founded on reason rather than religion, nonetheless thought that “man cannot have the power to dispose of his life.”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Sanctity of Human Life</a:t>
            </a:r>
            <a:endParaRPr lang="en-US" dirty="0"/>
          </a:p>
        </p:txBody>
      </p:sp>
      <p:sp>
        <p:nvSpPr>
          <p:cNvPr id="3" name="Content Placeholder 2"/>
          <p:cNvSpPr>
            <a:spLocks noGrp="1"/>
          </p:cNvSpPr>
          <p:nvPr>
            <p:ph idx="1"/>
          </p:nvPr>
        </p:nvSpPr>
        <p:spPr>
          <a:xfrm>
            <a:off x="457200" y="1447800"/>
            <a:ext cx="8229600" cy="4876800"/>
          </a:xfrm>
        </p:spPr>
        <p:txBody>
          <a:bodyPr>
            <a:normAutofit fontScale="70000" lnSpcReduction="20000"/>
          </a:bodyPr>
          <a:lstStyle/>
          <a:p>
            <a:pPr algn="just"/>
            <a:r>
              <a:rPr lang="en-US" dirty="0" smtClean="0"/>
              <a:t>The sanctity of human life is the theological or philosophical understanding that all human life has an inherent dignity, worth and sacredness (blessedness) that sets it apart from all other beings within the world. </a:t>
            </a:r>
          </a:p>
          <a:p>
            <a:pPr algn="just"/>
            <a:r>
              <a:rPr lang="en-US" dirty="0" smtClean="0"/>
              <a:t>This perspective does not assert that human life is sacred in the sense of being divine, but that its very essence is distinct within the biological world and of incalculable worth, thus warranting protection throughout the course of its entire existence. </a:t>
            </a:r>
          </a:p>
          <a:p>
            <a:pPr algn="just"/>
            <a:r>
              <a:rPr lang="en-US" dirty="0" smtClean="0"/>
              <a:t>The sanctity of human life as a doctrine has both religious and philosophical roots and is applied to a wide range of bioethical issues such as abortion, euthanasia, genetic engineering, and body organ transplants. Advocates often consider this understanding of human life to be the foundation of moral civilization, and have applied it to issues outside of bioethics such as human rights, suicide, and care for the poor and weak in society.</a:t>
            </a:r>
          </a:p>
          <a:p>
            <a:r>
              <a:rPr lang="en-US" dirty="0" smtClean="0">
                <a:hlinkClick r:id="rId2"/>
              </a:rPr>
              <a:t>https://www.encyclopedia.com/science/encyclopedias-almanacs-transcripts-and-maps/life-sanctity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for Euthanasia</a:t>
            </a:r>
            <a:endParaRPr lang="en-US" dirty="0"/>
          </a:p>
        </p:txBody>
      </p:sp>
      <p:sp>
        <p:nvSpPr>
          <p:cNvPr id="3" name="Content Placeholder 2"/>
          <p:cNvSpPr>
            <a:spLocks noGrp="1"/>
          </p:cNvSpPr>
          <p:nvPr>
            <p:ph idx="1"/>
          </p:nvPr>
        </p:nvSpPr>
        <p:spPr/>
        <p:txBody>
          <a:bodyPr>
            <a:normAutofit lnSpcReduction="10000"/>
          </a:bodyPr>
          <a:lstStyle/>
          <a:p>
            <a:pPr algn="just"/>
            <a:r>
              <a:rPr lang="en-US" sz="4400" b="1" dirty="0" smtClean="0"/>
              <a:t>Mercy</a:t>
            </a:r>
            <a:r>
              <a:rPr lang="en-US" sz="4400" dirty="0" smtClean="0"/>
              <a:t> for a hopelessly ill and suffering patient and, in the case of voluntary euthanasia, </a:t>
            </a:r>
            <a:r>
              <a:rPr lang="en-US" sz="4400" b="1" dirty="0" smtClean="0"/>
              <a:t>respect for autonomy</a:t>
            </a:r>
            <a:r>
              <a:rPr lang="en-US" sz="4400" dirty="0" smtClean="0"/>
              <a:t>, are the primary reasons given by those who have argued for the moral permissibility of euthanasia.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Respect for autonomy</a:t>
            </a:r>
            <a:endParaRPr lang="en-US" dirty="0"/>
          </a:p>
        </p:txBody>
      </p:sp>
      <p:sp>
        <p:nvSpPr>
          <p:cNvPr id="3" name="Content Placeholder 2"/>
          <p:cNvSpPr>
            <a:spLocks noGrp="1"/>
          </p:cNvSpPr>
          <p:nvPr>
            <p:ph idx="1"/>
          </p:nvPr>
        </p:nvSpPr>
        <p:spPr>
          <a:xfrm>
            <a:off x="381000" y="1447800"/>
            <a:ext cx="8458200" cy="4678363"/>
          </a:xfrm>
        </p:spPr>
        <p:txBody>
          <a:bodyPr>
            <a:normAutofit fontScale="70000" lnSpcReduction="20000"/>
          </a:bodyPr>
          <a:lstStyle/>
          <a:p>
            <a:pPr algn="just"/>
            <a:r>
              <a:rPr lang="en-US" dirty="0" smtClean="0"/>
              <a:t>The word </a:t>
            </a:r>
            <a:r>
              <a:rPr lang="en-US" i="1" dirty="0" smtClean="0"/>
              <a:t>autonomy</a:t>
            </a:r>
            <a:r>
              <a:rPr lang="en-US" dirty="0" smtClean="0"/>
              <a:t> comes from the Greek </a:t>
            </a:r>
            <a:r>
              <a:rPr lang="en-US" i="1" dirty="0" smtClean="0"/>
              <a:t>autos-</a:t>
            </a:r>
            <a:r>
              <a:rPr lang="en-US" i="1" dirty="0" err="1" smtClean="0"/>
              <a:t>nomos</a:t>
            </a:r>
            <a:r>
              <a:rPr lang="en-US" dirty="0" smtClean="0"/>
              <a:t> meaning “self-rule” or “self-determination”. </a:t>
            </a:r>
          </a:p>
          <a:p>
            <a:pPr algn="just"/>
            <a:r>
              <a:rPr lang="en-US" dirty="0" smtClean="0"/>
              <a:t>According to Kantian ethics, autonomy is based on the human capacity to direct one’s own life according to rational principles. Rationality, in Kant’s view, is the means to autonomy. Autonomous people are considered as being ends in themselves in that they have the capacity to determine their own destiny, and as such must be respected.</a:t>
            </a:r>
          </a:p>
          <a:p>
            <a:pPr algn="just" fontAlgn="base"/>
            <a:r>
              <a:rPr lang="en-US" dirty="0" smtClean="0"/>
              <a:t>For John Stuart Mill, the concept of respect for autonomy involves the capacity to think, decide and act on the basis of such thought and decision freely and independently. Mill advocated the principle of autonomy (or the principle of liberty as he called it) provided that it did not cause harm to others.</a:t>
            </a:r>
          </a:p>
          <a:p>
            <a:pPr algn="just" fontAlgn="base"/>
            <a:r>
              <a:rPr lang="en-US" dirty="0" smtClean="0">
                <a:hlinkClick r:id="rId2"/>
              </a:rPr>
              <a:t>https://www.alzheimer-europe.org/Ethics/Definitions-and-approaches/The-four-common-bioethical-principles/Respect-for-autonomy</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382000" cy="808038"/>
          </a:xfrm>
        </p:spPr>
        <p:txBody>
          <a:bodyPr>
            <a:normAutofit/>
          </a:bodyPr>
          <a:lstStyle/>
          <a:p>
            <a:r>
              <a:rPr lang="en-US" dirty="0"/>
              <a:t>Conceptual Distinctions</a:t>
            </a:r>
          </a:p>
        </p:txBody>
      </p:sp>
      <p:sp>
        <p:nvSpPr>
          <p:cNvPr id="3" name="Content Placeholder 2"/>
          <p:cNvSpPr>
            <a:spLocks noGrp="1"/>
          </p:cNvSpPr>
          <p:nvPr>
            <p:ph idx="1"/>
          </p:nvPr>
        </p:nvSpPr>
        <p:spPr/>
        <p:txBody>
          <a:bodyPr>
            <a:normAutofit/>
          </a:bodyPr>
          <a:lstStyle/>
          <a:p>
            <a:pPr algn="just"/>
            <a:r>
              <a:rPr lang="en-US" sz="4400" dirty="0" smtClean="0"/>
              <a:t>Voluntary, Non-voluntary and Involuntary Euthanasia</a:t>
            </a:r>
          </a:p>
          <a:p>
            <a:pPr algn="just"/>
            <a:r>
              <a:rPr lang="en-US" sz="4400" dirty="0" smtClean="0"/>
              <a:t>Active and Passive Euthanasia</a:t>
            </a:r>
          </a:p>
          <a:p>
            <a:pPr algn="just"/>
            <a:r>
              <a:rPr lang="en-US" sz="4400" dirty="0" smtClean="0"/>
              <a:t>Ordinary and Extraordinary Means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1063</TotalTime>
  <Words>725</Words>
  <Application>Microsoft Office PowerPoint</Application>
  <PresentationFormat>On-screen Show (4:3)</PresentationFormat>
  <Paragraphs>81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  Euthanasia </vt:lpstr>
      <vt:lpstr>Moral Dilemmas</vt:lpstr>
      <vt:lpstr>Euthanasia</vt:lpstr>
      <vt:lpstr>Logical Forms</vt:lpstr>
      <vt:lpstr>Arguments against Euthanasia</vt:lpstr>
      <vt:lpstr>Sanctity of Human Life</vt:lpstr>
      <vt:lpstr>Arguments for Euthanasia</vt:lpstr>
      <vt:lpstr>Respect for autonomy</vt:lpstr>
      <vt:lpstr>Conceptual Distinctions</vt:lpstr>
      <vt:lpstr>An Example</vt:lpstr>
      <vt:lpstr>An Example (Contd.)</vt:lpstr>
      <vt:lpstr>An Example  After Modification (Contd.)</vt:lpstr>
      <vt:lpstr>Two Options in the Example</vt:lpstr>
      <vt:lpstr>Conditions for Voluntary Active Euthanasia</vt:lpstr>
      <vt:lpstr>Voluntary Passive Euthanasia</vt:lpstr>
      <vt:lpstr>A Criticism and Some Responses</vt:lpstr>
      <vt:lpstr>Concluding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314</cp:revision>
  <dcterms:created xsi:type="dcterms:W3CDTF">2013-08-02T17:19:43Z</dcterms:created>
  <dcterms:modified xsi:type="dcterms:W3CDTF">2021-10-07T11:46:05Z</dcterms:modified>
</cp:coreProperties>
</file>