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91" r:id="rId4"/>
    <p:sldId id="288" r:id="rId5"/>
    <p:sldId id="303" r:id="rId6"/>
    <p:sldId id="304" r:id="rId7"/>
    <p:sldId id="305" r:id="rId8"/>
    <p:sldId id="306" r:id="rId9"/>
    <p:sldId id="295" r:id="rId10"/>
    <p:sldId id="290" r:id="rId11"/>
    <p:sldId id="302" r:id="rId12"/>
    <p:sldId id="268" r:id="rId13"/>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10/14/2021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a:bodyPr>
          <a:lstStyle/>
          <a:p>
            <a:r>
              <a:rPr lang="en-US" b="1" dirty="0" smtClean="0"/>
              <a:t/>
            </a:r>
            <a:br>
              <a:rPr lang="en-US" b="1" dirty="0" smtClean="0"/>
            </a:br>
            <a:r>
              <a:rPr lang="en-US" b="1" dirty="0" smtClean="0"/>
              <a:t>Abortion</a:t>
            </a:r>
            <a:endParaRPr lang="en-US" dirty="0"/>
          </a:p>
        </p:txBody>
      </p:sp>
      <p:sp>
        <p:nvSpPr>
          <p:cNvPr id="3" name="Subtitle 2"/>
          <p:cNvSpPr>
            <a:spLocks noGrp="1"/>
          </p:cNvSpPr>
          <p:nvPr>
            <p:ph type="subTitle" idx="1"/>
          </p:nvPr>
        </p:nvSpPr>
        <p:spPr>
          <a:xfrm>
            <a:off x="990600" y="4267200"/>
            <a:ext cx="7391400" cy="1371600"/>
          </a:xfrm>
        </p:spPr>
        <p:txBody>
          <a:bodyPr>
            <a:normAutofit/>
          </a:bodyPr>
          <a:lstStyle/>
          <a:p>
            <a:pPr algn="r">
              <a:defRPr/>
            </a:pPr>
            <a:r>
              <a:rPr lang="en-US" sz="2400" dirty="0" smtClean="0">
                <a:solidFill>
                  <a:schemeClr val="tx1"/>
                </a:solidFill>
              </a:rPr>
              <a:t>Prof. Kumar </a:t>
            </a:r>
            <a:r>
              <a:rPr lang="en-US" sz="2400" dirty="0" err="1" smtClean="0">
                <a:solidFill>
                  <a:schemeClr val="tx1"/>
                </a:solidFill>
              </a:rPr>
              <a:t>Neeraj</a:t>
            </a:r>
            <a:r>
              <a:rPr lang="en-US" sz="2400" dirty="0" smtClean="0">
                <a:solidFill>
                  <a:schemeClr val="tx1"/>
                </a:solidFill>
              </a:rPr>
              <a:t> </a:t>
            </a:r>
            <a:r>
              <a:rPr lang="en-US" sz="2400" dirty="0" err="1" smtClean="0">
                <a:solidFill>
                  <a:schemeClr val="tx1"/>
                </a:solidFill>
              </a:rPr>
              <a:t>Sachdev</a:t>
            </a:r>
            <a:endParaRPr lang="en-US" sz="2400" dirty="0" smtClean="0">
              <a:solidFill>
                <a:schemeClr val="tx1"/>
              </a:solidFill>
            </a:endParaRPr>
          </a:p>
          <a:p>
            <a:pPr algn="r">
              <a:defRPr/>
            </a:pPr>
            <a:r>
              <a:rPr lang="en-US" sz="2400" dirty="0" smtClean="0">
                <a:solidFill>
                  <a:schemeClr val="tx1"/>
                </a:solidFill>
              </a:rPr>
              <a:t>6168-F</a:t>
            </a:r>
          </a:p>
          <a:p>
            <a:pPr algn="r">
              <a:defRPr/>
            </a:pPr>
            <a:r>
              <a:rPr lang="en-US" sz="2400" dirty="0" smtClean="0">
                <a:solidFill>
                  <a:schemeClr val="tx1"/>
                </a:solidFill>
              </a:rPr>
              <a:t>Department of Humanities and Social Sciences</a:t>
            </a:r>
            <a:endParaRPr 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792162"/>
          </a:xfrm>
        </p:spPr>
        <p:txBody>
          <a:bodyPr>
            <a:normAutofit/>
          </a:bodyPr>
          <a:lstStyle/>
          <a:p>
            <a:r>
              <a:rPr lang="en-US" sz="3200" dirty="0" smtClean="0"/>
              <a:t>Arguments for Abortion</a:t>
            </a:r>
            <a:endParaRPr lang="en-US" sz="3200" dirty="0"/>
          </a:p>
        </p:txBody>
      </p:sp>
      <p:sp>
        <p:nvSpPr>
          <p:cNvPr id="3" name="Content Placeholder 2"/>
          <p:cNvSpPr>
            <a:spLocks noGrp="1"/>
          </p:cNvSpPr>
          <p:nvPr>
            <p:ph idx="1"/>
          </p:nvPr>
        </p:nvSpPr>
        <p:spPr/>
        <p:txBody>
          <a:bodyPr>
            <a:normAutofit fontScale="92500" lnSpcReduction="10000"/>
          </a:bodyPr>
          <a:lstStyle/>
          <a:p>
            <a:pPr algn="just"/>
            <a:r>
              <a:rPr lang="en-US" sz="3600" dirty="0" smtClean="0"/>
              <a:t>Abortion should be permitted because the prohibition of abortion leads to highly undesirable consequences;</a:t>
            </a:r>
          </a:p>
          <a:p>
            <a:pPr algn="just"/>
            <a:r>
              <a:rPr lang="en-US" sz="3600" dirty="0" smtClean="0"/>
              <a:t>Women have a moral right to choose abortion; and</a:t>
            </a:r>
          </a:p>
          <a:p>
            <a:pPr algn="just"/>
            <a:r>
              <a:rPr lang="en-US" sz="3600" dirty="0" smtClean="0"/>
              <a:t>Fetuses are not yet persons that implies they do not yet have a right to life particularly in comparison to women who have a right to life.</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a:t>
            </a:r>
            <a:endParaRPr lang="en-US" dirty="0"/>
          </a:p>
        </p:txBody>
      </p:sp>
      <p:sp>
        <p:nvSpPr>
          <p:cNvPr id="3" name="Content Placeholder 2"/>
          <p:cNvSpPr>
            <a:spLocks noGrp="1"/>
          </p:cNvSpPr>
          <p:nvPr>
            <p:ph idx="1"/>
          </p:nvPr>
        </p:nvSpPr>
        <p:spPr/>
        <p:txBody>
          <a:bodyPr>
            <a:normAutofit fontScale="92500"/>
          </a:bodyPr>
          <a:lstStyle/>
          <a:p>
            <a:pPr algn="just">
              <a:buNone/>
            </a:pPr>
            <a:r>
              <a:rPr lang="en-US" sz="4400" dirty="0" smtClean="0"/>
              <a:t>	Arguments for and against abortion suggest that a decision for abortion, if at all unavoidable, should be cautiously arrived at, that is to say, should be based upon rationally considered judgment in a particular situation.</a:t>
            </a:r>
            <a:endParaRPr lang="en-US"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smtClean="0"/>
              <a:t>Moral Dilemmas</a:t>
            </a:r>
          </a:p>
        </p:txBody>
      </p:sp>
      <p:sp>
        <p:nvSpPr>
          <p:cNvPr id="3" name="Content Placeholder 2"/>
          <p:cNvSpPr>
            <a:spLocks noGrp="1"/>
          </p:cNvSpPr>
          <p:nvPr>
            <p:ph idx="1"/>
          </p:nvPr>
        </p:nvSpPr>
        <p:spPr>
          <a:xfrm>
            <a:off x="381000" y="1447800"/>
            <a:ext cx="8305800" cy="4572000"/>
          </a:xfrm>
        </p:spPr>
        <p:txBody>
          <a:bodyPr>
            <a:noAutofit/>
          </a:bodyPr>
          <a:lstStyle/>
          <a:p>
            <a:pPr fontAlgn="t"/>
            <a:r>
              <a:rPr lang="en-US" sz="4000" dirty="0" smtClean="0"/>
              <a:t>World Poverty</a:t>
            </a:r>
          </a:p>
          <a:p>
            <a:pPr fontAlgn="t"/>
            <a:r>
              <a:rPr lang="en-US" sz="4000" dirty="0" smtClean="0"/>
              <a:t>Euthanasia</a:t>
            </a:r>
          </a:p>
          <a:p>
            <a:pPr fontAlgn="t"/>
            <a:r>
              <a:rPr lang="en-US" sz="4000" b="1" dirty="0" smtClean="0"/>
              <a:t>Abortion</a:t>
            </a:r>
          </a:p>
          <a:p>
            <a:pPr fontAlgn="t"/>
            <a:r>
              <a:rPr lang="en-US" sz="4000" dirty="0" smtClean="0"/>
              <a:t>Case Studies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Abortion</a:t>
            </a:r>
            <a:endParaRPr lang="en-US" dirty="0"/>
          </a:p>
        </p:txBody>
      </p:sp>
      <p:sp>
        <p:nvSpPr>
          <p:cNvPr id="3" name="Content Placeholder 2"/>
          <p:cNvSpPr>
            <a:spLocks noGrp="1"/>
          </p:cNvSpPr>
          <p:nvPr>
            <p:ph idx="1"/>
          </p:nvPr>
        </p:nvSpPr>
        <p:spPr>
          <a:xfrm>
            <a:off x="228600" y="1447800"/>
            <a:ext cx="8610600" cy="4678363"/>
          </a:xfrm>
        </p:spPr>
        <p:txBody>
          <a:bodyPr>
            <a:noAutofit/>
          </a:bodyPr>
          <a:lstStyle/>
          <a:p>
            <a:pPr algn="just"/>
            <a:r>
              <a:rPr lang="en-US" sz="3600" dirty="0" smtClean="0"/>
              <a:t>An abortion occurs when the pregnancy is ended so that it does not result in the birth of a child. Sometimes this is called 'termination of pregnancy‘.</a:t>
            </a:r>
          </a:p>
          <a:p>
            <a:pPr algn="just"/>
            <a:r>
              <a:rPr lang="en-US" sz="3600" dirty="0" smtClean="0"/>
              <a:t>There is a difference between Spontaneous Abortion (or Miscarriage, that is presently used in Medical Language) and Induced Deliberate Abortion (or Abortion)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609600"/>
          </a:xfrm>
        </p:spPr>
        <p:txBody>
          <a:bodyPr>
            <a:normAutofit fontScale="90000"/>
          </a:bodyPr>
          <a:lstStyle/>
          <a:p>
            <a:r>
              <a:rPr lang="en-US" b="1" dirty="0" smtClean="0"/>
              <a:t>Abortion - Questions</a:t>
            </a:r>
            <a:endParaRPr lang="en-US" dirty="0"/>
          </a:p>
        </p:txBody>
      </p:sp>
      <p:sp>
        <p:nvSpPr>
          <p:cNvPr id="3" name="Content Placeholder 2"/>
          <p:cNvSpPr>
            <a:spLocks noGrp="1"/>
          </p:cNvSpPr>
          <p:nvPr>
            <p:ph idx="1"/>
          </p:nvPr>
        </p:nvSpPr>
        <p:spPr>
          <a:xfrm>
            <a:off x="914400" y="1447800"/>
            <a:ext cx="7772400" cy="4724400"/>
          </a:xfrm>
        </p:spPr>
        <p:txBody>
          <a:bodyPr>
            <a:noAutofit/>
          </a:bodyPr>
          <a:lstStyle/>
          <a:p>
            <a:pPr algn="just"/>
            <a:r>
              <a:rPr lang="en-US" sz="3600" dirty="0" smtClean="0"/>
              <a:t>Do women have the right to abort unwanted pregnancies?</a:t>
            </a:r>
          </a:p>
          <a:p>
            <a:pPr algn="just"/>
            <a:r>
              <a:rPr lang="en-US" sz="3600" dirty="0" smtClean="0"/>
              <a:t>Should some abortions be permitted and others not?</a:t>
            </a:r>
          </a:p>
          <a:p>
            <a:pPr algn="just"/>
            <a:r>
              <a:rPr lang="en-US" sz="3600" dirty="0" smtClean="0"/>
              <a:t>Is the state entitled to make deliberate abortion illegal?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Abortion in India</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Indian Penal Code, which was enacted in 1860 and was written in accordance with British law at the time of its creation, declared induced abortion as illegal. Induced abortion was defined as purposely "causing miscarriage.“</a:t>
            </a:r>
          </a:p>
          <a:p>
            <a:pPr algn="just"/>
            <a:r>
              <a:rPr lang="en-US" dirty="0" smtClean="0"/>
              <a:t>Abortion practitioners would either be imprisoned for up to three years, fined, or both; women undergoing abortions could be imprisoned for up to seven years and also be charged an additional fine.</a:t>
            </a:r>
            <a:r>
              <a:rPr lang="en-US" baseline="30000" dirty="0" smtClean="0"/>
              <a:t> </a:t>
            </a:r>
            <a:r>
              <a:rPr lang="en-US" dirty="0" smtClean="0"/>
              <a:t>The only exception was when abortion was induced in order to save the life of the woman.</a:t>
            </a:r>
            <a:endParaRPr lang="en-US" baseline="30000" dirty="0" smtClean="0"/>
          </a:p>
          <a:p>
            <a:pPr algn="just"/>
            <a:r>
              <a:rPr lang="en-US" dirty="0" smtClean="0"/>
              <a:t>Despite the fact that this passage in the penal code was changed in Great Britain in 1967, India did not change it until 1971.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4953000"/>
          </a:xfrm>
        </p:spPr>
        <p:txBody>
          <a:bodyPr>
            <a:normAutofit fontScale="77500" lnSpcReduction="20000"/>
          </a:bodyPr>
          <a:lstStyle/>
          <a:p>
            <a:pPr algn="just"/>
            <a:r>
              <a:rPr lang="en-US" sz="3100" dirty="0" smtClean="0"/>
              <a:t>The Indian abortion law falls under the Medical Termination of Pregnancy (MTP) Act, which was enacted by the Indian Parliament in the year 1971 with the intention of reducing the incidence of illegal abortion.</a:t>
            </a:r>
            <a:r>
              <a:rPr lang="en-US" sz="3100" baseline="30000" dirty="0" smtClean="0"/>
              <a:t> </a:t>
            </a:r>
            <a:r>
              <a:rPr lang="en-US" sz="3100" dirty="0" smtClean="0"/>
              <a:t>  The </a:t>
            </a:r>
            <a:r>
              <a:rPr lang="en-US" sz="3100" dirty="0" err="1" smtClean="0"/>
              <a:t>MTP</a:t>
            </a:r>
            <a:r>
              <a:rPr lang="en-US" sz="3100" dirty="0" smtClean="0"/>
              <a:t> Act came into effect from 1 April 1972 and was amended in the years 1975 and 2002.</a:t>
            </a:r>
          </a:p>
          <a:p>
            <a:pPr algn="just"/>
            <a:endParaRPr lang="en-US" sz="3100" dirty="0" smtClean="0"/>
          </a:p>
          <a:p>
            <a:pPr algn="just"/>
            <a:r>
              <a:rPr lang="en-US" sz="3100" dirty="0" smtClean="0"/>
              <a:t>Pregnancies not exceeding 12 weeks may be terminated based on a single opinion formed in good faith. In case of pregnancies exceeding 12 weeks but less than 20 weeks, termination needs opinion of two doctors.</a:t>
            </a:r>
            <a:r>
              <a:rPr lang="en-US" sz="3100" baseline="30000" dirty="0" smtClean="0"/>
              <a:t> </a:t>
            </a:r>
            <a:r>
              <a:rPr lang="en-US" sz="3100" dirty="0" smtClean="0"/>
              <a:t>The Medical Termination of Pregnancy (</a:t>
            </a:r>
            <a:r>
              <a:rPr lang="en-US" sz="3100" dirty="0" err="1" smtClean="0"/>
              <a:t>MTP</a:t>
            </a:r>
            <a:r>
              <a:rPr lang="en-US" sz="3100" dirty="0" smtClean="0"/>
              <a:t>) Act of India clearly states the conditions under which a pregnancy can be ended or aborted, the persons who are qualified to conduct the abortion and the place of implementation.</a:t>
            </a:r>
            <a:r>
              <a:rPr lang="en-US" sz="3100" baseline="30000"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8077200" cy="5029200"/>
          </a:xfrm>
        </p:spPr>
        <p:txBody>
          <a:bodyPr>
            <a:normAutofit fontScale="92500"/>
          </a:bodyPr>
          <a:lstStyle/>
          <a:p>
            <a:pPr algn="just"/>
            <a:r>
              <a:rPr lang="en-US" sz="2800" dirty="0" smtClean="0"/>
              <a:t>Some of </a:t>
            </a:r>
            <a:r>
              <a:rPr lang="en-US" sz="2800" smtClean="0"/>
              <a:t>these conditions </a:t>
            </a:r>
            <a:r>
              <a:rPr lang="en-US" sz="2800" dirty="0" smtClean="0"/>
              <a:t>are as follows:</a:t>
            </a:r>
          </a:p>
          <a:p>
            <a:pPr marL="452438" indent="-273050" algn="just"/>
            <a:r>
              <a:rPr lang="en-US" sz="2800" dirty="0" smtClean="0"/>
              <a:t>Women whose physical and/or mental health were endangered by pregnancy</a:t>
            </a:r>
          </a:p>
          <a:p>
            <a:pPr marL="452438" indent="-273050" algn="just"/>
            <a:r>
              <a:rPr lang="en-US" sz="2800" dirty="0" smtClean="0"/>
              <a:t>Women facing the birth of a potentially handicapped or malformed child</a:t>
            </a:r>
          </a:p>
          <a:p>
            <a:pPr marL="452438" indent="-273050" algn="just"/>
            <a:r>
              <a:rPr lang="en-US" sz="2800" dirty="0" smtClean="0"/>
              <a:t>Rape</a:t>
            </a:r>
          </a:p>
          <a:p>
            <a:pPr marL="452438" indent="-273050" algn="just"/>
            <a:r>
              <a:rPr lang="en-US" sz="2800" dirty="0" smtClean="0"/>
              <a:t>Pregnancies in unmarried girls under the age of eighteen with the consent of a guardian</a:t>
            </a:r>
          </a:p>
          <a:p>
            <a:pPr marL="452438" indent="-273050" algn="just"/>
            <a:r>
              <a:rPr lang="en-US" sz="2800" dirty="0" smtClean="0"/>
              <a:t>Pregnancies in "lunatics" with the consent of a guardian</a:t>
            </a:r>
          </a:p>
          <a:p>
            <a:pPr marL="452438" indent="-273050" algn="just"/>
            <a:r>
              <a:rPr lang="en-US" sz="2800" dirty="0" smtClean="0"/>
              <a:t>Pregnancies that are a result of failure in sterilization</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a:t/>
            </a:r>
            <a:br>
              <a:rPr lang="en-US" sz="2700" b="1" dirty="0"/>
            </a:br>
            <a:r>
              <a:rPr lang="en-US" sz="2700" b="1" dirty="0" smtClean="0"/>
              <a:t>Abortion Allowed Till 24 Weeks Of Pregnancy In Special Cases</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The Government of India has notified new rules under which the gestational limit for termination of a pregnancy has been increased from 20 to 24 weeks for certain categories of women. The new rules come under the Medical Termination of Pregnancy (Amendment) Act, 2021 passed by Parliament earlier this year. Under the new rules, seven specific categories will be eligible for termination of pregnancy up to 24 weeks: survivors of sexual assault or rape or incest; minors; change of marital status during the ongoing pregnancy (widowhood and divorce); women with physical disabilities; mentally ill women; fetal malformation that has a substantial risk of being incompatible with life or if the child is born, he/ she may suffer from serious physical or mental abnormalities; and women with pregnancy in humanitarian settings or disaster or emergency situations. (The India Express, October 14, 2021 1:32:05 am)</a:t>
            </a:r>
          </a:p>
          <a:p>
            <a:endParaRPr lang="en-US" dirty="0"/>
          </a:p>
        </p:txBody>
      </p:sp>
    </p:spTree>
    <p:extLst>
      <p:ext uri="{BB962C8B-B14F-4D97-AF65-F5344CB8AC3E}">
        <p14:creationId xmlns:p14="http://schemas.microsoft.com/office/powerpoint/2010/main" val="51791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sz="4000" dirty="0" smtClean="0"/>
              <a:t>Arguments against Abortion</a:t>
            </a:r>
            <a:endParaRPr lang="en-US" dirty="0"/>
          </a:p>
        </p:txBody>
      </p:sp>
      <p:sp>
        <p:nvSpPr>
          <p:cNvPr id="3" name="Content Placeholder 2"/>
          <p:cNvSpPr>
            <a:spLocks noGrp="1"/>
          </p:cNvSpPr>
          <p:nvPr>
            <p:ph idx="1"/>
          </p:nvPr>
        </p:nvSpPr>
        <p:spPr/>
        <p:txBody>
          <a:bodyPr/>
          <a:lstStyle/>
          <a:p>
            <a:r>
              <a:rPr lang="en-US" dirty="0" smtClean="0"/>
              <a:t>Sanctity of Life especially Human Life</a:t>
            </a:r>
          </a:p>
          <a:p>
            <a:r>
              <a:rPr lang="en-US" dirty="0" smtClean="0"/>
              <a:t>Sentience Criterion </a:t>
            </a:r>
          </a:p>
          <a:p>
            <a:pPr lvl="1" algn="just"/>
            <a:r>
              <a:rPr lang="en-US" dirty="0" smtClean="0"/>
              <a:t>Sentience is the capacity to have experiences especially pleasurable and painful experiences</a:t>
            </a:r>
          </a:p>
          <a:p>
            <a:r>
              <a:rPr lang="en-US" dirty="0" smtClean="0"/>
              <a:t>Potential Personhood</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1177</TotalTime>
  <Words>509</Words>
  <Application>Microsoft Office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 Abortion</vt:lpstr>
      <vt:lpstr>Moral Dilemmas</vt:lpstr>
      <vt:lpstr>Abortion</vt:lpstr>
      <vt:lpstr>Abortion - Questions</vt:lpstr>
      <vt:lpstr>Abortion in India</vt:lpstr>
      <vt:lpstr>PowerPoint Presentation</vt:lpstr>
      <vt:lpstr>PowerPoint Presentation</vt:lpstr>
      <vt:lpstr>  Abortion Allowed Till 24 Weeks Of Pregnancy In Special Cases </vt:lpstr>
      <vt:lpstr>Arguments against Abortion</vt:lpstr>
      <vt:lpstr>Arguments for Abortion</vt:lpstr>
      <vt:lpstr>Concluding Remark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315</cp:revision>
  <dcterms:created xsi:type="dcterms:W3CDTF">2013-08-02T17:19:43Z</dcterms:created>
  <dcterms:modified xsi:type="dcterms:W3CDTF">2021-10-14T05:46:20Z</dcterms:modified>
</cp:coreProperties>
</file>