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78" r:id="rId4"/>
    <p:sldId id="257" r:id="rId5"/>
    <p:sldId id="285" r:id="rId6"/>
    <p:sldId id="286" r:id="rId7"/>
    <p:sldId id="281" r:id="rId8"/>
    <p:sldId id="289" r:id="rId9"/>
    <p:sldId id="284" r:id="rId10"/>
    <p:sldId id="288"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p:cViewPr varScale="1">
        <p:scale>
          <a:sx n="102" d="100"/>
          <a:sy n="102" d="100"/>
        </p:scale>
        <p:origin x="26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6A430B-F85C-4EA5-AB6D-9397FFF092F9}" type="datetimeFigureOut">
              <a:rPr lang="en-US" smtClean="0"/>
              <a:pPr/>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06A430B-F85C-4EA5-AB6D-9397FFF092F9}" type="datetimeFigureOut">
              <a:rPr lang="en-US" smtClean="0"/>
              <a:pPr/>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06A430B-F85C-4EA5-AB6D-9397FFF092F9}" type="datetimeFigureOut">
              <a:rPr lang="en-US" smtClean="0"/>
              <a:pPr/>
              <a:t>9/24/2021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06A430B-F85C-4EA5-AB6D-9397FFF092F9}" type="datetimeFigureOut">
              <a:rPr lang="en-US" smtClean="0"/>
              <a:pPr/>
              <a:t>9/24/2021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6A430B-F85C-4EA5-AB6D-9397FFF092F9}" type="datetimeFigureOut">
              <a:rPr lang="en-US" smtClean="0"/>
              <a:pPr/>
              <a:t>9/24/2021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6A430B-F85C-4EA5-AB6D-9397FFF092F9}" type="datetimeFigureOut">
              <a:rPr lang="en-US" smtClean="0"/>
              <a:pPr/>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6A430B-F85C-4EA5-AB6D-9397FFF092F9}" type="datetimeFigureOut">
              <a:rPr lang="en-US" smtClean="0"/>
              <a:pPr/>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A430B-F85C-4EA5-AB6D-9397FFF092F9}" type="datetimeFigureOut">
              <a:rPr lang="en-US" smtClean="0"/>
              <a:pPr/>
              <a:t>9/24/2021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D24A68-7DF0-4213-9ED1-EFB991119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1"/>
            <a:ext cx="7772400" cy="1600199"/>
          </a:xfrm>
        </p:spPr>
        <p:txBody>
          <a:bodyPr>
            <a:normAutofit fontScale="90000"/>
          </a:bodyPr>
          <a:lstStyle/>
          <a:p>
            <a:r>
              <a:rPr lang="en-US" b="1" dirty="0" smtClean="0"/>
              <a:t/>
            </a:r>
            <a:br>
              <a:rPr lang="en-US" b="1" dirty="0" smtClean="0"/>
            </a:br>
            <a:r>
              <a:rPr lang="en-US" b="1" dirty="0"/>
              <a:t/>
            </a:r>
            <a:br>
              <a:rPr lang="en-US" b="1" dirty="0"/>
            </a:br>
            <a:r>
              <a:rPr lang="en-US" b="1" dirty="0" smtClean="0"/>
              <a:t>Epistemological Perspective</a:t>
            </a:r>
            <a:r>
              <a:rPr lang="en-US" dirty="0" smtClean="0"/>
              <a:t/>
            </a:r>
            <a:br>
              <a:rPr lang="en-US" dirty="0" smtClean="0"/>
            </a:br>
            <a:r>
              <a:rPr lang="en-US" b="1" dirty="0" smtClean="0"/>
              <a:t/>
            </a:r>
            <a:br>
              <a:rPr lang="en-US" b="1" dirty="0" smtClean="0"/>
            </a:br>
            <a:endParaRPr lang="en-US" dirty="0"/>
          </a:p>
        </p:txBody>
      </p:sp>
      <p:sp>
        <p:nvSpPr>
          <p:cNvPr id="3" name="Subtitle 2"/>
          <p:cNvSpPr>
            <a:spLocks noGrp="1"/>
          </p:cNvSpPr>
          <p:nvPr>
            <p:ph type="subTitle" idx="1"/>
          </p:nvPr>
        </p:nvSpPr>
        <p:spPr>
          <a:xfrm>
            <a:off x="990600" y="4267200"/>
            <a:ext cx="7620000" cy="1371600"/>
          </a:xfrm>
        </p:spPr>
        <p:txBody>
          <a:bodyPr>
            <a:normAutofit/>
          </a:bodyPr>
          <a:lstStyle/>
          <a:p>
            <a:pPr algn="r"/>
            <a:r>
              <a:rPr lang="en-US" sz="2800" dirty="0" smtClean="0">
                <a:solidFill>
                  <a:schemeClr val="tx1"/>
                </a:solidFill>
              </a:rPr>
              <a:t>Prof. Kumar </a:t>
            </a:r>
            <a:r>
              <a:rPr lang="en-US" sz="2800" dirty="0" err="1" smtClean="0">
                <a:solidFill>
                  <a:schemeClr val="tx1"/>
                </a:solidFill>
              </a:rPr>
              <a:t>Neeraj</a:t>
            </a:r>
            <a:r>
              <a:rPr lang="en-US" sz="2800" dirty="0" smtClean="0">
                <a:solidFill>
                  <a:schemeClr val="tx1"/>
                </a:solidFill>
              </a:rPr>
              <a:t> </a:t>
            </a:r>
            <a:r>
              <a:rPr lang="en-US" sz="2800" dirty="0" err="1" smtClean="0">
                <a:solidFill>
                  <a:schemeClr val="tx1"/>
                </a:solidFill>
              </a:rPr>
              <a:t>Sachdev</a:t>
            </a:r>
            <a:endParaRPr lang="en-US" sz="2800" dirty="0" smtClean="0">
              <a:solidFill>
                <a:schemeClr val="tx1"/>
              </a:solidFill>
            </a:endParaRPr>
          </a:p>
          <a:p>
            <a:pPr algn="r"/>
            <a:r>
              <a:rPr lang="en-US" sz="2800" dirty="0" smtClean="0">
                <a:solidFill>
                  <a:schemeClr val="tx1"/>
                </a:solidFill>
              </a:rPr>
              <a:t>Department </a:t>
            </a:r>
            <a:r>
              <a:rPr lang="en-US" sz="2800" dirty="0" smtClean="0">
                <a:solidFill>
                  <a:schemeClr val="tx1"/>
                </a:solidFill>
              </a:rPr>
              <a:t>of Humanities and Social Sciences</a:t>
            </a:r>
            <a:endParaRPr lang="en-US" sz="28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Concluding Remark</a:t>
            </a:r>
            <a:endParaRPr lang="en-US" dirty="0"/>
          </a:p>
        </p:txBody>
      </p:sp>
      <p:sp>
        <p:nvSpPr>
          <p:cNvPr id="3" name="Content Placeholder 2"/>
          <p:cNvSpPr>
            <a:spLocks noGrp="1"/>
          </p:cNvSpPr>
          <p:nvPr>
            <p:ph idx="1"/>
          </p:nvPr>
        </p:nvSpPr>
        <p:spPr/>
        <p:txBody>
          <a:bodyPr>
            <a:normAutofit fontScale="92500" lnSpcReduction="20000"/>
          </a:bodyPr>
          <a:lstStyle/>
          <a:p>
            <a:pPr lvl="0" algn="just">
              <a:buNone/>
            </a:pPr>
            <a:r>
              <a:rPr lang="en-US" sz="5400" dirty="0" smtClean="0">
                <a:solidFill>
                  <a:prstClr val="black"/>
                </a:solidFill>
              </a:rPr>
              <a:t>	Knowledge may be understood as the human </a:t>
            </a:r>
            <a:r>
              <a:rPr lang="en-US" sz="5400" dirty="0">
                <a:solidFill>
                  <a:prstClr val="black"/>
                </a:solidFill>
              </a:rPr>
              <a:t>ability to provide </a:t>
            </a:r>
            <a:r>
              <a:rPr lang="en-US" sz="5400" dirty="0" smtClean="0">
                <a:solidFill>
                  <a:prstClr val="black"/>
                </a:solidFill>
              </a:rPr>
              <a:t>correct answers either through the use of pure reason or the senses that are aided by reason. </a:t>
            </a:r>
            <a:endParaRPr lang="en-US" sz="5400" dirty="0">
              <a:solidFill>
                <a:prstClr val="black"/>
              </a:solidFill>
            </a:endParaRPr>
          </a:p>
          <a:p>
            <a:endParaRPr lang="en-US" dirty="0"/>
          </a:p>
        </p:txBody>
      </p:sp>
    </p:spTree>
    <p:extLst>
      <p:ext uri="{BB962C8B-B14F-4D97-AF65-F5344CB8AC3E}">
        <p14:creationId xmlns:p14="http://schemas.microsoft.com/office/powerpoint/2010/main" val="3516970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1"/>
            <a:ext cx="8229600" cy="1143000"/>
          </a:xfrm>
        </p:spPr>
        <p:txBody>
          <a:bodyPr/>
          <a:lstStyle/>
          <a:p>
            <a:pPr algn="ctr">
              <a:buNone/>
            </a:pPr>
            <a:r>
              <a:rPr lang="en-US" sz="6600" dirty="0" smtClean="0"/>
              <a:t>Thank You.</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Philosophical Perspectives</a:t>
            </a:r>
            <a:endParaRPr lang="en-US" dirty="0"/>
          </a:p>
        </p:txBody>
      </p:sp>
      <p:sp>
        <p:nvSpPr>
          <p:cNvPr id="3" name="Content Placeholder 2"/>
          <p:cNvSpPr>
            <a:spLocks noGrp="1"/>
          </p:cNvSpPr>
          <p:nvPr>
            <p:ph idx="1"/>
          </p:nvPr>
        </p:nvSpPr>
        <p:spPr>
          <a:xfrm>
            <a:off x="381000" y="1447800"/>
            <a:ext cx="8305800" cy="4572000"/>
          </a:xfrm>
        </p:spPr>
        <p:txBody>
          <a:bodyPr>
            <a:noAutofit/>
          </a:bodyPr>
          <a:lstStyle/>
          <a:p>
            <a:pPr algn="just"/>
            <a:r>
              <a:rPr lang="en-US" sz="4000" dirty="0" smtClean="0"/>
              <a:t>Ethical Perspective - Values</a:t>
            </a:r>
          </a:p>
          <a:p>
            <a:pPr algn="just"/>
            <a:r>
              <a:rPr lang="en-US" sz="4000" dirty="0" smtClean="0"/>
              <a:t>Logical Perspective - Reasoning</a:t>
            </a:r>
          </a:p>
          <a:p>
            <a:pPr algn="just"/>
            <a:r>
              <a:rPr lang="en-US" sz="4000" b="1" dirty="0" smtClean="0"/>
              <a:t>Epistemological Perspective - Knowledge</a:t>
            </a:r>
          </a:p>
          <a:p>
            <a:pPr algn="just"/>
            <a:r>
              <a:rPr lang="en-US" sz="4000" dirty="0" smtClean="0"/>
              <a:t>Metaphysical Perspective - Reality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lstStyle/>
          <a:p>
            <a:r>
              <a:rPr lang="en-US" dirty="0" smtClean="0"/>
              <a:t>Epistemology</a:t>
            </a:r>
            <a:endParaRPr lang="en-US" dirty="0"/>
          </a:p>
        </p:txBody>
      </p:sp>
      <p:sp>
        <p:nvSpPr>
          <p:cNvPr id="3" name="Content Placeholder 2"/>
          <p:cNvSpPr>
            <a:spLocks noGrp="1"/>
          </p:cNvSpPr>
          <p:nvPr>
            <p:ph idx="1"/>
          </p:nvPr>
        </p:nvSpPr>
        <p:spPr>
          <a:xfrm>
            <a:off x="609600" y="1371600"/>
            <a:ext cx="7924800" cy="4800600"/>
          </a:xfrm>
        </p:spPr>
        <p:txBody>
          <a:bodyPr>
            <a:normAutofit fontScale="92500" lnSpcReduction="20000"/>
          </a:bodyPr>
          <a:lstStyle/>
          <a:p>
            <a:pPr algn="just"/>
            <a:r>
              <a:rPr lang="en-US" dirty="0" smtClean="0"/>
              <a:t>Epistemology is a study of knowledge.</a:t>
            </a:r>
          </a:p>
          <a:p>
            <a:pPr algn="just"/>
            <a:r>
              <a:rPr lang="en-US" dirty="0" smtClean="0"/>
              <a:t>The word 'epistemology' comes from  Greek </a:t>
            </a:r>
            <a:r>
              <a:rPr lang="en-US" dirty="0"/>
              <a:t>words “episteme” and “logos</a:t>
            </a:r>
            <a:r>
              <a:rPr lang="en-US" dirty="0" smtClean="0"/>
              <a:t>” that we may characterize as “the study of knowledge.”</a:t>
            </a:r>
          </a:p>
          <a:p>
            <a:pPr algn="just"/>
            <a:r>
              <a:rPr lang="en-US" dirty="0" smtClean="0"/>
              <a:t>Epistemology is not about what we know, but about how do we know or what it means to know.</a:t>
            </a:r>
          </a:p>
          <a:p>
            <a:pPr algn="just"/>
            <a:r>
              <a:rPr lang="en-US" dirty="0" smtClean="0"/>
              <a:t>Throughout history of Philosophy, knowledge is treated as a mental act, a mental achievement, a mental state, a mental disposition, or a mental ability.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382000" cy="4876800"/>
          </a:xfrm>
        </p:spPr>
        <p:txBody>
          <a:bodyPr>
            <a:normAutofit fontScale="85000" lnSpcReduction="10000"/>
          </a:bodyPr>
          <a:lstStyle/>
          <a:p>
            <a:pPr algn="just"/>
            <a:r>
              <a:rPr lang="en-US" sz="3200" dirty="0" smtClean="0"/>
              <a:t>Epistemological perspective seeks to answer questions about how human beings perceive the world and gain knowledge about it. An epistemological perspective begins in response to questions such as  the following: </a:t>
            </a:r>
          </a:p>
          <a:p>
            <a:pPr algn="just"/>
            <a:r>
              <a:rPr lang="en-US" sz="3200" dirty="0" smtClean="0"/>
              <a:t>What is knowledge</a:t>
            </a:r>
            <a:r>
              <a:rPr lang="en-US" dirty="0" smtClean="0"/>
              <a:t>?</a:t>
            </a:r>
            <a:endParaRPr lang="en-US" sz="3200" dirty="0" smtClean="0"/>
          </a:p>
          <a:p>
            <a:pPr algn="just"/>
            <a:r>
              <a:rPr lang="en-US" sz="3200" dirty="0" smtClean="0"/>
              <a:t>How do we get it?</a:t>
            </a:r>
          </a:p>
          <a:p>
            <a:pPr algn="just"/>
            <a:r>
              <a:rPr lang="en-US" sz="3200" dirty="0" smtClean="0"/>
              <a:t>What are the limits of human knowledge?</a:t>
            </a:r>
          </a:p>
          <a:p>
            <a:pPr algn="just"/>
            <a:r>
              <a:rPr lang="en-US" sz="3200" dirty="0" smtClean="0"/>
              <a:t>What knowledge is inherent to humans and what is learned after birth? </a:t>
            </a:r>
          </a:p>
          <a:p>
            <a:pPr algn="just"/>
            <a:r>
              <a:rPr lang="en-US" sz="3200" dirty="0" smtClean="0"/>
              <a:t>Can new facts be assimilated without innate concepts?</a:t>
            </a:r>
          </a:p>
          <a:p>
            <a:pPr algn="just">
              <a:buNone/>
            </a:pPr>
            <a:endParaRPr lang="en-US" sz="32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5029200"/>
          </a:xfrm>
        </p:spPr>
        <p:txBody>
          <a:bodyPr>
            <a:normAutofit lnSpcReduction="10000"/>
          </a:bodyPr>
          <a:lstStyle/>
          <a:p>
            <a:pPr algn="just"/>
            <a:r>
              <a:rPr lang="en-US" sz="2800" dirty="0" smtClean="0"/>
              <a:t>When we look at the history of epistemological perspectives, we can discern a clear trend. </a:t>
            </a:r>
          </a:p>
          <a:p>
            <a:pPr algn="just"/>
            <a:r>
              <a:rPr lang="en-US" sz="2800" dirty="0" smtClean="0"/>
              <a:t>The earlier perspectives of knowledge stressed its absolute and permanent character.</a:t>
            </a:r>
          </a:p>
          <a:p>
            <a:pPr algn="just"/>
            <a:r>
              <a:rPr lang="en-US" sz="2800" dirty="0" smtClean="0"/>
              <a:t>The later perspectives put the emphasis on relativity of knowledge or its situation-dependence; its continuous development or evolution, and its active interference in the world and its relevance in relating subjects and objects. </a:t>
            </a:r>
          </a:p>
          <a:p>
            <a:pPr algn="just"/>
            <a:r>
              <a:rPr lang="en-US" sz="2800" dirty="0" smtClean="0"/>
              <a:t>The whole trend moves from a static, passive view of knowledge towards a more adaptive and active one.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3200" dirty="0" smtClean="0"/>
              <a:t>One view of certain knowledge is an awareness of absolute, universal Ideas or Forms, existing independent of any subject trying to comprehend them. </a:t>
            </a:r>
          </a:p>
          <a:p>
            <a:pPr algn="just"/>
            <a:r>
              <a:rPr lang="en-US" sz="3200" dirty="0" smtClean="0"/>
              <a:t>Another view puts more emphasis on logical and empirical methods for gathering knowledge that accepts the view that such knowledge is contingent in nature. </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153400" cy="4953000"/>
          </a:xfrm>
        </p:spPr>
        <p:txBody>
          <a:bodyPr>
            <a:normAutofit/>
          </a:bodyPr>
          <a:lstStyle/>
          <a:p>
            <a:pPr algn="just"/>
            <a:r>
              <a:rPr lang="en-US" dirty="0" smtClean="0"/>
              <a:t>Rationalist thinkers argue that all knowledge comes from reason, and everything, worthy of knowledge, in the world of humans is fundamentally rational. It is through human mind that the human being knows. </a:t>
            </a:r>
          </a:p>
          <a:p>
            <a:pPr algn="just"/>
            <a:r>
              <a:rPr lang="en-US" dirty="0" smtClean="0"/>
              <a:t>Empiricists insist that real human knowledge can only be arrived at through human experience. It is through human senses that the human being knows.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US" dirty="0"/>
              <a:t>The implementation of empiricism in the newly developed experimental sciences led to a view of knowledge which is explicitly or implicitly held by many people nowadays.</a:t>
            </a:r>
          </a:p>
          <a:p>
            <a:pPr algn="just"/>
            <a:r>
              <a:rPr lang="en-US" dirty="0"/>
              <a:t>According to this view, knowledge results from a kind of mapping or reflection of external objects, through our sensory organs, possibly aided by different observation instruments, to our brain or mind. </a:t>
            </a:r>
          </a:p>
        </p:txBody>
      </p:sp>
    </p:spTree>
    <p:extLst>
      <p:ext uri="{BB962C8B-B14F-4D97-AF65-F5344CB8AC3E}">
        <p14:creationId xmlns:p14="http://schemas.microsoft.com/office/powerpoint/2010/main" val="1211901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just"/>
            <a:r>
              <a:rPr lang="en-US" dirty="0" smtClean="0"/>
              <a:t>Further, it is suggested that, knowledge results from the organization of perceptual data on the basis of inborn cognitive structures. </a:t>
            </a:r>
          </a:p>
          <a:p>
            <a:pPr algn="just"/>
            <a:r>
              <a:rPr lang="en-US" dirty="0" smtClean="0"/>
              <a:t>The inborn cognitive structures are given such as space, time, and causality. </a:t>
            </a:r>
          </a:p>
          <a:p>
            <a:pPr algn="just"/>
            <a:r>
              <a:rPr lang="en-US" dirty="0" smtClean="0"/>
              <a:t>This epistemological perspective does accept the human subjectivity of basic concepts, like space and time, and the impossibility to reach at purely objective representation of things-in-themselves.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687</TotalTime>
  <Words>520</Words>
  <Application>Microsoft Office PowerPoint</Application>
  <PresentationFormat>On-screen Show (4:3)</PresentationFormat>
  <Paragraphs>35</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  Epistemological Perspective  </vt:lpstr>
      <vt:lpstr>Philosophical Perspectives</vt:lpstr>
      <vt:lpstr>Epistemology</vt:lpstr>
      <vt:lpstr>PowerPoint Presentation</vt:lpstr>
      <vt:lpstr>PowerPoint Presentation</vt:lpstr>
      <vt:lpstr>PowerPoint Presentation</vt:lpstr>
      <vt:lpstr>PowerPoint Presentation</vt:lpstr>
      <vt:lpstr>PowerPoint Presentation</vt:lpstr>
      <vt:lpstr>PowerPoint Presentation</vt:lpstr>
      <vt:lpstr>Concluding Remark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Philosophy GS F312</dc:title>
  <dc:creator>user</dc:creator>
  <cp:lastModifiedBy>Dell</cp:lastModifiedBy>
  <cp:revision>228</cp:revision>
  <dcterms:created xsi:type="dcterms:W3CDTF">2013-08-02T17:19:43Z</dcterms:created>
  <dcterms:modified xsi:type="dcterms:W3CDTF">2021-09-24T13:49:12Z</dcterms:modified>
</cp:coreProperties>
</file>