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8" r:id="rId3"/>
    <p:sldId id="278" r:id="rId4"/>
    <p:sldId id="259" r:id="rId5"/>
    <p:sldId id="257" r:id="rId6"/>
    <p:sldId id="285" r:id="rId7"/>
    <p:sldId id="281" r:id="rId8"/>
    <p:sldId id="284" r:id="rId9"/>
    <p:sldId id="277" r:id="rId10"/>
    <p:sldId id="282" r:id="rId11"/>
    <p:sldId id="283" r:id="rId12"/>
    <p:sldId id="280" r:id="rId13"/>
    <p:sldId id="27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F1B1-7EEC-48F8-9419-90AFD315087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5ED1-E65C-4FC5-9814-1EB5F329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E5ED1-E65C-4FC5-9814-1EB5F329B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6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30B-F85C-4EA5-AB6D-9397FFF092F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Logical Perspective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391400" cy="1371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Prof. Kumar </a:t>
            </a:r>
            <a:r>
              <a:rPr lang="en-US" sz="2400" dirty="0" err="1" smtClean="0">
                <a:solidFill>
                  <a:schemeClr val="tx1"/>
                </a:solidFill>
              </a:rPr>
              <a:t>Neeraj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Sachdev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Department of Humanities and Social Sciences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38200"/>
          </a:xfrm>
        </p:spPr>
        <p:txBody>
          <a:bodyPr/>
          <a:lstStyle/>
          <a:p>
            <a:r>
              <a:rPr lang="en-US" b="1" dirty="0" smtClean="0"/>
              <a:t>Inductive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800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inductive argument is one whose conclusion is claimed to follow from its premises only with likelihood – this likelihood being a matter of degree and dependent on what else may be the case.</a:t>
            </a:r>
          </a:p>
          <a:p>
            <a:pPr algn="just"/>
            <a:r>
              <a:rPr lang="en-US" dirty="0" smtClean="0"/>
              <a:t>This argument makes a very different </a:t>
            </a:r>
            <a:r>
              <a:rPr lang="en-US" dirty="0" smtClean="0"/>
              <a:t>claim: not that its </a:t>
            </a:r>
            <a:r>
              <a:rPr lang="en-US" dirty="0" smtClean="0"/>
              <a:t>premises provide conclusive grounds for the truth of its conclusion, but only that its premises provide partial support for that conclusion. </a:t>
            </a:r>
          </a:p>
          <a:p>
            <a:pPr algn="just"/>
            <a:r>
              <a:rPr lang="en-US" dirty="0" smtClean="0"/>
              <a:t>Inductive </a:t>
            </a:r>
            <a:r>
              <a:rPr lang="en-US" dirty="0"/>
              <a:t>arguments may be evaluated as good or bad / better or worse, depending upon the degree of support given to their conclusions by their premises. </a:t>
            </a:r>
          </a:p>
          <a:p>
            <a:pPr algn="just"/>
            <a:r>
              <a:rPr lang="en-US" dirty="0" smtClean="0"/>
              <a:t>These arguments cannot be put forth as “valid” or “invalid” in the sense in which these terms are applied to deductive arguments. </a:t>
            </a:r>
          </a:p>
          <a:p>
            <a:pPr algn="just"/>
            <a:r>
              <a:rPr lang="en-US" dirty="0" smtClean="0"/>
              <a:t>Of course, the greater the likelihood that its premises confer on its conclusion, the greater the merit of an inductive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is Indian and poor.</a:t>
            </a:r>
          </a:p>
          <a:p>
            <a:pPr marL="0" indent="0">
              <a:buNone/>
            </a:pPr>
            <a:r>
              <a:rPr lang="en-US" dirty="0" smtClean="0"/>
              <a:t>B is Indian and poor.</a:t>
            </a:r>
          </a:p>
          <a:p>
            <a:pPr marL="0" indent="0">
              <a:buNone/>
            </a:pPr>
            <a:r>
              <a:rPr lang="en-US" dirty="0" smtClean="0"/>
              <a:t>C is Indian and poor.</a:t>
            </a:r>
          </a:p>
          <a:p>
            <a:pPr marL="0" indent="0">
              <a:buNone/>
            </a:pPr>
            <a:r>
              <a:rPr lang="en-US" dirty="0" smtClean="0"/>
              <a:t>Therefore, (possibly) all Indians are poor.</a:t>
            </a:r>
          </a:p>
          <a:p>
            <a:pPr lvl="1"/>
            <a:r>
              <a:rPr lang="en-US" dirty="0" smtClean="0"/>
              <a:t>Good or Bad?</a:t>
            </a:r>
          </a:p>
          <a:p>
            <a:pPr lvl="1" algn="just"/>
            <a:r>
              <a:rPr lang="en-US" dirty="0" smtClean="0"/>
              <a:t>Fallacy of Hasty Generalization – When one moves carelessly or too quickly from one or a very few instances to a broad or universal claim.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/>
              <a:t>Truth and falsity characterize propositions, but never arguments.</a:t>
            </a:r>
          </a:p>
          <a:p>
            <a:pPr algn="just">
              <a:defRPr/>
            </a:pPr>
            <a:r>
              <a:rPr lang="en-US" sz="2800" dirty="0" smtClean="0"/>
              <a:t>Truth or Falsity – Factual Truth or Logical Truth</a:t>
            </a:r>
          </a:p>
          <a:p>
            <a:pPr lvl="1" algn="just">
              <a:defRPr/>
            </a:pPr>
            <a:r>
              <a:rPr lang="en-US" sz="2400" dirty="0" smtClean="0"/>
              <a:t>Factual Truth Value – Corresponding state of affairs in the world</a:t>
            </a:r>
          </a:p>
          <a:p>
            <a:pPr lvl="2" algn="just">
              <a:defRPr/>
            </a:pPr>
            <a:r>
              <a:rPr lang="en-US" sz="2000" dirty="0" smtClean="0"/>
              <a:t>An example: All Indians are cricket-lovers. (True / False)</a:t>
            </a:r>
          </a:p>
          <a:p>
            <a:pPr lvl="1" algn="just">
              <a:defRPr/>
            </a:pPr>
            <a:r>
              <a:rPr lang="en-US" sz="2400" dirty="0" smtClean="0"/>
              <a:t>Logical Truth Value of Simple and Compound Statements (Negation, Conjunction, Disjunction, Conditional and Logical Equivalence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Fallacy is a mistake in reasoning; fallacious argument is a type of argument that may seem to be correct, but that proves upon examination not to be </a:t>
            </a:r>
            <a:r>
              <a:rPr lang="en-US" dirty="0" smtClean="0"/>
              <a:t>so.</a:t>
            </a:r>
          </a:p>
          <a:p>
            <a:pPr lvl="1" algn="just"/>
            <a:r>
              <a:rPr lang="en-US" dirty="0" smtClean="0"/>
              <a:t>An </a:t>
            </a:r>
            <a:r>
              <a:rPr lang="en-US" dirty="0" smtClean="0"/>
              <a:t>Example:</a:t>
            </a:r>
          </a:p>
          <a:p>
            <a:pPr marL="457200" lvl="1" indent="0" algn="just">
              <a:buNone/>
            </a:pPr>
            <a:r>
              <a:rPr lang="en-US" dirty="0" smtClean="0"/>
              <a:t>All cricketers are rich people.	</a:t>
            </a:r>
          </a:p>
          <a:p>
            <a:pPr marL="457200" lvl="1" indent="0" algn="just">
              <a:buNone/>
            </a:pPr>
            <a:r>
              <a:rPr lang="en-US" dirty="0" smtClean="0"/>
              <a:t>All film stars are rich people.</a:t>
            </a:r>
          </a:p>
          <a:p>
            <a:pPr marL="457200" lvl="1" indent="0" algn="just">
              <a:buNone/>
            </a:pPr>
            <a:r>
              <a:rPr lang="en-US" dirty="0" smtClean="0"/>
              <a:t>Therefore, all film stars are cricketers.</a:t>
            </a:r>
          </a:p>
          <a:p>
            <a:pPr lvl="2" algn="just"/>
            <a:r>
              <a:rPr lang="en-US" dirty="0" smtClean="0"/>
              <a:t>Fallacy of Undistributed Middle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Ethical Perspective - Values</a:t>
            </a:r>
          </a:p>
          <a:p>
            <a:pPr algn="just"/>
            <a:r>
              <a:rPr lang="en-US" sz="4000" b="1" dirty="0" smtClean="0"/>
              <a:t>Logical Perspective - Reasoning</a:t>
            </a:r>
          </a:p>
          <a:p>
            <a:pPr algn="just"/>
            <a:r>
              <a:rPr lang="en-US" sz="4000" dirty="0" smtClean="0"/>
              <a:t>Epistemological Perspective - Knowledge</a:t>
            </a:r>
          </a:p>
          <a:p>
            <a:pPr algn="just"/>
            <a:r>
              <a:rPr lang="en-US" sz="4000" dirty="0" smtClean="0"/>
              <a:t>Metaphysical Perspective - Reality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4000" dirty="0" smtClean="0"/>
              <a:t>Reasoning is a special kind of thinking in which inference takes place, that is, in which conclusions are drawn from premises. </a:t>
            </a:r>
          </a:p>
          <a:p>
            <a:pPr algn="just"/>
            <a:r>
              <a:rPr lang="en-US" sz="4000" dirty="0" smtClean="0"/>
              <a:t>The process of reasoning is used to solve problems, make decisions and critically assess certain issues.</a:t>
            </a:r>
          </a:p>
          <a:p>
            <a:pPr algn="just"/>
            <a:r>
              <a:rPr lang="en-US" sz="4000" dirty="0" smtClean="0"/>
              <a:t>The logician is concerned primarily with the correctness of the completed process of reasoning.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Components of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Typically, a piece of reasoning moves from one or more statements which are, at least provisionally, taken for granted, to some other statement.</a:t>
            </a:r>
          </a:p>
          <a:p>
            <a:pPr algn="just"/>
            <a:r>
              <a:rPr lang="en-US" sz="2800" dirty="0" smtClean="0"/>
              <a:t>A statement means what is typically claimed using a declarative sentence, and hence always either true or false – although its truth or falsity may be unknown.</a:t>
            </a:r>
          </a:p>
          <a:p>
            <a:pPr algn="just"/>
            <a:r>
              <a:rPr lang="en-US" sz="2800" dirty="0" smtClean="0"/>
              <a:t>The starting points of reasoning are called the premises, the end-point the conclusion. </a:t>
            </a:r>
          </a:p>
          <a:p>
            <a:pPr algn="just"/>
            <a:r>
              <a:rPr lang="en-US" sz="2800" dirty="0" smtClean="0"/>
              <a:t>A set of statements consisting of some premises and a conclusion is called an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Two examples of arguments: </a:t>
            </a:r>
          </a:p>
          <a:p>
            <a:pPr lvl="1" algn="just"/>
            <a:r>
              <a:rPr lang="en-US" dirty="0" smtClean="0"/>
              <a:t>All rich people are happy and Hitesh is rich, therefore, Hitesh is happy. </a:t>
            </a:r>
            <a:endParaRPr lang="en-US" dirty="0"/>
          </a:p>
          <a:p>
            <a:pPr lvl="1" algn="just"/>
            <a:r>
              <a:rPr lang="en-US" dirty="0" smtClean="0"/>
              <a:t>The potatoes have been boiling for twenty minutes, therefore, they are cooked!  </a:t>
            </a:r>
          </a:p>
          <a:p>
            <a:pPr algn="just"/>
            <a:r>
              <a:rPr lang="en-US" sz="3200" dirty="0" smtClean="0"/>
              <a:t>A logical perspective begins in response to questions such as  the following: </a:t>
            </a:r>
          </a:p>
          <a:p>
            <a:pPr lvl="1" algn="just"/>
            <a:r>
              <a:rPr lang="en-US" dirty="0"/>
              <a:t>Is this argument </a:t>
            </a:r>
            <a:r>
              <a:rPr lang="en-US" dirty="0" smtClean="0"/>
              <a:t>primarily based </a:t>
            </a:r>
            <a:r>
              <a:rPr lang="en-US" dirty="0"/>
              <a:t>on reason or sensory experience?</a:t>
            </a:r>
          </a:p>
          <a:p>
            <a:pPr lvl="1" algn="just"/>
            <a:r>
              <a:rPr lang="en-US" dirty="0" smtClean="0"/>
              <a:t>Is </a:t>
            </a:r>
            <a:r>
              <a:rPr lang="en-US" dirty="0"/>
              <a:t>this argument </a:t>
            </a:r>
            <a:r>
              <a:rPr lang="en-US" dirty="0" smtClean="0"/>
              <a:t>rationally defensible? </a:t>
            </a:r>
            <a:endParaRPr lang="en-US" dirty="0"/>
          </a:p>
          <a:p>
            <a:pPr algn="just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4400" dirty="0"/>
              <a:t>Arguments are traditionally divided into two different </a:t>
            </a:r>
            <a:r>
              <a:rPr lang="en-US" sz="4400" dirty="0" smtClean="0"/>
              <a:t>types: </a:t>
            </a:r>
          </a:p>
          <a:p>
            <a:pPr marL="742950" lvl="2" indent="-342900"/>
            <a:r>
              <a:rPr lang="en-US" sz="4000" dirty="0" smtClean="0"/>
              <a:t>Deductive</a:t>
            </a:r>
          </a:p>
          <a:p>
            <a:pPr marL="742950" lvl="2" indent="-342900"/>
            <a:r>
              <a:rPr lang="en-US" sz="4000" dirty="0" smtClean="0"/>
              <a:t>Inductive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38200"/>
          </a:xfrm>
        </p:spPr>
        <p:txBody>
          <a:bodyPr/>
          <a:lstStyle/>
          <a:p>
            <a:r>
              <a:rPr lang="en-US" b="1" dirty="0" smtClean="0"/>
              <a:t>Deductive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724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deductive argument is one whose conclusion is claimed to follow from its premises with absolute necessity. </a:t>
            </a:r>
          </a:p>
          <a:p>
            <a:pPr algn="just"/>
            <a:r>
              <a:rPr lang="en-US" sz="2400" dirty="0" smtClean="0"/>
              <a:t>This necessity not being a matter of degree and not depending in any way on whatever else may be the case.</a:t>
            </a:r>
          </a:p>
          <a:p>
            <a:pPr algn="just"/>
            <a:r>
              <a:rPr lang="en-US" sz="2400" dirty="0" smtClean="0"/>
              <a:t>A deductive argument is valid when its premises, if true, do provide conclusive grounds for the truth of its conclusion. </a:t>
            </a:r>
          </a:p>
          <a:p>
            <a:pPr algn="just"/>
            <a:r>
              <a:rPr lang="en-US" sz="2400" dirty="0" smtClean="0"/>
              <a:t>The central task in deductive logic is to clarify the relation between premises and conclusion to discriminate valid from invalid arguments.</a:t>
            </a:r>
          </a:p>
          <a:p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Indians are honest people.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BITSians</a:t>
            </a:r>
            <a:r>
              <a:rPr lang="en-US" dirty="0" smtClean="0"/>
              <a:t> are Indians.</a:t>
            </a:r>
          </a:p>
          <a:p>
            <a:r>
              <a:rPr lang="en-US" dirty="0" smtClean="0"/>
              <a:t>Therefore, all </a:t>
            </a:r>
            <a:r>
              <a:rPr lang="en-US" dirty="0" err="1" smtClean="0"/>
              <a:t>BITSians</a:t>
            </a:r>
            <a:r>
              <a:rPr lang="en-US" dirty="0" smtClean="0"/>
              <a:t> are honest people.</a:t>
            </a:r>
          </a:p>
          <a:p>
            <a:endParaRPr lang="en-US" dirty="0" smtClean="0"/>
          </a:p>
          <a:p>
            <a:r>
              <a:rPr lang="en-US" dirty="0" smtClean="0"/>
              <a:t>Valid or Invalid?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Validity and invalidity characterize </a:t>
            </a:r>
            <a:r>
              <a:rPr lang="en-US" b="1" dirty="0" smtClean="0"/>
              <a:t>deductive</a:t>
            </a:r>
            <a:r>
              <a:rPr lang="en-US" dirty="0" smtClean="0"/>
              <a:t> </a:t>
            </a:r>
            <a:r>
              <a:rPr lang="en-US" b="1" dirty="0" smtClean="0"/>
              <a:t>arguments</a:t>
            </a:r>
            <a:r>
              <a:rPr lang="en-US" dirty="0" smtClean="0"/>
              <a:t>, but never propositions. </a:t>
            </a:r>
          </a:p>
          <a:p>
            <a:pPr algn="just"/>
            <a:r>
              <a:rPr lang="en-US" dirty="0" smtClean="0"/>
              <a:t>Validity is a formal characteristic of deductive arguments.</a:t>
            </a:r>
          </a:p>
          <a:p>
            <a:pPr algn="just"/>
            <a:r>
              <a:rPr lang="en-US" dirty="0" smtClean="0"/>
              <a:t>A standard definition of validity of an argument: An argument is valid if and only if it is impossible for all the premises to be true, yet the conclusion is false.</a:t>
            </a:r>
          </a:p>
          <a:p>
            <a:pPr algn="just"/>
            <a:r>
              <a:rPr lang="en-US" dirty="0" smtClean="0"/>
              <a:t>If a deductive argument is invalid, it may be constituted by any combination of true and/or false premises and a true or false conclusion.</a:t>
            </a:r>
          </a:p>
          <a:p>
            <a:pPr algn="just"/>
            <a:r>
              <a:rPr lang="en-US" dirty="0" smtClean="0"/>
              <a:t>A deductive argument is sound if and only if it is valid, and all of its premises are true.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791</Words>
  <Application>Microsoft Office PowerPoint</Application>
  <PresentationFormat>On-screen Show (4:3)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 Logical Perspective  </vt:lpstr>
      <vt:lpstr>Philosophical Perspectives</vt:lpstr>
      <vt:lpstr>Reasoning</vt:lpstr>
      <vt:lpstr>Components of Reasoning</vt:lpstr>
      <vt:lpstr>PowerPoint Presentation</vt:lpstr>
      <vt:lpstr>Division of Arguments</vt:lpstr>
      <vt:lpstr>Deductive Argument</vt:lpstr>
      <vt:lpstr>An Example</vt:lpstr>
      <vt:lpstr>Validity</vt:lpstr>
      <vt:lpstr>Inductive Argument</vt:lpstr>
      <vt:lpstr>An Example</vt:lpstr>
      <vt:lpstr>Truth</vt:lpstr>
      <vt:lpstr>Fallacy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Philosophy GS F312</dc:title>
  <dc:creator>user</dc:creator>
  <cp:lastModifiedBy>Dell</cp:lastModifiedBy>
  <cp:revision>218</cp:revision>
  <dcterms:created xsi:type="dcterms:W3CDTF">2013-08-02T17:19:43Z</dcterms:created>
  <dcterms:modified xsi:type="dcterms:W3CDTF">2021-09-23T06:24:12Z</dcterms:modified>
</cp:coreProperties>
</file>