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80" r:id="rId5"/>
    <p:sldId id="281" r:id="rId6"/>
    <p:sldId id="277" r:id="rId7"/>
    <p:sldId id="282" r:id="rId8"/>
    <p:sldId id="279"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06A430B-F85C-4EA5-AB6D-9397FFF092F9}"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A430B-F85C-4EA5-AB6D-9397FFF092F9}" type="datetimeFigureOut">
              <a:rPr lang="en-US" smtClean="0"/>
              <a:pPr/>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06A430B-F85C-4EA5-AB6D-9397FFF092F9}"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06A430B-F85C-4EA5-AB6D-9397FFF092F9}" type="datetimeFigureOut">
              <a:rPr lang="en-US" smtClean="0"/>
              <a:pPr/>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6A430B-F85C-4EA5-AB6D-9397FFF092F9}" type="datetimeFigureOut">
              <a:rPr lang="en-US" smtClean="0"/>
              <a:pPr/>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A430B-F85C-4EA5-AB6D-9397FFF092F9}" type="datetimeFigureOut">
              <a:rPr lang="en-US" smtClean="0"/>
              <a:pPr/>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A430B-F85C-4EA5-AB6D-9397FFF092F9}" type="datetimeFigureOut">
              <a:rPr lang="en-US" smtClean="0"/>
              <a:pPr/>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D24A68-7DF0-4213-9ED1-EFB991119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430B-F85C-4EA5-AB6D-9397FFF092F9}" type="datetimeFigureOut">
              <a:rPr lang="en-US" smtClean="0"/>
              <a:pPr/>
              <a:t>9/3/2021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D24A68-7DF0-4213-9ED1-EFB991119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1600199"/>
          </a:xfrm>
        </p:spPr>
        <p:txBody>
          <a:bodyPr>
            <a:normAutofit fontScale="90000"/>
          </a:bodyPr>
          <a:lstStyle/>
          <a:p>
            <a:r>
              <a:rPr lang="en-US" b="1" dirty="0" smtClean="0"/>
              <a:t/>
            </a:r>
            <a:br>
              <a:rPr lang="en-US" b="1" dirty="0" smtClean="0"/>
            </a:br>
            <a:r>
              <a:rPr lang="en-US" b="1" dirty="0"/>
              <a:t/>
            </a:r>
            <a:br>
              <a:rPr lang="en-US" b="1" dirty="0"/>
            </a:br>
            <a:r>
              <a:rPr lang="en-US" dirty="0" smtClean="0"/>
              <a:t> Philosophical Perspectives</a:t>
            </a:r>
            <a:br>
              <a:rPr lang="en-US" dirty="0" smtClean="0"/>
            </a:br>
            <a:r>
              <a:rPr lang="en-US" b="1" dirty="0" smtClean="0"/>
              <a:t/>
            </a:r>
            <a:br>
              <a:rPr lang="en-US" b="1" dirty="0" smtClean="0"/>
            </a:br>
            <a:endParaRPr lang="en-US" dirty="0"/>
          </a:p>
        </p:txBody>
      </p:sp>
      <p:sp>
        <p:nvSpPr>
          <p:cNvPr id="3" name="Subtitle 2"/>
          <p:cNvSpPr>
            <a:spLocks noGrp="1"/>
          </p:cNvSpPr>
          <p:nvPr>
            <p:ph type="subTitle" idx="1"/>
          </p:nvPr>
        </p:nvSpPr>
        <p:spPr>
          <a:xfrm>
            <a:off x="990600" y="4267200"/>
            <a:ext cx="7391400" cy="1371600"/>
          </a:xfrm>
        </p:spPr>
        <p:txBody>
          <a:bodyPr>
            <a:normAutofit/>
          </a:bodyPr>
          <a:lstStyle/>
          <a:p>
            <a:pPr algn="r"/>
            <a:r>
              <a:rPr lang="en-US" sz="2400" dirty="0" smtClean="0">
                <a:solidFill>
                  <a:schemeClr val="tx1"/>
                </a:solidFill>
              </a:rPr>
              <a:t>Prof. Kumar </a:t>
            </a:r>
            <a:r>
              <a:rPr lang="en-US" sz="2400" dirty="0" err="1" smtClean="0">
                <a:solidFill>
                  <a:schemeClr val="tx1"/>
                </a:solidFill>
              </a:rPr>
              <a:t>Neeraj</a:t>
            </a:r>
            <a:r>
              <a:rPr lang="en-US" sz="2400" dirty="0" smtClean="0">
                <a:solidFill>
                  <a:schemeClr val="tx1"/>
                </a:solidFill>
              </a:rPr>
              <a:t> </a:t>
            </a:r>
            <a:r>
              <a:rPr lang="en-US" sz="2400" dirty="0" err="1" smtClean="0">
                <a:solidFill>
                  <a:schemeClr val="tx1"/>
                </a:solidFill>
              </a:rPr>
              <a:t>Sachdev</a:t>
            </a:r>
            <a:endParaRPr lang="en-US" sz="2400" dirty="0" smtClean="0">
              <a:solidFill>
                <a:schemeClr val="tx1"/>
              </a:solidFill>
            </a:endParaRPr>
          </a:p>
          <a:p>
            <a:pPr algn="r"/>
            <a:r>
              <a:rPr lang="en-US" sz="2400" dirty="0" smtClean="0">
                <a:solidFill>
                  <a:schemeClr val="tx1"/>
                </a:solidFill>
              </a:rPr>
              <a:t>Department of Humanities and Social Sciences</a:t>
            </a:r>
          </a:p>
          <a:p>
            <a:pPr algn="r"/>
            <a:r>
              <a:rPr lang="en-US" sz="2400" dirty="0" smtClean="0">
                <a:solidFill>
                  <a:schemeClr val="tx1"/>
                </a:solidFill>
              </a:rPr>
              <a:t>6168-F</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Philosophical Perspective</a:t>
            </a:r>
            <a:endParaRPr lang="en-US" dirty="0"/>
          </a:p>
        </p:txBody>
      </p:sp>
      <p:sp>
        <p:nvSpPr>
          <p:cNvPr id="3" name="Content Placeholder 2"/>
          <p:cNvSpPr>
            <a:spLocks noGrp="1"/>
          </p:cNvSpPr>
          <p:nvPr>
            <p:ph idx="1"/>
          </p:nvPr>
        </p:nvSpPr>
        <p:spPr>
          <a:xfrm>
            <a:off x="609600" y="1447800"/>
            <a:ext cx="8077200" cy="4800600"/>
          </a:xfrm>
        </p:spPr>
        <p:txBody>
          <a:bodyPr>
            <a:normAutofit fontScale="77500" lnSpcReduction="20000"/>
          </a:bodyPr>
          <a:lstStyle/>
          <a:p>
            <a:pPr algn="just"/>
            <a:r>
              <a:rPr lang="en-US" dirty="0" smtClean="0"/>
              <a:t>A philosophical perspective begins in response to questions such as “who am I?” “from where the world has come to be?” “does god exist?” “how do I know?” “is there a difference between good and bad?” and the like. </a:t>
            </a:r>
          </a:p>
          <a:p>
            <a:pPr algn="just"/>
            <a:r>
              <a:rPr lang="en-US" dirty="0" smtClean="0"/>
              <a:t>A philosophical perspective is an observer’s perspective. </a:t>
            </a:r>
          </a:p>
          <a:p>
            <a:pPr algn="just"/>
            <a:r>
              <a:rPr lang="en-US" dirty="0" smtClean="0"/>
              <a:t>It is a rational point of view of a thinker about a general concern such as truth, reality, god, soul, values, nature etc. </a:t>
            </a:r>
          </a:p>
          <a:p>
            <a:pPr algn="just"/>
            <a:r>
              <a:rPr lang="en-US" dirty="0" smtClean="0"/>
              <a:t>It has its origin in man’s sense of wonder; one tends to get surprised to experience everything or anything to begin with that philosophical questions emerge in his or her mind of their own accord – Ex. A ball and a cat.</a:t>
            </a:r>
          </a:p>
          <a:p>
            <a:pPr algn="just"/>
            <a:r>
              <a:rPr lang="en-US" dirty="0" smtClean="0"/>
              <a:t>There are, possibly, two reasons to philosophize, namely curiosity and intellectual autonomy.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Philosophical Perspectives</a:t>
            </a:r>
            <a:endParaRPr lang="en-US" dirty="0"/>
          </a:p>
        </p:txBody>
      </p:sp>
      <p:sp>
        <p:nvSpPr>
          <p:cNvPr id="3" name="Content Placeholder 2"/>
          <p:cNvSpPr>
            <a:spLocks noGrp="1"/>
          </p:cNvSpPr>
          <p:nvPr>
            <p:ph idx="1"/>
          </p:nvPr>
        </p:nvSpPr>
        <p:spPr/>
        <p:txBody>
          <a:bodyPr>
            <a:normAutofit/>
          </a:bodyPr>
          <a:lstStyle/>
          <a:p>
            <a:pPr algn="just"/>
            <a:r>
              <a:rPr lang="en-US" sz="5400" dirty="0" smtClean="0"/>
              <a:t>The Ancient</a:t>
            </a:r>
          </a:p>
          <a:p>
            <a:pPr algn="just"/>
            <a:r>
              <a:rPr lang="en-US" sz="5400" b="1" dirty="0" smtClean="0"/>
              <a:t>The Modern</a:t>
            </a:r>
          </a:p>
          <a:p>
            <a:pPr algn="just"/>
            <a:r>
              <a:rPr lang="en-US" sz="5400" dirty="0" smtClean="0"/>
              <a:t>The Contemporary</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Modern Thinkers</a:t>
            </a:r>
            <a:endParaRPr lang="en-US" dirty="0"/>
          </a:p>
        </p:txBody>
      </p:sp>
      <p:sp>
        <p:nvSpPr>
          <p:cNvPr id="3" name="Content Placeholder 2"/>
          <p:cNvSpPr>
            <a:spLocks noGrp="1"/>
          </p:cNvSpPr>
          <p:nvPr>
            <p:ph idx="1"/>
          </p:nvPr>
        </p:nvSpPr>
        <p:spPr/>
        <p:txBody>
          <a:bodyPr/>
          <a:lstStyle/>
          <a:p>
            <a:pPr algn="just"/>
            <a:r>
              <a:rPr lang="en-US" b="1" dirty="0" smtClean="0"/>
              <a:t>Rene Descartes</a:t>
            </a:r>
            <a:r>
              <a:rPr lang="en-US" dirty="0" smtClean="0"/>
              <a:t> (1596 – 1650)</a:t>
            </a:r>
          </a:p>
          <a:p>
            <a:pPr algn="just">
              <a:buNone/>
            </a:pPr>
            <a:r>
              <a:rPr lang="en-US" dirty="0" smtClean="0"/>
              <a:t>	Rationalism holds that (certain) knowledge is obtained only through rational thought.</a:t>
            </a:r>
          </a:p>
          <a:p>
            <a:pPr algn="just"/>
            <a:r>
              <a:rPr lang="en-US" b="1" dirty="0" smtClean="0"/>
              <a:t>David Hume</a:t>
            </a:r>
            <a:r>
              <a:rPr lang="en-US" dirty="0" smtClean="0"/>
              <a:t> (1711-1776)</a:t>
            </a:r>
          </a:p>
          <a:p>
            <a:pPr algn="just">
              <a:buNone/>
            </a:pPr>
            <a:r>
              <a:rPr lang="en-US" dirty="0" smtClean="0"/>
              <a:t>	Empiricism is a belief that all (contingent) knowledge is derived from and justified by </a:t>
            </a:r>
            <a:r>
              <a:rPr lang="en-US" smtClean="0"/>
              <a:t>sensory experience.</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Quote</a:t>
            </a:r>
            <a:endParaRPr lang="en-US" dirty="0"/>
          </a:p>
        </p:txBody>
      </p:sp>
      <p:sp>
        <p:nvSpPr>
          <p:cNvPr id="3" name="Content Placeholder 2"/>
          <p:cNvSpPr>
            <a:spLocks noGrp="1"/>
          </p:cNvSpPr>
          <p:nvPr>
            <p:ph idx="1"/>
          </p:nvPr>
        </p:nvSpPr>
        <p:spPr/>
        <p:txBody>
          <a:bodyPr/>
          <a:lstStyle/>
          <a:p>
            <a:pPr algn="just"/>
            <a:r>
              <a:rPr lang="en-US" sz="4000" dirty="0" smtClean="0"/>
              <a:t>If you would be a real seeker after truth, it is necessary that at least once in your life you doubt, as far as possible, all things.</a:t>
            </a:r>
          </a:p>
          <a:p>
            <a:pPr>
              <a:buNone/>
            </a:pPr>
            <a:r>
              <a:rPr lang="en-US" sz="4000" dirty="0" smtClean="0"/>
              <a:t>						Rene Descartes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Modern</a:t>
            </a:r>
            <a:endParaRPr lang="en-US" dirty="0"/>
          </a:p>
        </p:txBody>
      </p:sp>
      <p:sp>
        <p:nvSpPr>
          <p:cNvPr id="3" name="Content Placeholder 2"/>
          <p:cNvSpPr>
            <a:spLocks noGrp="1"/>
          </p:cNvSpPr>
          <p:nvPr>
            <p:ph idx="1"/>
          </p:nvPr>
        </p:nvSpPr>
        <p:spPr>
          <a:xfrm>
            <a:off x="609600" y="1447800"/>
            <a:ext cx="8077200" cy="4876800"/>
          </a:xfrm>
        </p:spPr>
        <p:txBody>
          <a:bodyPr>
            <a:normAutofit fontScale="77500" lnSpcReduction="20000"/>
          </a:bodyPr>
          <a:lstStyle/>
          <a:p>
            <a:pPr algn="just"/>
            <a:r>
              <a:rPr lang="en-US" dirty="0" smtClean="0"/>
              <a:t>Rationalism holds that certain knowledge is obtained only through rational thought.</a:t>
            </a:r>
          </a:p>
          <a:p>
            <a:pPr algn="just"/>
            <a:r>
              <a:rPr lang="en-US" b="1" dirty="0" smtClean="0"/>
              <a:t>Rene Descartes</a:t>
            </a:r>
            <a:r>
              <a:rPr lang="en-US" dirty="0" smtClean="0"/>
              <a:t> (1596 – 1650)</a:t>
            </a:r>
          </a:p>
          <a:p>
            <a:pPr algn="just"/>
            <a:r>
              <a:rPr lang="en-US" dirty="0" smtClean="0"/>
              <a:t>The act of doubt proves that I think, therefore </a:t>
            </a:r>
            <a:r>
              <a:rPr lang="en-US" b="1" dirty="0" smtClean="0"/>
              <a:t>I am</a:t>
            </a:r>
            <a:r>
              <a:rPr lang="en-US" dirty="0" smtClean="0"/>
              <a:t>. (or </a:t>
            </a:r>
            <a:r>
              <a:rPr lang="en-US" b="1" dirty="0" smtClean="0"/>
              <a:t>I exist</a:t>
            </a:r>
            <a:r>
              <a:rPr lang="en-US" dirty="0" smtClean="0"/>
              <a:t>)</a:t>
            </a:r>
          </a:p>
          <a:p>
            <a:pPr algn="just"/>
            <a:r>
              <a:rPr lang="en-US" dirty="0" smtClean="0"/>
              <a:t>The presence of the idea of Perfect Entity in mind proves that </a:t>
            </a:r>
            <a:r>
              <a:rPr lang="en-US" b="1" dirty="0" smtClean="0"/>
              <a:t>God exists</a:t>
            </a:r>
            <a:r>
              <a:rPr lang="en-US" dirty="0" smtClean="0"/>
              <a:t>.</a:t>
            </a:r>
          </a:p>
          <a:p>
            <a:pPr algn="just"/>
            <a:r>
              <a:rPr lang="en-US" dirty="0" smtClean="0"/>
              <a:t>Quantitative terms such as length, breadth and depth that we can perceive with our reason but not qualitative terms such as color, smell and taste that we can perceive with our senses, of Outer Reality prove that the </a:t>
            </a:r>
            <a:r>
              <a:rPr lang="en-US" b="1" dirty="0" smtClean="0"/>
              <a:t>External world exists</a:t>
            </a:r>
            <a:r>
              <a:rPr lang="en-US" dirty="0" smtClean="0"/>
              <a:t>.</a:t>
            </a:r>
          </a:p>
          <a:p>
            <a:pPr algn="just"/>
            <a:r>
              <a:rPr lang="en-US" dirty="0" smtClean="0"/>
              <a:t>Mind (thought) and Body (extension) dualism and interaction between the two.</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Quote</a:t>
            </a:r>
            <a:endParaRPr lang="en-US" dirty="0"/>
          </a:p>
        </p:txBody>
      </p:sp>
      <p:sp>
        <p:nvSpPr>
          <p:cNvPr id="3" name="Content Placeholder 2"/>
          <p:cNvSpPr>
            <a:spLocks noGrp="1"/>
          </p:cNvSpPr>
          <p:nvPr>
            <p:ph idx="1"/>
          </p:nvPr>
        </p:nvSpPr>
        <p:spPr/>
        <p:txBody>
          <a:bodyPr/>
          <a:lstStyle/>
          <a:p>
            <a:pPr algn="just"/>
            <a:r>
              <a:rPr lang="en-US" sz="4400" dirty="0" smtClean="0"/>
              <a:t>To hate, to love, to think, to feel, to see; all this is nothing but to perceive.</a:t>
            </a:r>
          </a:p>
          <a:p>
            <a:pPr>
              <a:buNone/>
            </a:pPr>
            <a:r>
              <a:rPr lang="en-US" sz="4400" dirty="0" smtClean="0"/>
              <a:t>						David Hume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5105400"/>
          </a:xfrm>
        </p:spPr>
        <p:txBody>
          <a:bodyPr>
            <a:normAutofit fontScale="77500" lnSpcReduction="20000"/>
          </a:bodyPr>
          <a:lstStyle/>
          <a:p>
            <a:pPr algn="just"/>
            <a:r>
              <a:rPr lang="en-US" dirty="0" smtClean="0"/>
              <a:t>Empiricism is a belief that all contingent knowledge is derived from and justified by sensory experience</a:t>
            </a:r>
          </a:p>
          <a:p>
            <a:pPr algn="just"/>
            <a:r>
              <a:rPr lang="en-US" b="1" dirty="0" smtClean="0"/>
              <a:t>David Hume</a:t>
            </a:r>
            <a:r>
              <a:rPr lang="en-US" dirty="0" smtClean="0"/>
              <a:t> (1711-1776)</a:t>
            </a:r>
          </a:p>
          <a:p>
            <a:pPr algn="just"/>
            <a:endParaRPr lang="en-US" dirty="0" smtClean="0"/>
          </a:p>
          <a:p>
            <a:pPr algn="just"/>
            <a:endParaRPr lang="en-US" dirty="0" smtClean="0"/>
          </a:p>
          <a:p>
            <a:pPr algn="just"/>
            <a:r>
              <a:rPr lang="en-US" dirty="0" smtClean="0"/>
              <a:t>Impressions: Immediate sensations of external reality</a:t>
            </a:r>
          </a:p>
          <a:p>
            <a:pPr algn="just"/>
            <a:r>
              <a:rPr lang="en-US" dirty="0" smtClean="0"/>
              <a:t>Ideas: the recollection of such impressions</a:t>
            </a:r>
          </a:p>
          <a:p>
            <a:pPr algn="just"/>
            <a:r>
              <a:rPr lang="en-US" dirty="0" smtClean="0"/>
              <a:t>The perception of the I or the ego is nothing but a bundle or collection of different perceptions, which succeed one another and are in a perpetual flux.</a:t>
            </a:r>
          </a:p>
          <a:p>
            <a:pPr algn="just"/>
            <a:r>
              <a:rPr lang="en-US" dirty="0" smtClean="0"/>
              <a:t>The law of causation is nothing but the force of habit.</a:t>
            </a:r>
          </a:p>
          <a:p>
            <a:pPr algn="just"/>
            <a:r>
              <a:rPr lang="en-US" dirty="0" smtClean="0"/>
              <a:t>If you decide to help someone in need, you do so because of your feelings or sentiments, not your reason.</a:t>
            </a:r>
            <a:endParaRPr lang="en-US" dirty="0"/>
          </a:p>
        </p:txBody>
      </p:sp>
      <p:graphicFrame>
        <p:nvGraphicFramePr>
          <p:cNvPr id="4" name="Table 3"/>
          <p:cNvGraphicFramePr>
            <a:graphicFrameLocks noGrp="1"/>
          </p:cNvGraphicFramePr>
          <p:nvPr/>
        </p:nvGraphicFramePr>
        <p:xfrm>
          <a:off x="1524000" y="2362200"/>
          <a:ext cx="6096000" cy="762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81000">
                <a:tc rowSpan="2">
                  <a:txBody>
                    <a:bodyPr/>
                    <a:lstStyle/>
                    <a:p>
                      <a:pPr algn="ctr"/>
                      <a:r>
                        <a:rPr lang="en-US" dirty="0" smtClean="0"/>
                        <a:t>Perceptions</a:t>
                      </a:r>
                    </a:p>
                    <a:p>
                      <a:pPr algn="ctr"/>
                      <a:endParaRPr lang="en-US" dirty="0" smtClean="0"/>
                    </a:p>
                  </a:txBody>
                  <a:tcPr/>
                </a:tc>
                <a:tc>
                  <a:txBody>
                    <a:bodyPr/>
                    <a:lstStyle/>
                    <a:p>
                      <a:pPr algn="ctr"/>
                      <a:r>
                        <a:rPr lang="en-US" dirty="0" smtClean="0"/>
                        <a:t>Impressions</a:t>
                      </a:r>
                      <a:endParaRPr lang="en-US" dirty="0"/>
                    </a:p>
                  </a:txBody>
                  <a:tcPr/>
                </a:tc>
                <a:tc rowSpan="2">
                  <a:txBody>
                    <a:bodyPr/>
                    <a:lstStyle/>
                    <a:p>
                      <a:pPr algn="ctr"/>
                      <a:r>
                        <a:rPr lang="en-US" dirty="0" smtClean="0"/>
                        <a:t>Simple and Complex</a:t>
                      </a:r>
                      <a:endParaRPr lang="en-US" dirty="0"/>
                    </a:p>
                  </a:txBody>
                  <a:tcPr/>
                </a:tc>
                <a:extLst>
                  <a:ext uri="{0D108BD9-81ED-4DB2-BD59-A6C34878D82A}">
                    <a16:rowId xmlns:a16="http://schemas.microsoft.com/office/drawing/2014/main" val="10000"/>
                  </a:ext>
                </a:extLst>
              </a:tr>
              <a:tr h="381000">
                <a:tc vMerge="1">
                  <a:txBody>
                    <a:bodyPr/>
                    <a:lstStyle/>
                    <a:p>
                      <a:endParaRPr lang="en-US" dirty="0"/>
                    </a:p>
                  </a:txBody>
                  <a:tcPr/>
                </a:tc>
                <a:tc>
                  <a:txBody>
                    <a:bodyPr/>
                    <a:lstStyle/>
                    <a:p>
                      <a:pPr algn="ctr"/>
                      <a:r>
                        <a:rPr lang="en-US" dirty="0" smtClean="0"/>
                        <a:t>Ideas</a:t>
                      </a:r>
                      <a:endParaRPr lang="en-US" dirty="0"/>
                    </a:p>
                  </a:txBody>
                  <a:tcPr/>
                </a:tc>
                <a:tc vMerge="1">
                  <a:txBody>
                    <a:bodyPr/>
                    <a:lstStyle/>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1"/>
            <a:ext cx="8229600" cy="1143000"/>
          </a:xfrm>
        </p:spPr>
        <p:txBody>
          <a:bodyPr/>
          <a:lstStyle/>
          <a:p>
            <a:pPr algn="ctr">
              <a:buNone/>
            </a:pPr>
            <a:r>
              <a:rPr lang="en-US" sz="6600" dirty="0" smtClean="0"/>
              <a:t>Thank You.</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TotalTime>
  <Words>462</Words>
  <Application>Microsoft Office PowerPoint</Application>
  <PresentationFormat>On-screen Show (4:3)</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   Philosophical Perspectives  </vt:lpstr>
      <vt:lpstr>Philosophical Perspective</vt:lpstr>
      <vt:lpstr>Philosophical Perspectives</vt:lpstr>
      <vt:lpstr>Two Modern Thinkers</vt:lpstr>
      <vt:lpstr>A Quote</vt:lpstr>
      <vt:lpstr>The Modern</vt:lpstr>
      <vt:lpstr>A Quote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Philosophy GS F312</dc:title>
  <dc:creator>user</dc:creator>
  <cp:lastModifiedBy>Dell</cp:lastModifiedBy>
  <cp:revision>148</cp:revision>
  <dcterms:created xsi:type="dcterms:W3CDTF">2013-08-02T17:19:43Z</dcterms:created>
  <dcterms:modified xsi:type="dcterms:W3CDTF">2021-09-03T06:56:30Z</dcterms:modified>
</cp:coreProperties>
</file>