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305" r:id="rId3"/>
    <p:sldId id="310" r:id="rId4"/>
    <p:sldId id="312" r:id="rId5"/>
    <p:sldId id="315" r:id="rId6"/>
    <p:sldId id="313" r:id="rId7"/>
    <p:sldId id="314" r:id="rId8"/>
    <p:sldId id="268" r:id="rId9"/>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28" Type="http://schemas.microsoft.com/office/2016/11/relationships/changesInfo" Target="changesInfos/changesInfo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ee sachdev" userId="967fab8e7b7b093c" providerId="LiveId" clId="{CA1F4CDD-F821-4A78-BCAC-CE2B05917D1C}"/>
    <pc:docChg chg="custSel modSld">
      <pc:chgData name="prachee sachdev" userId="967fab8e7b7b093c" providerId="LiveId" clId="{CA1F4CDD-F821-4A78-BCAC-CE2B05917D1C}" dt="2020-11-16T03:29:06.012" v="54" actId="6549"/>
      <pc:docMkLst>
        <pc:docMk/>
      </pc:docMkLst>
      <pc:sldChg chg="modSp mod">
        <pc:chgData name="prachee sachdev" userId="967fab8e7b7b093c" providerId="LiveId" clId="{CA1F4CDD-F821-4A78-BCAC-CE2B05917D1C}" dt="2020-11-16T03:25:54.842" v="6" actId="6549"/>
        <pc:sldMkLst>
          <pc:docMk/>
          <pc:sldMk cId="0" sldId="256"/>
        </pc:sldMkLst>
        <pc:spChg chg="mod">
          <ac:chgData name="prachee sachdev" userId="967fab8e7b7b093c" providerId="LiveId" clId="{CA1F4CDD-F821-4A78-BCAC-CE2B05917D1C}" dt="2020-11-16T03:25:54.842" v="6" actId="6549"/>
          <ac:spMkLst>
            <pc:docMk/>
            <pc:sldMk cId="0" sldId="256"/>
            <ac:spMk id="3" creationId="{00000000-0000-0000-0000-000000000000}"/>
          </ac:spMkLst>
        </pc:spChg>
      </pc:sldChg>
      <pc:sldChg chg="modSp">
        <pc:chgData name="prachee sachdev" userId="967fab8e7b7b093c" providerId="LiveId" clId="{CA1F4CDD-F821-4A78-BCAC-CE2B05917D1C}" dt="2020-11-16T03:26:15.568" v="22" actId="20577"/>
        <pc:sldMkLst>
          <pc:docMk/>
          <pc:sldMk cId="0" sldId="258"/>
        </pc:sldMkLst>
        <pc:spChg chg="mod">
          <ac:chgData name="prachee sachdev" userId="967fab8e7b7b093c" providerId="LiveId" clId="{CA1F4CDD-F821-4A78-BCAC-CE2B05917D1C}" dt="2020-11-16T03:26:15.568" v="22" actId="20577"/>
          <ac:spMkLst>
            <pc:docMk/>
            <pc:sldMk cId="0" sldId="258"/>
            <ac:spMk id="3" creationId="{00000000-0000-0000-0000-000000000000}"/>
          </ac:spMkLst>
        </pc:spChg>
      </pc:sldChg>
      <pc:sldChg chg="modSp mod modAnim">
        <pc:chgData name="prachee sachdev" userId="967fab8e7b7b093c" providerId="LiveId" clId="{CA1F4CDD-F821-4A78-BCAC-CE2B05917D1C}" dt="2020-11-16T03:28:29.692" v="41" actId="20578"/>
        <pc:sldMkLst>
          <pc:docMk/>
          <pc:sldMk cId="0" sldId="303"/>
        </pc:sldMkLst>
        <pc:spChg chg="mod">
          <ac:chgData name="prachee sachdev" userId="967fab8e7b7b093c" providerId="LiveId" clId="{CA1F4CDD-F821-4A78-BCAC-CE2B05917D1C}" dt="2020-11-16T03:28:29.692" v="41" actId="20578"/>
          <ac:spMkLst>
            <pc:docMk/>
            <pc:sldMk cId="0" sldId="303"/>
            <ac:spMk id="3" creationId="{00000000-0000-0000-0000-000000000000}"/>
          </ac:spMkLst>
        </pc:spChg>
      </pc:sldChg>
      <pc:sldChg chg="modSp">
        <pc:chgData name="prachee sachdev" userId="967fab8e7b7b093c" providerId="LiveId" clId="{CA1F4CDD-F821-4A78-BCAC-CE2B05917D1C}" dt="2020-11-16T03:29:06.012" v="54" actId="6549"/>
        <pc:sldMkLst>
          <pc:docMk/>
          <pc:sldMk cId="0" sldId="304"/>
        </pc:sldMkLst>
        <pc:spChg chg="mod">
          <ac:chgData name="prachee sachdev" userId="967fab8e7b7b093c" providerId="LiveId" clId="{CA1F4CDD-F821-4A78-BCAC-CE2B05917D1C}" dt="2020-11-16T03:29:06.012" v="54" actId="6549"/>
          <ac:spMkLst>
            <pc:docMk/>
            <pc:sldMk cId="0" sldId="30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95401"/>
            <a:ext cx="8382000" cy="1600199"/>
          </a:xfrm>
        </p:spPr>
        <p:txBody>
          <a:bodyPr>
            <a:normAutofit fontScale="90000"/>
          </a:bodyPr>
          <a:lstStyle/>
          <a:p>
            <a:r>
              <a:rPr lang="en-US" b="1" dirty="0"/>
              <a:t/>
            </a:r>
            <a:br>
              <a:rPr lang="en-US" b="1" dirty="0"/>
            </a:br>
            <a:r>
              <a:rPr lang="en-US" b="1" dirty="0" smtClean="0"/>
              <a:t>Case </a:t>
            </a:r>
            <a:r>
              <a:rPr lang="en-US" b="1" dirty="0" smtClean="0"/>
              <a:t>Studies: Technology / Social Justice</a:t>
            </a:r>
            <a:endParaRPr lang="en-US" dirty="0"/>
          </a:p>
        </p:txBody>
      </p:sp>
      <p:sp>
        <p:nvSpPr>
          <p:cNvPr id="3" name="Subtitle 2"/>
          <p:cNvSpPr>
            <a:spLocks noGrp="1"/>
          </p:cNvSpPr>
          <p:nvPr>
            <p:ph type="subTitle" idx="1"/>
          </p:nvPr>
        </p:nvSpPr>
        <p:spPr>
          <a:xfrm>
            <a:off x="990600" y="4724400"/>
            <a:ext cx="7391400" cy="1143000"/>
          </a:xfrm>
        </p:spPr>
        <p:txBody>
          <a:bodyPr>
            <a:noAutofit/>
          </a:bodyPr>
          <a:lstStyle/>
          <a:p>
            <a:pPr algn="r"/>
            <a:r>
              <a:rPr lang="en-US" sz="2000" dirty="0">
                <a:solidFill>
                  <a:schemeClr val="tx1"/>
                </a:solidFill>
              </a:rPr>
              <a:t>Prof. Kumar </a:t>
            </a:r>
            <a:r>
              <a:rPr lang="en-US" sz="2000" dirty="0" err="1">
                <a:solidFill>
                  <a:schemeClr val="tx1"/>
                </a:solidFill>
              </a:rPr>
              <a:t>Neeraj</a:t>
            </a:r>
            <a:r>
              <a:rPr lang="en-US" sz="2000" dirty="0">
                <a:solidFill>
                  <a:schemeClr val="tx1"/>
                </a:solidFill>
              </a:rPr>
              <a:t> </a:t>
            </a:r>
            <a:r>
              <a:rPr lang="en-US" sz="2000" dirty="0" err="1" smtClean="0">
                <a:solidFill>
                  <a:schemeClr val="tx1"/>
                </a:solidFill>
              </a:rPr>
              <a:t>Sachdev</a:t>
            </a:r>
            <a:endParaRPr lang="en-US" sz="2000" dirty="0" smtClean="0">
              <a:solidFill>
                <a:schemeClr val="tx1"/>
              </a:solidFill>
            </a:endParaRPr>
          </a:p>
          <a:p>
            <a:pPr algn="r"/>
            <a:r>
              <a:rPr lang="en-US" sz="2000" dirty="0" smtClean="0">
                <a:solidFill>
                  <a:schemeClr val="tx1"/>
                </a:solidFill>
              </a:rPr>
              <a:t>6168-F</a:t>
            </a:r>
            <a:endParaRPr lang="en-US" sz="2000" dirty="0">
              <a:solidFill>
                <a:schemeClr val="tx1"/>
              </a:solidFill>
            </a:endParaRPr>
          </a:p>
          <a:p>
            <a:pPr algn="r"/>
            <a:r>
              <a:rPr lang="en-US" sz="2000" dirty="0">
                <a:solidFill>
                  <a:schemeClr val="tx1"/>
                </a:solidFill>
              </a:rPr>
              <a:t>Department of Humanities and Social Sciences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371600"/>
            <a:ext cx="8229600" cy="4953000"/>
          </a:xfrm>
        </p:spPr>
        <p:txBody>
          <a:bodyPr>
            <a:normAutofit fontScale="47500" lnSpcReduction="20000"/>
          </a:bodyPr>
          <a:lstStyle/>
          <a:p>
            <a:pPr marL="0" lvl="0" indent="0" algn="just" fontAlgn="base">
              <a:buNone/>
            </a:pPr>
            <a:r>
              <a:rPr lang="en-US" b="1" dirty="0" smtClean="0"/>
              <a:t>Is </a:t>
            </a:r>
            <a:r>
              <a:rPr lang="en-US" b="1" dirty="0"/>
              <a:t>IT making our brain lazy…or is our dependence on computer-generated information an invaluable aid towards gaining greater knowledge?</a:t>
            </a:r>
            <a:endParaRPr lang="en-US" dirty="0"/>
          </a:p>
          <a:p>
            <a:pPr marL="0" indent="0" algn="just">
              <a:buNone/>
            </a:pPr>
            <a:r>
              <a:rPr lang="en-US" dirty="0" err="1"/>
              <a:t>Ranjita</a:t>
            </a:r>
            <a:r>
              <a:rPr lang="en-US" dirty="0"/>
              <a:t> Biswas, The Tribune, Nov 25, 2017, 12:42 AM; last updated: Nov 25, 2017, 12:42 AM (IST)</a:t>
            </a:r>
          </a:p>
          <a:p>
            <a:pPr marL="0" indent="0" algn="just">
              <a:buNone/>
            </a:pPr>
            <a:r>
              <a:rPr lang="en-US" dirty="0"/>
              <a:t>The world today is much more dependent on computer-generated information. This dependence is growing. The spellchecker has taken care of learning spellings. The calculator is there to do the calculations while the internet is there for you to search for any information under the sun. But is all this causing our brain to become lazy since reaching out to a tool to click on the smartphone or the laptop offers an easy solution? These tools were apparently invented to make life simpler but like the proverbial whale gobbling up small fish, these are getting overwhelmingly pervasive in everyday life and influencing our thought-process. According to Kolkata-based psychological and legal counsellor, Swati Chatterjee, it is a fact that the thought process is deteriorating. “Many internet addicts are living in isolation. Communication with real life is getting limited. Due to this, power of observation and analytical process is getting little attention.”  “Mostly people consider information from search-engines sacrosanct,” she says. As an example, she points out, “My husband is a doctor. But some patients come with all the information regarding a disease after ‘googling’ information on it on the internet and want to re-establish it with him.” Social scientist </a:t>
            </a:r>
            <a:r>
              <a:rPr lang="en-US" dirty="0" err="1"/>
              <a:t>Madhulika</a:t>
            </a:r>
            <a:r>
              <a:rPr lang="en-US" dirty="0"/>
              <a:t> </a:t>
            </a:r>
            <a:r>
              <a:rPr lang="en-US" dirty="0" err="1"/>
              <a:t>Mitra</a:t>
            </a:r>
            <a:r>
              <a:rPr lang="en-US" dirty="0"/>
              <a:t>, agrees, “We can access the whole world sitting on a chair. We are even buying our daily needs online. While this has its positives, over dependence on technology is making us lazy and is affecting our health.” “The present generation does not lack in thinking. What they are lacking in is the power of imagination. Earlier, we used to read story books and tried to visualize it,” she adds. The worldwide web is only about two decades old but can one imagine life without its presence in our daily life today? In his recently published book A World without Mind: The Existential Threat of Big Tech, Franklin Foer argues that big ticket companies like Google, Facebook, Amazon and Apple are making inroads into intellectual property and privacy, besides destroying the possibility of contemplation.” It is ironical that while trying to find more about Foer, one has to click on the Google search engine. </a:t>
            </a:r>
          </a:p>
          <a:p>
            <a:endParaRPr lang="en-US" dirty="0"/>
          </a:p>
        </p:txBody>
      </p:sp>
    </p:spTree>
    <p:extLst>
      <p:ext uri="{BB962C8B-B14F-4D97-AF65-F5344CB8AC3E}">
        <p14:creationId xmlns:p14="http://schemas.microsoft.com/office/powerpoint/2010/main" val="1391647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pPr marL="0" indent="0" algn="just">
              <a:buNone/>
            </a:pPr>
            <a:r>
              <a:rPr lang="en-US" b="1" dirty="0"/>
              <a:t>Election Commission is responsible for Covid-19 surge, must face murder charges: Madras high court </a:t>
            </a:r>
            <a:r>
              <a:rPr lang="en-US" dirty="0"/>
              <a:t>(The Times of India, TNN | Apr 26, 2021, 12.29 PM IST)</a:t>
            </a:r>
          </a:p>
          <a:p>
            <a:pPr marL="0" indent="0" algn="just">
              <a:buNone/>
            </a:pPr>
            <a:r>
              <a:rPr lang="en-US" dirty="0"/>
              <a:t>CHENNAI: Lambasting the Election Commission for failure to maintain </a:t>
            </a:r>
            <a:r>
              <a:rPr lang="en-US" dirty="0" err="1"/>
              <a:t>Covid</a:t>
            </a:r>
            <a:r>
              <a:rPr lang="en-US" dirty="0"/>
              <a:t> protocol during poll campaigns, the Madras high court on Monday said the EC “should be put up on murder charges…for being the most irresponsible institution.” The first bench of Chief Justice </a:t>
            </a:r>
            <a:r>
              <a:rPr lang="en-US" dirty="0" err="1"/>
              <a:t>Sanjib</a:t>
            </a:r>
            <a:r>
              <a:rPr lang="en-US" dirty="0"/>
              <a:t> Banerjee and Justice </a:t>
            </a:r>
            <a:r>
              <a:rPr lang="en-US" dirty="0" err="1"/>
              <a:t>Senthilkumar</a:t>
            </a:r>
            <a:r>
              <a:rPr lang="en-US" dirty="0"/>
              <a:t> </a:t>
            </a:r>
            <a:r>
              <a:rPr lang="en-US" dirty="0" err="1"/>
              <a:t>Ramamoorthy</a:t>
            </a:r>
            <a:r>
              <a:rPr lang="en-US" dirty="0"/>
              <a:t> even threatened to stop the counting of assembly poll votes slated for May 2. “Now we assure you we will stop counting if we do not find before May 2 a blueprint on how proper maintenance of </a:t>
            </a:r>
            <a:r>
              <a:rPr lang="en-US" dirty="0" err="1"/>
              <a:t>Covid</a:t>
            </a:r>
            <a:r>
              <a:rPr lang="en-US" dirty="0"/>
              <a:t> protocol will be maintained so that this state does not succumb to your idiosyncrasies any further,” the judges observed in the course of their oral observations. “You (ECI) are the only institution responsible for the situation that we are in today. You have been singularly lacking any kind of exercise of authority…You have not taken measures against political parties holding rallies despite every order of this court saying ‘maintain </a:t>
            </a:r>
            <a:r>
              <a:rPr lang="en-US" dirty="0" err="1"/>
              <a:t>Covid</a:t>
            </a:r>
            <a:r>
              <a:rPr lang="en-US" dirty="0"/>
              <a:t> protocol, maintain </a:t>
            </a:r>
            <a:r>
              <a:rPr lang="en-US" dirty="0" err="1"/>
              <a:t>Covid</a:t>
            </a:r>
            <a:r>
              <a:rPr lang="en-US" dirty="0"/>
              <a:t> protocol’ like a broken record,” the bench said. “The significance of adhering to such protocol may have been lost on the EC going by the </a:t>
            </a:r>
            <a:r>
              <a:rPr lang="en-US" dirty="0" smtClean="0"/>
              <a:t>immature </a:t>
            </a:r>
            <a:r>
              <a:rPr lang="en-US" dirty="0"/>
              <a:t>silence on the part of the commission as campaigns and rallies were conducted without distancing norms being maintained and in wanton disregard of the other items of the protocol," it added. A bit of the observations found mention in the order as well, when the bench said: “At no cost should the counting result in being a </a:t>
            </a:r>
            <a:r>
              <a:rPr lang="en-US" dirty="0" smtClean="0"/>
              <a:t>medium </a:t>
            </a:r>
            <a:r>
              <a:rPr lang="en-US" dirty="0"/>
              <a:t>for a further surge – politics or no politics, and whether the counting takes place in a staggered manner or is deferred.” “Public health is of paramount importance and it is distressing that constitutional authorities have to be reminded in such regard. It is only when citizens survive that they enjoy the other rights that this democratic republic guarantees unto them. The situation is now one of survival and protection and, everything else comes thereafter,” the court said. The judges made the observations while hearing a public interest writ petition filed by Tamil Nadu transport minister M R </a:t>
            </a:r>
            <a:r>
              <a:rPr lang="en-US" dirty="0" err="1"/>
              <a:t>Vijayabhaskar</a:t>
            </a:r>
            <a:r>
              <a:rPr lang="en-US" dirty="0"/>
              <a:t>, who is AIADMK’s candidate in </a:t>
            </a:r>
            <a:r>
              <a:rPr lang="en-US" dirty="0" err="1"/>
              <a:t>Karur</a:t>
            </a:r>
            <a:r>
              <a:rPr lang="en-US" dirty="0"/>
              <a:t> constituency where 77 candidates are in the fray. He had sought directions to the ECI to follow measures aimed at ensuring fairness in the counting of votes on May 2</a:t>
            </a:r>
            <a:r>
              <a:rPr lang="en-US" dirty="0" smtClean="0"/>
              <a:t>.</a:t>
            </a:r>
          </a:p>
          <a:p>
            <a:endParaRPr lang="en-US" dirty="0"/>
          </a:p>
          <a:p>
            <a:endParaRPr lang="en-US" dirty="0"/>
          </a:p>
        </p:txBody>
      </p:sp>
    </p:spTree>
    <p:extLst>
      <p:ext uri="{BB962C8B-B14F-4D97-AF65-F5344CB8AC3E}">
        <p14:creationId xmlns:p14="http://schemas.microsoft.com/office/powerpoint/2010/main" val="293718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417638"/>
            <a:ext cx="8229600" cy="5059362"/>
          </a:xfrm>
        </p:spPr>
        <p:txBody>
          <a:bodyPr>
            <a:normAutofit fontScale="47500" lnSpcReduction="20000"/>
          </a:bodyPr>
          <a:lstStyle/>
          <a:p>
            <a:pPr marL="0" indent="0" algn="just">
              <a:buNone/>
            </a:pPr>
            <a:r>
              <a:rPr lang="en-US" b="1" dirty="0"/>
              <a:t>2 of 3 prisoners in Indian jails are under trials</a:t>
            </a:r>
            <a:endParaRPr lang="en-US" dirty="0"/>
          </a:p>
          <a:p>
            <a:pPr marL="0" indent="0" algn="just">
              <a:buNone/>
            </a:pPr>
            <a:r>
              <a:rPr lang="en-US" dirty="0"/>
              <a:t>Hindustan Times, New Delhi, </a:t>
            </a:r>
            <a:r>
              <a:rPr lang="en-US" dirty="0" err="1"/>
              <a:t>Neeraj</a:t>
            </a:r>
            <a:r>
              <a:rPr lang="en-US" dirty="0"/>
              <a:t> Chauhan, Updated: Apr 12, 2019 12:37 IST</a:t>
            </a:r>
          </a:p>
          <a:p>
            <a:pPr marL="0" indent="0" algn="just">
              <a:buNone/>
            </a:pPr>
            <a:r>
              <a:rPr lang="en-US" dirty="0"/>
              <a:t>Under trials, as people held in prison during or awaiting trial are referred to, account for two out of every three people in prisons in India, and 1,942 children, whose mothers are under trials or convicts, continue to languish in jails. The numbers, both of which, analysts say, reflect poorly on the Indian judicial system, are from the latest data released by the National Crime Records Bureau (NCRB). The data is, however, at least two years old; this is the report for 2016. According to the report titled “Prison Statistics India 2016”, 11,834 under trial prisoners (4% of total 293,058 under trial prisoners) have been confined inside the prisons across the country for three to five years while 3,927 under trial prisoners have spent more than five years. The overall number of prisons is 433,003. As for the children, there are 1,649 women prisoners with children in jails across India, according to the report. A majority (1,192), who either gave birth inside jail or had a small child at the time of commission of the crime, are under trials. Under trial female prisoners are caring for 1,409 children inside the jail, suggesting that some women have to take care of more than one child in already overcrowded and poorly kept Indian jails. After its 2015 report created a controversy, NCRB has chosen not to mention the data of prisoners on the basis of their religion and caste. In its 2015 report, NCRB mentioned that over 55% of under trials across the country were Muslims, </a:t>
            </a:r>
            <a:r>
              <a:rPr lang="en-US" dirty="0" err="1"/>
              <a:t>Dalits</a:t>
            </a:r>
            <a:r>
              <a:rPr lang="en-US" dirty="0"/>
              <a:t> or </a:t>
            </a:r>
            <a:r>
              <a:rPr lang="en-US" dirty="0" err="1"/>
              <a:t>tribals</a:t>
            </a:r>
            <a:r>
              <a:rPr lang="en-US" dirty="0"/>
              <a:t>. Civil society groups claimed at that time that the higher number of under trials from these three communities did not mean people from these communities were more likely to commit crimes, but simply that they were in jail because of not being able to pay for bail or fight their cases due to their economic conditions. </a:t>
            </a:r>
            <a:r>
              <a:rPr lang="en-US" dirty="0" err="1"/>
              <a:t>Asmita</a:t>
            </a:r>
            <a:r>
              <a:rPr lang="en-US" dirty="0"/>
              <a:t> </a:t>
            </a:r>
            <a:r>
              <a:rPr lang="en-US" dirty="0" err="1"/>
              <a:t>Basu</a:t>
            </a:r>
            <a:r>
              <a:rPr lang="en-US" dirty="0"/>
              <a:t>, programs director at Amnesty India, said: “Nearly two-thirds of the prison population is constituted by under trial detainees, of which a disproportionate number belong to Muslim, Dalit and Adivasi communities. This is a serious violation of fair trial norms. Prolonged detention, overcrowding of prisons and inadequate access to legal aid add to the woes of these already marginalized detainees. It is essential for the government to take measures to address this situation by implementing guidelines issued by the Union home ministry and by holding officials accountable for failing to uphold basic human standards.” </a:t>
            </a:r>
          </a:p>
          <a:p>
            <a:endParaRPr lang="en-US" dirty="0"/>
          </a:p>
        </p:txBody>
      </p:sp>
    </p:spTree>
    <p:extLst>
      <p:ext uri="{BB962C8B-B14F-4D97-AF65-F5344CB8AC3E}">
        <p14:creationId xmlns:p14="http://schemas.microsoft.com/office/powerpoint/2010/main" val="179601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417638"/>
            <a:ext cx="8229600" cy="4906962"/>
          </a:xfrm>
        </p:spPr>
        <p:txBody>
          <a:bodyPr>
            <a:normAutofit fontScale="47500" lnSpcReduction="20000"/>
          </a:bodyPr>
          <a:lstStyle/>
          <a:p>
            <a:pPr marL="0" indent="0" algn="just">
              <a:buNone/>
            </a:pPr>
            <a:r>
              <a:rPr lang="en-US" sz="3400" b="1" dirty="0"/>
              <a:t>Won’t be able to send oxygen to others, Kerala’s </a:t>
            </a:r>
            <a:r>
              <a:rPr lang="en-US" sz="3400" b="1" dirty="0" err="1"/>
              <a:t>Pinarayi</a:t>
            </a:r>
            <a:r>
              <a:rPr lang="en-US" sz="3400" b="1" dirty="0"/>
              <a:t> </a:t>
            </a:r>
            <a:r>
              <a:rPr lang="en-US" sz="3400" b="1" dirty="0" err="1"/>
              <a:t>Vijayan</a:t>
            </a:r>
            <a:r>
              <a:rPr lang="en-US" sz="3400" b="1" dirty="0"/>
              <a:t> tells PM Modi</a:t>
            </a:r>
            <a:endParaRPr lang="en-US" sz="3400" dirty="0"/>
          </a:p>
          <a:p>
            <a:pPr marL="0" indent="0" algn="just">
              <a:buNone/>
            </a:pPr>
            <a:r>
              <a:rPr lang="en-US" sz="3400" dirty="0"/>
              <a:t>Ramesh </a:t>
            </a:r>
            <a:r>
              <a:rPr lang="en-US" sz="3400" dirty="0" err="1"/>
              <a:t>Babu</a:t>
            </a:r>
            <a:r>
              <a:rPr lang="en-US" sz="3400" dirty="0"/>
              <a:t>, Hindustan Times, Thiruvananthapuram, UPDATED ON MAY 10, 2021 09:54 PM IST</a:t>
            </a:r>
          </a:p>
          <a:p>
            <a:pPr marL="0" indent="0" algn="just">
              <a:buNone/>
            </a:pPr>
            <a:r>
              <a:rPr lang="en-US" sz="3400" dirty="0"/>
              <a:t>Kerala will not be able to spare oxygen for its </a:t>
            </a:r>
            <a:r>
              <a:rPr lang="en-US" sz="3400" dirty="0" err="1"/>
              <a:t>neighbouring</a:t>
            </a:r>
            <a:r>
              <a:rPr lang="en-US" sz="3400" dirty="0"/>
              <a:t> states due to a sharp increase in the number of Covid-19 patients in the state, chief minister </a:t>
            </a:r>
            <a:r>
              <a:rPr lang="en-US" sz="3400" dirty="0" err="1"/>
              <a:t>Pinarayi</a:t>
            </a:r>
            <a:r>
              <a:rPr lang="en-US" sz="3400" dirty="0"/>
              <a:t> </a:t>
            </a:r>
            <a:r>
              <a:rPr lang="en-US" sz="3400" dirty="0" err="1"/>
              <a:t>Vijayan</a:t>
            </a:r>
            <a:r>
              <a:rPr lang="en-US" sz="3400" dirty="0"/>
              <a:t> said in a letter to Prime Minister Narendra Modi on Monday. “In view of the rapidly rising cases, it will be difficult for the state to meet demands of other states. So the state should be allowed to procure all 150 metric </a:t>
            </a:r>
            <a:r>
              <a:rPr lang="en-US" sz="3400" dirty="0" err="1"/>
              <a:t>tonne</a:t>
            </a:r>
            <a:r>
              <a:rPr lang="en-US" sz="3400" dirty="0"/>
              <a:t> produced at </a:t>
            </a:r>
            <a:r>
              <a:rPr lang="en-US" sz="3400" dirty="0" err="1"/>
              <a:t>Kanjikode</a:t>
            </a:r>
            <a:r>
              <a:rPr lang="en-US" sz="3400" dirty="0"/>
              <a:t> plant (in Palakkad),” </a:t>
            </a:r>
            <a:r>
              <a:rPr lang="en-US" sz="3400" dirty="0" err="1"/>
              <a:t>Pinarayi</a:t>
            </a:r>
            <a:r>
              <a:rPr lang="en-US" sz="3400" dirty="0"/>
              <a:t> </a:t>
            </a:r>
            <a:r>
              <a:rPr lang="en-US" sz="3400" dirty="0" err="1"/>
              <a:t>Vijayan</a:t>
            </a:r>
            <a:r>
              <a:rPr lang="en-US" sz="3400" dirty="0"/>
              <a:t> said in his letter to PM Modi. Kerala’s main oxygen producing unit run by a private company, </a:t>
            </a:r>
            <a:r>
              <a:rPr lang="en-US" sz="3400" dirty="0" err="1"/>
              <a:t>Inox</a:t>
            </a:r>
            <a:r>
              <a:rPr lang="en-US" sz="3400" dirty="0"/>
              <a:t> Air Products, was also catering to demand for oxygen in two </a:t>
            </a:r>
            <a:r>
              <a:rPr lang="en-US" sz="3400" dirty="0" err="1"/>
              <a:t>neighbouring</a:t>
            </a:r>
            <a:r>
              <a:rPr lang="en-US" sz="3400" dirty="0"/>
              <a:t> states, Karnataka and Tamil Nadu. </a:t>
            </a:r>
            <a:r>
              <a:rPr lang="en-US" sz="3400" dirty="0" err="1"/>
              <a:t>Pinarayi</a:t>
            </a:r>
            <a:r>
              <a:rPr lang="en-US" sz="3400" dirty="0"/>
              <a:t> </a:t>
            </a:r>
            <a:r>
              <a:rPr lang="en-US" sz="3400" dirty="0" err="1"/>
              <a:t>Vijayan</a:t>
            </a:r>
            <a:r>
              <a:rPr lang="en-US" sz="3400" dirty="0"/>
              <a:t> said Kerala has been sending 40 metric </a:t>
            </a:r>
            <a:r>
              <a:rPr lang="en-US" sz="3400" dirty="0" err="1"/>
              <a:t>tonnes</a:t>
            </a:r>
            <a:r>
              <a:rPr lang="en-US" sz="3400" dirty="0"/>
              <a:t> of oxygen to Tamil Nadu daily in line with the directions of the central committee on oxygen pool. </a:t>
            </a:r>
            <a:r>
              <a:rPr lang="en-US" sz="3400" dirty="0" err="1"/>
              <a:t>Vijayan</a:t>
            </a:r>
            <a:r>
              <a:rPr lang="en-US" sz="3400" dirty="0"/>
              <a:t> said this would have to stop in view of the surge in </a:t>
            </a:r>
            <a:r>
              <a:rPr lang="en-US" sz="3400" dirty="0" err="1"/>
              <a:t>Covid</a:t>
            </a:r>
            <a:r>
              <a:rPr lang="en-US" sz="3400" dirty="0"/>
              <a:t> cases in Kerala. In the last 24 hours, according to the state government, Kerala has reported 27,487 fresh </a:t>
            </a:r>
            <a:r>
              <a:rPr lang="en-US" sz="3400" dirty="0" err="1"/>
              <a:t>Covid</a:t>
            </a:r>
            <a:r>
              <a:rPr lang="en-US" sz="3400" dirty="0"/>
              <a:t> cases, leading the active caseload to rise to 4,19,726. This is the third highest, next only to Maharashtra and Karnataka. Kerala’s 14 districts have reported a test positivity rate (TPR) of 26.5%. The chief minister told reporters that Kerala’s active </a:t>
            </a:r>
            <a:r>
              <a:rPr lang="en-US" sz="3400" dirty="0" err="1"/>
              <a:t>Covid</a:t>
            </a:r>
            <a:r>
              <a:rPr lang="en-US" sz="3400" dirty="0"/>
              <a:t> cases are estimated to cross 600,000 by next week and estimated that the state would need 450 MT to meet the demand from patients in the state. Kerala has been an oxygen surplus state and helped other states meet the growing demand for oxygen. It needed just about 80 MT but produced about 219 MT in big and small units. But this was before a virulent strain of the </a:t>
            </a:r>
            <a:r>
              <a:rPr lang="en-US" sz="3400" dirty="0" err="1"/>
              <a:t>Covid</a:t>
            </a:r>
            <a:r>
              <a:rPr lang="en-US" sz="3400" dirty="0"/>
              <a:t> started spreading in the state. </a:t>
            </a:r>
            <a:r>
              <a:rPr lang="en-US" sz="3400" dirty="0" err="1"/>
              <a:t>Pinarayi</a:t>
            </a:r>
            <a:r>
              <a:rPr lang="en-US" sz="3400" dirty="0"/>
              <a:t> </a:t>
            </a:r>
            <a:r>
              <a:rPr lang="en-US" sz="3400" dirty="0" err="1"/>
              <a:t>Vijayan</a:t>
            </a:r>
            <a:r>
              <a:rPr lang="en-US" sz="3400" dirty="0"/>
              <a:t> said the increase in cases had already led its buffer stock to dip to 86 MT. </a:t>
            </a:r>
          </a:p>
          <a:p>
            <a:endParaRPr lang="en-US" dirty="0"/>
          </a:p>
        </p:txBody>
      </p:sp>
    </p:spTree>
    <p:extLst>
      <p:ext uri="{BB962C8B-B14F-4D97-AF65-F5344CB8AC3E}">
        <p14:creationId xmlns:p14="http://schemas.microsoft.com/office/powerpoint/2010/main" val="18527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228600" y="1295400"/>
            <a:ext cx="8610600" cy="5105400"/>
          </a:xfrm>
        </p:spPr>
        <p:txBody>
          <a:bodyPr>
            <a:normAutofit fontScale="40000" lnSpcReduction="20000"/>
          </a:bodyPr>
          <a:lstStyle/>
          <a:p>
            <a:pPr marL="0" indent="0" algn="just">
              <a:buNone/>
            </a:pPr>
            <a:r>
              <a:rPr lang="en-US" sz="4000" b="1" dirty="0"/>
              <a:t>Consider making death penalty a punishment for corruption, Madras HC tells Centre</a:t>
            </a:r>
            <a:endParaRPr lang="en-US" sz="4000" dirty="0"/>
          </a:p>
          <a:p>
            <a:pPr marL="0" indent="0" algn="just">
              <a:buNone/>
            </a:pPr>
            <a:r>
              <a:rPr lang="en-US" sz="4000" dirty="0"/>
              <a:t>The Print, 04 Nov 2020 2.45 PM</a:t>
            </a:r>
          </a:p>
          <a:p>
            <a:pPr marL="0" indent="0" algn="just">
              <a:buNone/>
            </a:pPr>
            <a:r>
              <a:rPr lang="en-US" sz="4000" dirty="0"/>
              <a:t>New Delhi: The Madras High Court has suggested death penalty as punishment for corrupt practices such as demanding bribes and asked the central government to consider amending the law to impose stringent penalties to check corruption. A division bench of justices N. </a:t>
            </a:r>
            <a:r>
              <a:rPr lang="en-US" sz="4000" dirty="0" err="1"/>
              <a:t>Kirubakaran</a:t>
            </a:r>
            <a:r>
              <a:rPr lang="en-US" sz="4000" dirty="0"/>
              <a:t> and B. </a:t>
            </a:r>
            <a:r>
              <a:rPr lang="en-US" sz="4000" dirty="0" err="1"/>
              <a:t>Pugalendhi</a:t>
            </a:r>
            <a:r>
              <a:rPr lang="en-US" sz="4000" dirty="0"/>
              <a:t> gave its order Monday, while hearing a public interest litigation filed by advocate A.P. </a:t>
            </a:r>
            <a:r>
              <a:rPr lang="en-US" sz="4000" dirty="0" err="1"/>
              <a:t>Suryakrasam</a:t>
            </a:r>
            <a:r>
              <a:rPr lang="en-US" sz="4000" dirty="0"/>
              <a:t> that sought action against state government officials for demanding bribes from farmers at paddy procurement centers. </a:t>
            </a:r>
            <a:r>
              <a:rPr lang="en-US" sz="4000" dirty="0" smtClean="0"/>
              <a:t>It </a:t>
            </a:r>
            <a:r>
              <a:rPr lang="en-US" sz="4000" dirty="0"/>
              <a:t>called for a law similar to the one existing in China and North Korea. 'The central government may consider imposing punishment such as 'hanging' or 'death penalty' for corrupt practices or for demanding and accepting bribes like in China, North Korea, Indonesia, Thailand and Morocco,' the Madurai bench of the HC said. </a:t>
            </a:r>
            <a:r>
              <a:rPr lang="en-US" sz="4000" dirty="0" smtClean="0"/>
              <a:t>It </a:t>
            </a:r>
            <a:r>
              <a:rPr lang="en-US" sz="4000" dirty="0"/>
              <a:t>impleaded the Union home minister, the Union law minister and the Ministry of Parliamentary Affairs as a party in the case to know their view on the court's suggestion. The anti-corruption law — Prevention of Corruption Act (PCA) — is a central legislation and only the Centre can introduce amendments in it. </a:t>
            </a:r>
            <a:r>
              <a:rPr lang="en-US" sz="4000" dirty="0" smtClean="0"/>
              <a:t>'People </a:t>
            </a:r>
            <a:r>
              <a:rPr lang="en-US" sz="4000" dirty="0"/>
              <a:t>are compelled to accept corruption as normal one. Corruption has become deep-rooted and has spread like cancer. Every day, it is reported in the media that many officials are caught red-handed while taking bribes. Hence, the punishment needs to be enhanced,' the bench stated, citing reasons to deliberate further on the issue. </a:t>
            </a:r>
            <a:r>
              <a:rPr lang="en-US" sz="4000" dirty="0" smtClean="0"/>
              <a:t>This </a:t>
            </a:r>
            <a:r>
              <a:rPr lang="en-US" sz="4000" dirty="0"/>
              <a:t>is not the first time that courts have urged the need to revisit the anti-corruption law and strengthen it to tackle the menace of corruption, which has often been likened to cancer by courts. The Supreme Court had in 2007 verbally remarked that the only deterrent to corruption was to 'hang a few corrupt persons from the lamp post'. The bench led by Justice S.B. Sinha was hearing a bail application of an accused in the fodder scam. </a:t>
            </a:r>
            <a:r>
              <a:rPr lang="en-US" sz="4000" dirty="0" smtClean="0"/>
              <a:t>Recently</a:t>
            </a:r>
            <a:r>
              <a:rPr lang="en-US" sz="4000" dirty="0"/>
              <a:t>, a bench led by Justice </a:t>
            </a:r>
            <a:r>
              <a:rPr lang="en-US" sz="4000" dirty="0" err="1"/>
              <a:t>Arun</a:t>
            </a:r>
            <a:r>
              <a:rPr lang="en-US" sz="4000" dirty="0"/>
              <a:t> Mishra (now retired) also rued the fact that the law did not permit courts to give capital punishment for corruption. The oral remarks came while it was hearing a case related to </a:t>
            </a:r>
            <a:r>
              <a:rPr lang="en-US" sz="4000" dirty="0" err="1"/>
              <a:t>Amrapali</a:t>
            </a:r>
            <a:r>
              <a:rPr lang="en-US" sz="4000" dirty="0"/>
              <a:t>, which allegedly cheated lakhs of homebuyers.</a:t>
            </a:r>
          </a:p>
          <a:p>
            <a:endParaRPr lang="en-US" dirty="0"/>
          </a:p>
        </p:txBody>
      </p:sp>
    </p:spTree>
    <p:extLst>
      <p:ext uri="{BB962C8B-B14F-4D97-AF65-F5344CB8AC3E}">
        <p14:creationId xmlns:p14="http://schemas.microsoft.com/office/powerpoint/2010/main" val="178670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457200" y="1417638"/>
            <a:ext cx="8229600" cy="4983162"/>
          </a:xfrm>
        </p:spPr>
        <p:txBody>
          <a:bodyPr>
            <a:normAutofit fontScale="32500" lnSpcReduction="20000"/>
          </a:bodyPr>
          <a:lstStyle/>
          <a:p>
            <a:pPr marL="0" lvl="0" indent="0" algn="just" fontAlgn="base">
              <a:buNone/>
            </a:pPr>
            <a:r>
              <a:rPr lang="en-US" sz="4300" b="1" dirty="0"/>
              <a:t>Can betting in sports be legalized? SC agrees to examine the issue</a:t>
            </a:r>
            <a:endParaRPr lang="en-US" sz="4300" dirty="0"/>
          </a:p>
          <a:p>
            <a:pPr marL="0" indent="0" algn="just">
              <a:buNone/>
            </a:pPr>
            <a:r>
              <a:rPr lang="en-US" sz="4300" dirty="0"/>
              <a:t>Amit </a:t>
            </a:r>
            <a:r>
              <a:rPr lang="en-US" sz="4300" dirty="0" err="1"/>
              <a:t>Anand</a:t>
            </a:r>
            <a:r>
              <a:rPr lang="en-US" sz="4300" dirty="0"/>
              <a:t> </a:t>
            </a:r>
            <a:r>
              <a:rPr lang="en-US" sz="4300" dirty="0" err="1"/>
              <a:t>Choudhary</a:t>
            </a:r>
            <a:r>
              <a:rPr lang="en-US" sz="4300" dirty="0"/>
              <a:t> | TNN | Updated: Apr 28, 2017, 09.05 PM IST</a:t>
            </a:r>
          </a:p>
          <a:p>
            <a:pPr marL="0" indent="0" algn="just">
              <a:buNone/>
            </a:pPr>
            <a:r>
              <a:rPr lang="en-US" sz="4300" dirty="0"/>
              <a:t>NEW DELHI: The Supreme Court decided on Friday to examine whether betting and gambling could be legalized in sports, which at present is prohibited and punishable under law</a:t>
            </a:r>
            <a:r>
              <a:rPr lang="en-US" sz="4300" dirty="0" smtClean="0"/>
              <a:t>. A </a:t>
            </a:r>
            <a:r>
              <a:rPr lang="en-US" sz="4300" dirty="0"/>
              <a:t>bench of Justices </a:t>
            </a:r>
            <a:r>
              <a:rPr lang="en-US" sz="4300" dirty="0" err="1"/>
              <a:t>Dipak</a:t>
            </a:r>
            <a:r>
              <a:rPr lang="en-US" sz="4300" dirty="0"/>
              <a:t> </a:t>
            </a:r>
            <a:r>
              <a:rPr lang="en-US" sz="4300" dirty="0" err="1"/>
              <a:t>Misra</a:t>
            </a:r>
            <a:r>
              <a:rPr lang="en-US" sz="4300" dirty="0"/>
              <a:t> and A M </a:t>
            </a:r>
            <a:r>
              <a:rPr lang="en-US" sz="4300" dirty="0" err="1"/>
              <a:t>Khanwilkar</a:t>
            </a:r>
            <a:r>
              <a:rPr lang="en-US" sz="4300" dirty="0"/>
              <a:t> agreed to hear a PIL seeking its direction to the government to frame law to allow and regulate betting in sports. The court said it would take up the issue along with the case pending before it on cricket reforms</a:t>
            </a:r>
            <a:r>
              <a:rPr lang="en-US" sz="4300" dirty="0" smtClean="0"/>
              <a:t>. Senior </a:t>
            </a:r>
            <a:r>
              <a:rPr lang="en-US" sz="4300" dirty="0"/>
              <a:t>advocate R S Suri and lawyer </a:t>
            </a:r>
            <a:r>
              <a:rPr lang="en-US" sz="4300" dirty="0" err="1"/>
              <a:t>Reepak</a:t>
            </a:r>
            <a:r>
              <a:rPr lang="en-US" sz="4300" dirty="0"/>
              <a:t> </a:t>
            </a:r>
            <a:r>
              <a:rPr lang="en-US" sz="4300" dirty="0" err="1"/>
              <a:t>Kansal</a:t>
            </a:r>
            <a:r>
              <a:rPr lang="en-US" sz="4300" dirty="0"/>
              <a:t>, appearing for the petitioner, told the bench that legalizing betting would be beneficial to the country and the government would be able to generate revenue of around </a:t>
            </a:r>
            <a:r>
              <a:rPr lang="en-US" sz="4300" dirty="0" err="1"/>
              <a:t>Rs</a:t>
            </a:r>
            <a:r>
              <a:rPr lang="en-US" sz="4300" dirty="0"/>
              <a:t> 12,000 crore a year by bringing earnings from gambling and betting under the tax net. They said allowing betting would also enable the government to curb corrupt activities like match-fixing in sports</a:t>
            </a:r>
            <a:r>
              <a:rPr lang="en-US" sz="4300" dirty="0" smtClean="0"/>
              <a:t>. "</a:t>
            </a:r>
            <a:r>
              <a:rPr lang="en-US" sz="4300" dirty="0"/>
              <a:t>The calls for regulating betting have been made because unregulated betting is an immense loss to the country and also because regulation of this activity would enable the government to distinguish between harmless betting and corrupt activities like match-fixing. The total betting market (in India) is </a:t>
            </a:r>
            <a:r>
              <a:rPr lang="en-US" sz="4300" dirty="0" err="1"/>
              <a:t>Rs</a:t>
            </a:r>
            <a:r>
              <a:rPr lang="en-US" sz="4300" dirty="0"/>
              <a:t> 3 lakh crore," the petitioner said</a:t>
            </a:r>
            <a:r>
              <a:rPr lang="en-US" sz="4300" dirty="0" smtClean="0"/>
              <a:t>. "</a:t>
            </a:r>
            <a:r>
              <a:rPr lang="en-US" sz="4300" dirty="0"/>
              <a:t>Regulating the existing system will weed out the undesirable elements in the betting business and will bring more credible and genuine players over whom the government can have more control. As the business is unregulated, its players indulge in shady transactions. It is accepted that there are huge crime syndicates and mafia that control these business. Most of these syndicates are not even managed from within the country," the petition said</a:t>
            </a:r>
            <a:r>
              <a:rPr lang="en-US" sz="4300" dirty="0" smtClean="0"/>
              <a:t>. Law </a:t>
            </a:r>
            <a:r>
              <a:rPr lang="en-US" sz="4300" dirty="0"/>
              <a:t>Commission of India is already examining the issue and it has favored a comprehensive legislation to legalize betting and gambling. Although it is yet to file its report, its chairman and former Supreme Court judge B S Chauhan has gone on record saying that a law should be made to regulate such activities instead of continuing with the ban</a:t>
            </a:r>
            <a:r>
              <a:rPr lang="en-US" sz="4300" dirty="0" smtClean="0"/>
              <a:t>. "</a:t>
            </a:r>
            <a:r>
              <a:rPr lang="en-US" sz="4300" dirty="0"/>
              <a:t>Development of gambling industry in India requires a three-pronged strategy - reforming the existing gambling (lottery, horse racing) market and legalizing the present illegal market (introducing new products), while introducing stringent and over-arching regulations," he had said at a seminar</a:t>
            </a:r>
            <a:r>
              <a:rPr lang="en-US" sz="4300" dirty="0" smtClean="0"/>
              <a:t>. Justice </a:t>
            </a:r>
            <a:r>
              <a:rPr lang="en-US" sz="4300" dirty="0" err="1"/>
              <a:t>Lodha</a:t>
            </a:r>
            <a:r>
              <a:rPr lang="en-US" sz="4300" dirty="0"/>
              <a:t> committee, which had filed a comprehensive report in SC on cricket reforms, had also said that the issue of legalizing betting needed to be considered</a:t>
            </a:r>
            <a:r>
              <a:rPr lang="en-US" sz="4300" dirty="0" smtClean="0"/>
              <a:t>. Do </a:t>
            </a:r>
            <a:r>
              <a:rPr lang="en-US" sz="4300" dirty="0"/>
              <a:t>you agree with the proposed idea of de-criminalization of betting in sports especially cricket? </a:t>
            </a:r>
            <a:endParaRPr lang="en-US" dirty="0"/>
          </a:p>
        </p:txBody>
      </p:sp>
    </p:spTree>
    <p:extLst>
      <p:ext uri="{BB962C8B-B14F-4D97-AF65-F5344CB8AC3E}">
        <p14:creationId xmlns:p14="http://schemas.microsoft.com/office/powerpoint/2010/main" val="63698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1495</TotalTime>
  <Words>2439</Words>
  <Application>Microsoft Office PowerPoint</Application>
  <PresentationFormat>On-screen Show (4:3)</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Case Studies: Technology / Social Justice</vt:lpstr>
      <vt:lpstr>Case Study</vt:lpstr>
      <vt:lpstr>Case Study</vt:lpstr>
      <vt:lpstr>Case Study</vt:lpstr>
      <vt:lpstr>Case Study</vt:lpstr>
      <vt:lpstr>Case Study</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371</cp:revision>
  <dcterms:created xsi:type="dcterms:W3CDTF">2013-08-02T17:19:43Z</dcterms:created>
  <dcterms:modified xsi:type="dcterms:W3CDTF">2021-11-29T14:09:42Z</dcterms:modified>
</cp:coreProperties>
</file>