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88" r:id="rId4"/>
    <p:sldId id="301" r:id="rId5"/>
    <p:sldId id="300" r:id="rId6"/>
    <p:sldId id="298" r:id="rId7"/>
    <p:sldId id="268" r:id="rId8"/>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industantimes.com/columns/harshraj-sing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smtClean="0"/>
              <a:t>Social Justice and Equality: Cases</a:t>
            </a:r>
            <a:r>
              <a:rPr lang="en-US" dirty="0" smtClean="0"/>
              <a:t/>
            </a:r>
            <a:br>
              <a:rPr lang="en-US" dirty="0" smtClean="0"/>
            </a:br>
            <a:endParaRPr lang="en-US" dirty="0"/>
          </a:p>
        </p:txBody>
      </p:sp>
      <p:sp>
        <p:nvSpPr>
          <p:cNvPr id="3" name="Subtitle 2"/>
          <p:cNvSpPr>
            <a:spLocks noGrp="1"/>
          </p:cNvSpPr>
          <p:nvPr>
            <p:ph type="subTitle" idx="1"/>
          </p:nvPr>
        </p:nvSpPr>
        <p:spPr>
          <a:xfrm>
            <a:off x="990600" y="4800600"/>
            <a:ext cx="7391400" cy="838200"/>
          </a:xfrm>
        </p:spPr>
        <p:txBody>
          <a:bodyPr>
            <a:normAutofit fontScale="47500" lnSpcReduction="20000"/>
          </a:bodyPr>
          <a:lstStyle/>
          <a:p>
            <a:pPr algn="r"/>
            <a:r>
              <a:rPr lang="en-US" dirty="0" smtClean="0">
                <a:solidFill>
                  <a:schemeClr val="tx1"/>
                </a:solidFill>
              </a:rPr>
              <a:t>Prof. Kumar </a:t>
            </a:r>
            <a:r>
              <a:rPr lang="en-US" dirty="0" err="1" smtClean="0">
                <a:solidFill>
                  <a:schemeClr val="tx1"/>
                </a:solidFill>
              </a:rPr>
              <a:t>Neeraj</a:t>
            </a:r>
            <a:r>
              <a:rPr lang="en-US" dirty="0" smtClean="0">
                <a:solidFill>
                  <a:schemeClr val="tx1"/>
                </a:solidFill>
              </a:rPr>
              <a:t> </a:t>
            </a:r>
            <a:r>
              <a:rPr lang="en-US" dirty="0" err="1" smtClean="0">
                <a:solidFill>
                  <a:schemeClr val="tx1"/>
                </a:solidFill>
              </a:rPr>
              <a:t>Sachdev</a:t>
            </a:r>
            <a:endParaRPr lang="en-US" dirty="0" smtClean="0">
              <a:solidFill>
                <a:schemeClr val="tx1"/>
              </a:solidFill>
            </a:endParaRPr>
          </a:p>
          <a:p>
            <a:pPr algn="r"/>
            <a:r>
              <a:rPr lang="en-US" dirty="0" smtClean="0">
                <a:solidFill>
                  <a:schemeClr val="tx1"/>
                </a:solidFill>
              </a:rPr>
              <a:t>6168-F</a:t>
            </a:r>
            <a:endParaRPr lang="en-US" dirty="0" smtClean="0">
              <a:solidFill>
                <a:schemeClr val="tx1"/>
              </a:solidFill>
            </a:endParaRPr>
          </a:p>
          <a:p>
            <a:pPr algn="r"/>
            <a:r>
              <a:rPr lang="en-US" dirty="0" smtClean="0">
                <a:solidFill>
                  <a:schemeClr val="tx1"/>
                </a:solidFill>
              </a:rPr>
              <a:t>Department of Humanities and Social Sciences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b="1"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r>
              <a:rPr lang="en-US" sz="4000" dirty="0" smtClean="0"/>
              <a:t>Society and Freedom of Expression</a:t>
            </a:r>
          </a:p>
          <a:p>
            <a:r>
              <a:rPr lang="en-US" sz="4000" dirty="0" smtClean="0"/>
              <a:t>Crime and Punishment</a:t>
            </a:r>
          </a:p>
          <a:p>
            <a:r>
              <a:rPr lang="en-US" sz="4000" dirty="0" smtClean="0"/>
              <a:t>Politics and the Problem of Dirty Hands</a:t>
            </a:r>
          </a:p>
          <a:p>
            <a:r>
              <a:rPr lang="en-US" sz="4000" dirty="0" smtClean="0"/>
              <a:t>War and Peace</a:t>
            </a:r>
          </a:p>
          <a:p>
            <a:pPr fontAlgn="t"/>
            <a:r>
              <a:rPr lang="en-US" sz="4000" b="1" dirty="0" smtClean="0"/>
              <a:t>Case Studies</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normAutofit/>
          </a:bodyPr>
          <a:lstStyle/>
          <a:p>
            <a:pPr marL="342900" lvl="0">
              <a:spcBef>
                <a:spcPct val="20000"/>
              </a:spcBef>
            </a:pPr>
            <a:r>
              <a:rPr lang="en-US" sz="1800" b="1" dirty="0" smtClean="0">
                <a:solidFill>
                  <a:prstClr val="black"/>
                </a:solidFill>
                <a:ea typeface="+mn-ea"/>
                <a:cs typeface="+mn-cs"/>
              </a:rPr>
              <a:t/>
            </a:r>
            <a:br>
              <a:rPr lang="en-US" sz="1800" b="1" dirty="0" smtClean="0">
                <a:solidFill>
                  <a:prstClr val="black"/>
                </a:solidFill>
                <a:ea typeface="+mn-ea"/>
                <a:cs typeface="+mn-cs"/>
              </a:rPr>
            </a:br>
            <a:r>
              <a:rPr lang="en-US" sz="3200" b="1" dirty="0" smtClean="0">
                <a:solidFill>
                  <a:prstClr val="black"/>
                </a:solidFill>
                <a:ea typeface="+mn-ea"/>
                <a:cs typeface="+mn-cs"/>
              </a:rPr>
              <a:t>Case Study</a:t>
            </a:r>
            <a:endParaRPr lang="en-US" sz="3200" dirty="0"/>
          </a:p>
        </p:txBody>
      </p:sp>
      <p:sp>
        <p:nvSpPr>
          <p:cNvPr id="3" name="Content Placeholder 2"/>
          <p:cNvSpPr>
            <a:spLocks noGrp="1"/>
          </p:cNvSpPr>
          <p:nvPr>
            <p:ph idx="1"/>
          </p:nvPr>
        </p:nvSpPr>
        <p:spPr>
          <a:xfrm>
            <a:off x="228600" y="1295400"/>
            <a:ext cx="8763000" cy="5257800"/>
          </a:xfrm>
        </p:spPr>
        <p:txBody>
          <a:bodyPr>
            <a:noAutofit/>
          </a:bodyPr>
          <a:lstStyle/>
          <a:p>
            <a:pPr indent="0" algn="just">
              <a:spcBef>
                <a:spcPts val="0"/>
              </a:spcBef>
              <a:buNone/>
            </a:pPr>
            <a:r>
              <a:rPr lang="en-US" sz="1600" b="1" dirty="0">
                <a:solidFill>
                  <a:prstClr val="black"/>
                </a:solidFill>
              </a:rPr>
              <a:t>Two Indians in Saudi Arabia executed for </a:t>
            </a:r>
            <a:r>
              <a:rPr lang="en-US" sz="1600" b="1" dirty="0" smtClean="0">
                <a:solidFill>
                  <a:prstClr val="black"/>
                </a:solidFill>
              </a:rPr>
              <a:t>murder</a:t>
            </a:r>
          </a:p>
          <a:p>
            <a:pPr indent="0" algn="just">
              <a:spcBef>
                <a:spcPts val="0"/>
              </a:spcBef>
              <a:buNone/>
            </a:pPr>
            <a:r>
              <a:rPr lang="en-US" sz="1600" dirty="0" smtClean="0">
                <a:solidFill>
                  <a:prstClr val="black"/>
                </a:solidFill>
              </a:rPr>
              <a:t>The </a:t>
            </a:r>
            <a:r>
              <a:rPr lang="en-US" sz="1600" dirty="0">
                <a:solidFill>
                  <a:prstClr val="black"/>
                </a:solidFill>
              </a:rPr>
              <a:t>Times of India, Ajay </a:t>
            </a:r>
            <a:r>
              <a:rPr lang="en-US" sz="1600" dirty="0" err="1">
                <a:solidFill>
                  <a:prstClr val="black"/>
                </a:solidFill>
              </a:rPr>
              <a:t>Sura</a:t>
            </a:r>
            <a:r>
              <a:rPr lang="en-US" sz="1600" dirty="0">
                <a:solidFill>
                  <a:prstClr val="black"/>
                </a:solidFill>
              </a:rPr>
              <a:t>, TNN | Apr 17, 2019, 06.19 AM </a:t>
            </a:r>
            <a:r>
              <a:rPr lang="en-US" sz="1600" dirty="0" smtClean="0">
                <a:solidFill>
                  <a:prstClr val="black"/>
                </a:solidFill>
              </a:rPr>
              <a:t>IST</a:t>
            </a:r>
          </a:p>
          <a:p>
            <a:pPr indent="0" algn="just">
              <a:spcBef>
                <a:spcPts val="0"/>
              </a:spcBef>
              <a:buNone/>
            </a:pPr>
            <a:r>
              <a:rPr lang="en-US" sz="1600" dirty="0" smtClean="0"/>
              <a:t>CHANDIGARH: The foreign ministry has confirmed that two Indians, </a:t>
            </a:r>
            <a:r>
              <a:rPr lang="en-US" sz="1600" dirty="0" err="1" smtClean="0"/>
              <a:t>Satwinder</a:t>
            </a:r>
            <a:r>
              <a:rPr lang="en-US" sz="1600" dirty="0" smtClean="0"/>
              <a:t> Kumar of Hoshiarpur and </a:t>
            </a:r>
            <a:r>
              <a:rPr lang="en-US" sz="1600" dirty="0" err="1" smtClean="0"/>
              <a:t>Harjeet</a:t>
            </a:r>
            <a:r>
              <a:rPr lang="en-US" sz="1600" dirty="0" smtClean="0"/>
              <a:t> Singh of Ludhiana, have been beheaded in Saudi Arabia on charges of murdering a fellow Indian. The two were executed on February 28 this year. The Indian embassy in Riyadh, however, was not informed by the Saudi authorities before the executions. The families of the deceased may not get the bodies because of rules against it. </a:t>
            </a:r>
            <a:r>
              <a:rPr lang="en-US" sz="1600" dirty="0" err="1" smtClean="0"/>
              <a:t>Harjeet</a:t>
            </a:r>
            <a:r>
              <a:rPr lang="en-US" sz="1600" dirty="0" smtClean="0"/>
              <a:t> and </a:t>
            </a:r>
            <a:r>
              <a:rPr lang="en-US" sz="1600" dirty="0" err="1" smtClean="0"/>
              <a:t>Satwinder</a:t>
            </a:r>
            <a:r>
              <a:rPr lang="en-US" sz="1600" dirty="0" smtClean="0"/>
              <a:t> killed </a:t>
            </a:r>
            <a:r>
              <a:rPr lang="en-US" sz="1600" dirty="0" err="1" smtClean="0"/>
              <a:t>Imamuddin</a:t>
            </a:r>
            <a:r>
              <a:rPr lang="en-US" sz="1600" dirty="0" smtClean="0"/>
              <a:t> after a scuffle broke out between them over distribution of some money they had looted. A few days later, the two were arrested for drinking liquor and fighting. While deportation formalities were being completed, they were found to be linked to the murder. Indian duo were shifted to Riyadh jail for their trial The details of the fate of </a:t>
            </a:r>
            <a:r>
              <a:rPr lang="en-US" sz="1600" dirty="0" err="1" smtClean="0"/>
              <a:t>Satwinder</a:t>
            </a:r>
            <a:r>
              <a:rPr lang="en-US" sz="1600" dirty="0" smtClean="0"/>
              <a:t> Kumar and </a:t>
            </a:r>
            <a:r>
              <a:rPr lang="en-US" sz="1600" dirty="0" err="1" smtClean="0"/>
              <a:t>Harjeet</a:t>
            </a:r>
            <a:r>
              <a:rPr lang="en-US" sz="1600" dirty="0" smtClean="0"/>
              <a:t> Singh were revealed by the foreign ministry after a petition was filed by </a:t>
            </a:r>
            <a:r>
              <a:rPr lang="en-US" sz="1600" dirty="0" err="1" smtClean="0"/>
              <a:t>Satwinder’s</a:t>
            </a:r>
            <a:r>
              <a:rPr lang="en-US" sz="1600" dirty="0" smtClean="0"/>
              <a:t> wife </a:t>
            </a:r>
            <a:r>
              <a:rPr lang="en-US" sz="1600" dirty="0" err="1" smtClean="0"/>
              <a:t>Seema</a:t>
            </a:r>
            <a:r>
              <a:rPr lang="en-US" sz="1600" dirty="0" smtClean="0"/>
              <a:t> </a:t>
            </a:r>
            <a:r>
              <a:rPr lang="en-US" sz="1600" dirty="0" err="1" smtClean="0"/>
              <a:t>Rani</a:t>
            </a:r>
            <a:r>
              <a:rPr lang="en-US" sz="1600" dirty="0" smtClean="0"/>
              <a:t>. In the letter, delivered to </a:t>
            </a:r>
            <a:r>
              <a:rPr lang="en-US" sz="1600" dirty="0" err="1" smtClean="0"/>
              <a:t>Seema</a:t>
            </a:r>
            <a:r>
              <a:rPr lang="en-US" sz="1600" dirty="0" smtClean="0"/>
              <a:t> on Monday, it was revealed that </a:t>
            </a:r>
            <a:r>
              <a:rPr lang="en-US" sz="1600" dirty="0" err="1" smtClean="0"/>
              <a:t>Satwinder</a:t>
            </a:r>
            <a:r>
              <a:rPr lang="en-US" sz="1600" dirty="0" smtClean="0"/>
              <a:t> and </a:t>
            </a:r>
            <a:r>
              <a:rPr lang="en-US" sz="1600" dirty="0" err="1" smtClean="0"/>
              <a:t>Harjeet</a:t>
            </a:r>
            <a:r>
              <a:rPr lang="en-US" sz="1600" dirty="0" smtClean="0"/>
              <a:t> were arrested on December 9, 2015 for allegedly killing </a:t>
            </a:r>
            <a:r>
              <a:rPr lang="en-US" sz="1600" dirty="0" err="1" smtClean="0"/>
              <a:t>Arif</a:t>
            </a:r>
            <a:r>
              <a:rPr lang="en-US" sz="1600" dirty="0" smtClean="0"/>
              <a:t> </a:t>
            </a:r>
            <a:r>
              <a:rPr lang="en-US" sz="1600" dirty="0" err="1" smtClean="0"/>
              <a:t>Imamuddin</a:t>
            </a:r>
            <a:r>
              <a:rPr lang="en-US" sz="1600" dirty="0" smtClean="0"/>
              <a:t>. “They were shifted to Riyadh jail for trial and they confessed to their crime. The hearing of their case on May 31, 2017 was attended by an embassy official. At that time, the case file was transferred to an appeals court, with an additional charge of ‘</a:t>
            </a:r>
            <a:r>
              <a:rPr lang="en-US" sz="1600" dirty="0" err="1" smtClean="0"/>
              <a:t>hirabha</a:t>
            </a:r>
            <a:r>
              <a:rPr lang="en-US" sz="1600" dirty="0" smtClean="0"/>
              <a:t> (highway robbery that also invites capital punishment)’,” according to the MEA communication. The letter, signed by </a:t>
            </a:r>
            <a:r>
              <a:rPr lang="en-US" sz="1600" dirty="0" err="1" smtClean="0"/>
              <a:t>Prakash</a:t>
            </a:r>
            <a:r>
              <a:rPr lang="en-US" sz="1600" dirty="0" smtClean="0"/>
              <a:t> </a:t>
            </a:r>
            <a:r>
              <a:rPr lang="en-US" sz="1600" dirty="0" err="1" smtClean="0"/>
              <a:t>Chand</a:t>
            </a:r>
            <a:r>
              <a:rPr lang="en-US" sz="1600" dirty="0" smtClean="0"/>
              <a:t>, director (consular), added that embassy officials used to visit the jail to know about the status of their trial. “But, both were executed on February 28, 2019 without informing the embassy. Several communications were made to the ministry of foreign affairs, Saudi Arabia, to get the mortal remains but Saudi system does not permit handing over the bodies of those executed to the embassy,” the letter said.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417638"/>
            <a:ext cx="8229600" cy="4983162"/>
          </a:xfrm>
        </p:spPr>
        <p:txBody>
          <a:bodyPr>
            <a:normAutofit fontScale="32500" lnSpcReduction="20000"/>
          </a:bodyPr>
          <a:lstStyle/>
          <a:p>
            <a:pPr marL="0" lvl="0" indent="0" algn="just" fontAlgn="base">
              <a:buNone/>
            </a:pPr>
            <a:r>
              <a:rPr lang="en-US" sz="4300" b="1" dirty="0"/>
              <a:t>Can betting in sports be legalized? SC agrees to examine the issue</a:t>
            </a:r>
            <a:endParaRPr lang="en-US" sz="4300" dirty="0"/>
          </a:p>
          <a:p>
            <a:pPr marL="0" indent="0" algn="just">
              <a:buNone/>
            </a:pPr>
            <a:r>
              <a:rPr lang="en-US" sz="4300" dirty="0"/>
              <a:t>Amit </a:t>
            </a:r>
            <a:r>
              <a:rPr lang="en-US" sz="4300" dirty="0" err="1"/>
              <a:t>Anand</a:t>
            </a:r>
            <a:r>
              <a:rPr lang="en-US" sz="4300" dirty="0"/>
              <a:t> </a:t>
            </a:r>
            <a:r>
              <a:rPr lang="en-US" sz="4300" dirty="0" err="1"/>
              <a:t>Choudhary</a:t>
            </a:r>
            <a:r>
              <a:rPr lang="en-US" sz="4300" dirty="0"/>
              <a:t> | TNN | Updated: Apr 28, 2017, 09.05 PM IST</a:t>
            </a:r>
          </a:p>
          <a:p>
            <a:pPr marL="0" indent="0" algn="just">
              <a:buNone/>
            </a:pPr>
            <a:r>
              <a:rPr lang="en-US" sz="4300" dirty="0"/>
              <a:t>NEW DELHI: The Supreme Court decided on Friday to examine whether betting and gambling could be legalized in sports, which at present is prohibited and punishable under law</a:t>
            </a:r>
            <a:r>
              <a:rPr lang="en-US" sz="4300" dirty="0" smtClean="0"/>
              <a:t>. A </a:t>
            </a:r>
            <a:r>
              <a:rPr lang="en-US" sz="4300" dirty="0"/>
              <a:t>bench of Justices </a:t>
            </a:r>
            <a:r>
              <a:rPr lang="en-US" sz="4300" dirty="0" err="1"/>
              <a:t>Dipak</a:t>
            </a:r>
            <a:r>
              <a:rPr lang="en-US" sz="4300" dirty="0"/>
              <a:t> </a:t>
            </a:r>
            <a:r>
              <a:rPr lang="en-US" sz="4300" dirty="0" err="1"/>
              <a:t>Misra</a:t>
            </a:r>
            <a:r>
              <a:rPr lang="en-US" sz="4300" dirty="0"/>
              <a:t> and A M </a:t>
            </a:r>
            <a:r>
              <a:rPr lang="en-US" sz="4300" dirty="0" err="1"/>
              <a:t>Khanwilkar</a:t>
            </a:r>
            <a:r>
              <a:rPr lang="en-US" sz="4300" dirty="0"/>
              <a:t> agreed to hear a PIL seeking its direction to the government to frame law to allow and regulate betting in sports. The court said it would take up the issue along with the case pending before it on cricket reforms</a:t>
            </a:r>
            <a:r>
              <a:rPr lang="en-US" sz="4300" dirty="0" smtClean="0"/>
              <a:t>. Senior </a:t>
            </a:r>
            <a:r>
              <a:rPr lang="en-US" sz="4300" dirty="0"/>
              <a:t>advocate R S Suri and lawyer </a:t>
            </a:r>
            <a:r>
              <a:rPr lang="en-US" sz="4300" dirty="0" err="1"/>
              <a:t>Reepak</a:t>
            </a:r>
            <a:r>
              <a:rPr lang="en-US" sz="4300" dirty="0"/>
              <a:t> </a:t>
            </a:r>
            <a:r>
              <a:rPr lang="en-US" sz="4300" dirty="0" err="1"/>
              <a:t>Kansal</a:t>
            </a:r>
            <a:r>
              <a:rPr lang="en-US" sz="4300" dirty="0"/>
              <a:t>, appearing for the petitioner, told the bench that legalizing betting would be beneficial to the country and the government would be able to generate revenue of around </a:t>
            </a:r>
            <a:r>
              <a:rPr lang="en-US" sz="4300" dirty="0" err="1"/>
              <a:t>Rs</a:t>
            </a:r>
            <a:r>
              <a:rPr lang="en-US" sz="4300" dirty="0"/>
              <a:t> 12,000 crore a year by bringing earnings from gambling and betting under the tax net. They said allowing betting would also enable the government to curb corrupt activities like match-fixing in sports</a:t>
            </a:r>
            <a:r>
              <a:rPr lang="en-US" sz="4300" dirty="0" smtClean="0"/>
              <a:t>. "</a:t>
            </a:r>
            <a:r>
              <a:rPr lang="en-US" sz="4300" dirty="0"/>
              <a:t>The calls for regulating betting have been made because unregulated betting is an immense loss to the country and also because regulation of this activity would enable the government to distinguish between harmless betting and corrupt activities like match-fixing. The total betting market (in India) is </a:t>
            </a:r>
            <a:r>
              <a:rPr lang="en-US" sz="4300" dirty="0" err="1"/>
              <a:t>Rs</a:t>
            </a:r>
            <a:r>
              <a:rPr lang="en-US" sz="4300" dirty="0"/>
              <a:t> 3 lakh crore," the petitioner said</a:t>
            </a:r>
            <a:r>
              <a:rPr lang="en-US" sz="4300" dirty="0" smtClean="0"/>
              <a:t>. "</a:t>
            </a:r>
            <a:r>
              <a:rPr lang="en-US" sz="4300" dirty="0"/>
              <a:t>Regulating the existing system will weed out the undesirable elements in the betting business and will bring more credible and genuine players over whom the government can have more control. As the business is unregulated, its players indulge in shady transactions. It is accepted that there are huge crime syndicates and mafia that control these business. Most of these syndicates are not even managed from within the country," the petition said</a:t>
            </a:r>
            <a:r>
              <a:rPr lang="en-US" sz="4300" dirty="0" smtClean="0"/>
              <a:t>. Law </a:t>
            </a:r>
            <a:r>
              <a:rPr lang="en-US" sz="4300" dirty="0"/>
              <a:t>Commission of India is already examining the issue and it has favored a comprehensive legislation to legalize betting and gambling. Although it is yet to file its report, its chairman and former Supreme Court judge B S Chauhan has gone on record saying that a law should be made to regulate such activities instead of continuing with the ban</a:t>
            </a:r>
            <a:r>
              <a:rPr lang="en-US" sz="4300" dirty="0" smtClean="0"/>
              <a:t>. "</a:t>
            </a:r>
            <a:r>
              <a:rPr lang="en-US" sz="4300" dirty="0"/>
              <a:t>Development of gambling industry in India requires a three-pronged strategy - reforming the existing gambling (lottery, horse racing) market and legalizing the present illegal market (introducing new products), while introducing stringent and over-arching regulations," he had said at a seminar</a:t>
            </a:r>
            <a:r>
              <a:rPr lang="en-US" sz="4300" dirty="0" smtClean="0"/>
              <a:t>. Justice </a:t>
            </a:r>
            <a:r>
              <a:rPr lang="en-US" sz="4300" dirty="0" err="1"/>
              <a:t>Lodha</a:t>
            </a:r>
            <a:r>
              <a:rPr lang="en-US" sz="4300" dirty="0"/>
              <a:t> committee, which had filed a comprehensive report in SC on cricket reforms, had also said that the issue of legalizing betting needed to be considered</a:t>
            </a:r>
            <a:r>
              <a:rPr lang="en-US" sz="4300" dirty="0" smtClean="0"/>
              <a:t>. Do </a:t>
            </a:r>
            <a:r>
              <a:rPr lang="en-US" sz="4300" dirty="0"/>
              <a:t>you agree with the proposed idea of de-criminalization of betting in sports especially cricket? </a:t>
            </a:r>
            <a:endParaRPr lang="en-US" dirty="0"/>
          </a:p>
        </p:txBody>
      </p:sp>
    </p:spTree>
    <p:extLst>
      <p:ext uri="{BB962C8B-B14F-4D97-AF65-F5344CB8AC3E}">
        <p14:creationId xmlns:p14="http://schemas.microsoft.com/office/powerpoint/2010/main" val="197880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47500" lnSpcReduction="20000"/>
          </a:bodyPr>
          <a:lstStyle/>
          <a:p>
            <a:pPr marL="0" lvl="0" indent="0" algn="just">
              <a:buNone/>
            </a:pPr>
            <a:r>
              <a:rPr lang="en-US" b="1" dirty="0" smtClean="0"/>
              <a:t>Women councilors reduced to rubber stamps in Punjab civic bodies</a:t>
            </a:r>
            <a:endParaRPr lang="en-US" dirty="0" smtClean="0"/>
          </a:p>
          <a:p>
            <a:pPr marL="0" indent="0" algn="just" fontAlgn="t">
              <a:buNone/>
            </a:pPr>
            <a:r>
              <a:rPr lang="en-US" dirty="0" err="1" smtClean="0">
                <a:hlinkClick r:id="rId2"/>
              </a:rPr>
              <a:t>Harshraj</a:t>
            </a:r>
            <a:r>
              <a:rPr lang="en-US" dirty="0" smtClean="0">
                <a:hlinkClick r:id="rId2"/>
              </a:rPr>
              <a:t> </a:t>
            </a:r>
            <a:r>
              <a:rPr lang="en-US" dirty="0">
                <a:hlinkClick r:id="rId2"/>
              </a:rPr>
              <a:t>Singh</a:t>
            </a:r>
            <a:r>
              <a:rPr lang="en-US" dirty="0"/>
              <a:t>, Hindustan Times, Ludhiana, Punjab Updated: Apr 02, 2017 08:37 IST</a:t>
            </a:r>
          </a:p>
          <a:p>
            <a:pPr marL="0" indent="0" algn="just">
              <a:buNone/>
            </a:pPr>
            <a:r>
              <a:rPr lang="en-US" dirty="0" err="1"/>
              <a:t>Amarinder</a:t>
            </a:r>
            <a:r>
              <a:rPr lang="en-US" dirty="0"/>
              <a:t> Singh government has decided to increase the representation of women in urban local bodies from 33% to 50%. The move aims at involving more women in governance at the grassroots in the state. A reality check, however, reveals that most of the existing women councilors in the state are either fielded as dummy candidates by their male relatives or made it to the House because of the political influence of the latter. This is despite the fact that women constitute 49% of the total number of voters, and even outperformed men when it came to exercising their franchise in the recently held assembly polls. The rationale behind quota for women in local bodies is to mainstream gender concerns in decision-making process, and bring to the forefront issues such as water supply, sanitation, solid waste management, health and education, which are traditionally associated with women. But with proxy politics in full sway, it seems there is a long way to go before these issues are taken up. When HT tried to speak to some of the 25 women councilors in Ludhiana from different political parties, including Congress, </a:t>
            </a:r>
            <a:r>
              <a:rPr lang="en-US" dirty="0" err="1"/>
              <a:t>Bharatiya</a:t>
            </a:r>
            <a:r>
              <a:rPr lang="en-US" dirty="0"/>
              <a:t> Janata Party (BJP) and Shiromani </a:t>
            </a:r>
            <a:r>
              <a:rPr lang="en-US" dirty="0" err="1"/>
              <a:t>Akali</a:t>
            </a:r>
            <a:r>
              <a:rPr lang="en-US" dirty="0"/>
              <a:t> Dal (SAD), besides Independents, their phone was answered by either their spouse or other relatives. “Tell us, what is the matter? The councilor has gone somewhere,” was the common reply. Some of them even claimed that the councilor will remain out of town for a long time. The locals corroborate this phenomenon. Residents of ward 14 say the councilor, </a:t>
            </a:r>
            <a:r>
              <a:rPr lang="en-US" dirty="0" err="1"/>
              <a:t>Megha</a:t>
            </a:r>
            <a:r>
              <a:rPr lang="en-US" dirty="0"/>
              <a:t> Aggarwal, rarely visits their area, as all her work is handled by her father-in-law, </a:t>
            </a:r>
            <a:r>
              <a:rPr lang="en-US" dirty="0" err="1"/>
              <a:t>Prem</a:t>
            </a:r>
            <a:r>
              <a:rPr lang="en-US" dirty="0"/>
              <a:t> </a:t>
            </a:r>
            <a:r>
              <a:rPr lang="en-US" dirty="0" err="1"/>
              <a:t>Sagar</a:t>
            </a:r>
            <a:r>
              <a:rPr lang="en-US" dirty="0"/>
              <a:t> Aggarwal. When contacted, Aggarwal said: “</a:t>
            </a:r>
            <a:r>
              <a:rPr lang="en-US" dirty="0" err="1"/>
              <a:t>Megha</a:t>
            </a:r>
            <a:r>
              <a:rPr lang="en-US" dirty="0"/>
              <a:t> is not available. Tell me what is the issue? I look after her work.” Former councilor Ashok Kumar, whose wife Kashmir Kaur represents ward 26, said: “She handles the household chores. I look after ward-related works. There is nothing wrong with this practice. It’s common all over India.” </a:t>
            </a:r>
          </a:p>
          <a:p>
            <a:endParaRPr lang="en-US" dirty="0"/>
          </a:p>
        </p:txBody>
      </p:sp>
    </p:spTree>
    <p:extLst>
      <p:ext uri="{BB962C8B-B14F-4D97-AF65-F5344CB8AC3E}">
        <p14:creationId xmlns:p14="http://schemas.microsoft.com/office/powerpoint/2010/main" val="121446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48600" cy="609600"/>
          </a:xfrm>
        </p:spPr>
        <p:txBody>
          <a:bodyPr>
            <a:noAutofit/>
          </a:bodyPr>
          <a:lstStyle/>
          <a:p>
            <a:pPr marL="342900" lvl="0" indent="-342900">
              <a:spcBef>
                <a:spcPct val="20000"/>
              </a:spcBef>
            </a:pP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Case Study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endParaRPr lang="en-US" sz="2800" dirty="0"/>
          </a:p>
        </p:txBody>
      </p:sp>
      <p:sp>
        <p:nvSpPr>
          <p:cNvPr id="4" name="Content Placeholder 3"/>
          <p:cNvSpPr>
            <a:spLocks noGrp="1"/>
          </p:cNvSpPr>
          <p:nvPr>
            <p:ph idx="1"/>
          </p:nvPr>
        </p:nvSpPr>
        <p:spPr>
          <a:xfrm>
            <a:off x="228600" y="1295400"/>
            <a:ext cx="8763000" cy="4830763"/>
          </a:xfrm>
        </p:spPr>
        <p:txBody>
          <a:bodyPr>
            <a:noAutofit/>
          </a:bodyPr>
          <a:lstStyle/>
          <a:p>
            <a:pPr algn="just">
              <a:buNone/>
            </a:pPr>
            <a:r>
              <a:rPr lang="en-US" sz="1400" b="1" dirty="0" smtClean="0">
                <a:solidFill>
                  <a:prstClr val="black"/>
                </a:solidFill>
              </a:rPr>
              <a:t>EC </a:t>
            </a:r>
            <a:r>
              <a:rPr lang="en-US" sz="1400" b="1" dirty="0">
                <a:solidFill>
                  <a:prstClr val="black"/>
                </a:solidFill>
              </a:rPr>
              <a:t>orders Jharkhand’s top cop to stay out of state until </a:t>
            </a:r>
            <a:r>
              <a:rPr lang="en-US" sz="1400" b="1" dirty="0" err="1">
                <a:solidFill>
                  <a:prstClr val="black"/>
                </a:solidFill>
              </a:rPr>
              <a:t>Lok</a:t>
            </a:r>
            <a:r>
              <a:rPr lang="en-US" sz="1400" b="1" dirty="0">
                <a:solidFill>
                  <a:prstClr val="black"/>
                </a:solidFill>
              </a:rPr>
              <a:t> Sabha polls are </a:t>
            </a:r>
            <a:r>
              <a:rPr lang="en-US" sz="1400" b="1" dirty="0" smtClean="0">
                <a:solidFill>
                  <a:prstClr val="black"/>
                </a:solidFill>
              </a:rPr>
              <a:t>over</a:t>
            </a:r>
          </a:p>
          <a:p>
            <a:pPr algn="just">
              <a:buNone/>
            </a:pPr>
            <a:r>
              <a:rPr lang="en-US" sz="1400" dirty="0" smtClean="0">
                <a:solidFill>
                  <a:prstClr val="black"/>
                </a:solidFill>
              </a:rPr>
              <a:t>Hindustan </a:t>
            </a:r>
            <a:r>
              <a:rPr lang="en-US" sz="1400" dirty="0">
                <a:solidFill>
                  <a:prstClr val="black"/>
                </a:solidFill>
              </a:rPr>
              <a:t>Times, Ranchi, Manish Raj, Updated: Apr 03, 2019 01:02 </a:t>
            </a:r>
            <a:r>
              <a:rPr lang="en-US" sz="1400" dirty="0" smtClean="0">
                <a:solidFill>
                  <a:prstClr val="black"/>
                </a:solidFill>
              </a:rPr>
              <a:t>IST</a:t>
            </a:r>
          </a:p>
          <a:p>
            <a:pPr algn="just">
              <a:buNone/>
            </a:pPr>
            <a:r>
              <a:rPr lang="en-US" sz="1400" dirty="0" smtClean="0"/>
              <a:t>The Election Commission of India removed Anurag Gupta, additional director general of police (special branch) Jharkhand Police, from his present posting, asking him to report to the resident commissioner of the state at New Delhi by 1pm on Tuesday. The EC’s diktat came in the wake of Gupta facing charges of adopting corrupt practices to influence the 2016 </a:t>
            </a:r>
            <a:r>
              <a:rPr lang="en-US" sz="1400" dirty="0" err="1" smtClean="0"/>
              <a:t>Rajya</a:t>
            </a:r>
            <a:r>
              <a:rPr lang="en-US" sz="1400" dirty="0" smtClean="0"/>
              <a:t> </a:t>
            </a:r>
            <a:r>
              <a:rPr lang="en-US" sz="1400" dirty="0" err="1" smtClean="0"/>
              <a:t>Sabha</a:t>
            </a:r>
            <a:r>
              <a:rPr lang="en-US" sz="1400" dirty="0" smtClean="0"/>
              <a:t> biennial polls. The EC letter, signed by Undersecretary </a:t>
            </a:r>
            <a:r>
              <a:rPr lang="en-US" sz="1400" dirty="0" err="1" smtClean="0"/>
              <a:t>Rakesh</a:t>
            </a:r>
            <a:r>
              <a:rPr lang="en-US" sz="1400" dirty="0" smtClean="0"/>
              <a:t> Kumar and dated April 1, said that an FIR was already registered against Gupta on March 29, 2018, under the relevant sections of the Indian Penal Code in the matter concerning interference in elections, misuse of official position, and breach of conduct/service rules, among others. A disciplinary proceeding was also initiated by the state government on April 13, 2018, said the letter. As Gupta was “holding a sensitive assignment for the purposes of elections”, he was “divested from the present assignment forthwith,” stated the letter. It added that Gupta would not be allowed any leave/duty to visit his cadre state till the completion of the election process. During the 2016 </a:t>
            </a:r>
            <a:r>
              <a:rPr lang="en-US" sz="1400" dirty="0" err="1" smtClean="0"/>
              <a:t>Rajya</a:t>
            </a:r>
            <a:r>
              <a:rPr lang="en-US" sz="1400" dirty="0" smtClean="0"/>
              <a:t> </a:t>
            </a:r>
            <a:r>
              <a:rPr lang="en-US" sz="1400" dirty="0" err="1" smtClean="0"/>
              <a:t>Sabha</a:t>
            </a:r>
            <a:r>
              <a:rPr lang="en-US" sz="1400" dirty="0" smtClean="0"/>
              <a:t> elections, there were allegations of electoral impropriety against Gupta. It was alleged that he had misused his official position to influence voting in </a:t>
            </a:r>
            <a:r>
              <a:rPr lang="en-US" sz="1400" dirty="0" err="1" smtClean="0"/>
              <a:t>favour</a:t>
            </a:r>
            <a:r>
              <a:rPr lang="en-US" sz="1400" dirty="0" smtClean="0"/>
              <a:t> of BJP candidates </a:t>
            </a:r>
            <a:r>
              <a:rPr lang="en-US" sz="1400" dirty="0" err="1" smtClean="0"/>
              <a:t>Mukhtar</a:t>
            </a:r>
            <a:r>
              <a:rPr lang="en-US" sz="1400" dirty="0" smtClean="0"/>
              <a:t> </a:t>
            </a:r>
            <a:r>
              <a:rPr lang="en-US" sz="1400" dirty="0" err="1" smtClean="0"/>
              <a:t>Abbas</a:t>
            </a:r>
            <a:r>
              <a:rPr lang="en-US" sz="1400" dirty="0" smtClean="0"/>
              <a:t> </a:t>
            </a:r>
            <a:r>
              <a:rPr lang="en-US" sz="1400" dirty="0" err="1" smtClean="0"/>
              <a:t>Naqvi</a:t>
            </a:r>
            <a:r>
              <a:rPr lang="en-US" sz="1400" dirty="0" smtClean="0"/>
              <a:t> and Mahesh </a:t>
            </a:r>
            <a:r>
              <a:rPr lang="en-US" sz="1400" dirty="0" err="1" smtClean="0"/>
              <a:t>Poddar</a:t>
            </a:r>
            <a:r>
              <a:rPr lang="en-US" sz="1400" dirty="0" smtClean="0"/>
              <a:t>. The top police officer had allegedly influenced the opposition MLAs in the state for the two Upper House seats, and the BJP won both the seats. In June 2017, the EC directed the Jharkhand government to register an FIR against Gupta. After an inordinate delay, an FIR was registered by the home department, at the </a:t>
            </a:r>
            <a:r>
              <a:rPr lang="en-US" sz="1400" dirty="0" err="1" smtClean="0"/>
              <a:t>Jagannathpur</a:t>
            </a:r>
            <a:r>
              <a:rPr lang="en-US" sz="1400" dirty="0" smtClean="0"/>
              <a:t> police station, under Sections 171 B, E, C, F (punishment for electoral offences of bribery and undue influence). Since then, opposition leaders in Jharkhand have been demanding action against Gupta. In January 2019, when the Election Commission representatives visited the state to review poll preparations, opposition parties had complained to the EC about the state government’s inaction on the issue. On Monday, senior Congress leaders had met the CEO at New Delhi, and informed him about Gupta holding the key post despite EC objections. Home department sources said that the names of other additional director general-rank officers, such as Ajay Kumar Singh, Anil </a:t>
            </a:r>
            <a:r>
              <a:rPr lang="en-US" sz="1400" dirty="0" err="1" smtClean="0"/>
              <a:t>Palta</a:t>
            </a:r>
            <a:r>
              <a:rPr lang="en-US" sz="1400" dirty="0" smtClean="0"/>
              <a:t>, </a:t>
            </a:r>
            <a:r>
              <a:rPr lang="en-US" sz="1400" dirty="0" err="1" smtClean="0"/>
              <a:t>Prashant</a:t>
            </a:r>
            <a:r>
              <a:rPr lang="en-US" sz="1400" dirty="0" smtClean="0"/>
              <a:t> Singh, RK </a:t>
            </a:r>
            <a:r>
              <a:rPr lang="en-US" sz="1400" dirty="0" err="1" smtClean="0"/>
              <a:t>Mallick</a:t>
            </a:r>
            <a:r>
              <a:rPr lang="en-US" sz="1400" dirty="0" smtClean="0"/>
              <a:t>, </a:t>
            </a:r>
            <a:r>
              <a:rPr lang="en-US" sz="1400" dirty="0" err="1" smtClean="0"/>
              <a:t>Tadasha</a:t>
            </a:r>
            <a:r>
              <a:rPr lang="en-US" sz="1400" dirty="0" smtClean="0"/>
              <a:t> </a:t>
            </a:r>
            <a:r>
              <a:rPr lang="en-US" sz="1400" dirty="0" err="1" smtClean="0"/>
              <a:t>Mishra</a:t>
            </a:r>
            <a:r>
              <a:rPr lang="en-US" sz="1400" dirty="0" smtClean="0"/>
              <a:t>, and </a:t>
            </a:r>
            <a:r>
              <a:rPr lang="en-US" sz="1400" dirty="0" err="1" smtClean="0"/>
              <a:t>Reji</a:t>
            </a:r>
            <a:r>
              <a:rPr lang="en-US" sz="1400" dirty="0" smtClean="0"/>
              <a:t> </a:t>
            </a:r>
            <a:r>
              <a:rPr lang="en-US" sz="1400" dirty="0" err="1" smtClean="0"/>
              <a:t>Dungdung</a:t>
            </a:r>
            <a:r>
              <a:rPr lang="en-US" sz="1400" dirty="0" smtClean="0"/>
              <a:t>, had been sent to the chief electoral officer for the post.</a:t>
            </a:r>
          </a:p>
          <a:p>
            <a:pPr algn="just"/>
            <a:endParaRPr lang="en-IN" sz="1600" b="1" dirty="0" smtClean="0"/>
          </a:p>
          <a:p>
            <a:pPr algn="just"/>
            <a:endParaRPr lang="en-IN" sz="1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TotalTime>
  <Words>1403</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Social Justice and Equality: Cases </vt:lpstr>
      <vt:lpstr>Social Justice and Equality</vt:lpstr>
      <vt:lpstr> Case Study</vt:lpstr>
      <vt:lpstr>Case Study</vt:lpstr>
      <vt:lpstr>Case Study</vt:lpstr>
      <vt:lpstr>        Case Study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351</cp:revision>
  <dcterms:created xsi:type="dcterms:W3CDTF">2013-08-02T17:19:43Z</dcterms:created>
  <dcterms:modified xsi:type="dcterms:W3CDTF">2021-11-22T10:25:12Z</dcterms:modified>
</cp:coreProperties>
</file>