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98" r:id="rId4"/>
    <p:sldId id="288" r:id="rId5"/>
    <p:sldId id="302" r:id="rId6"/>
    <p:sldId id="303" r:id="rId7"/>
    <p:sldId id="304" r:id="rId8"/>
    <p:sldId id="308" r:id="rId9"/>
    <p:sldId id="310" r:id="rId10"/>
    <p:sldId id="311" r:id="rId11"/>
    <p:sldId id="312" r:id="rId12"/>
    <p:sldId id="313" r:id="rId13"/>
    <p:sldId id="314" r:id="rId14"/>
    <p:sldId id="315" r:id="rId15"/>
    <p:sldId id="316" r:id="rId16"/>
    <p:sldId id="317" r:id="rId17"/>
    <p:sldId id="318" r:id="rId18"/>
    <p:sldId id="293" r:id="rId19"/>
    <p:sldId id="309" r:id="rId20"/>
    <p:sldId id="305" r:id="rId21"/>
    <p:sldId id="268" r:id="rId22"/>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29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ee sachdev" userId="967fab8e7b7b093c" providerId="LiveId" clId="{CA1F4CDD-F821-4A78-BCAC-CE2B05917D1C}"/>
    <pc:docChg chg="custSel modSld">
      <pc:chgData name="prachee sachdev" userId="967fab8e7b7b093c" providerId="LiveId" clId="{CA1F4CDD-F821-4A78-BCAC-CE2B05917D1C}" dt="2020-11-16T03:29:06.012" v="54" actId="6549"/>
      <pc:docMkLst>
        <pc:docMk/>
      </pc:docMkLst>
      <pc:sldChg chg="modSp mod">
        <pc:chgData name="prachee sachdev" userId="967fab8e7b7b093c" providerId="LiveId" clId="{CA1F4CDD-F821-4A78-BCAC-CE2B05917D1C}" dt="2020-11-16T03:25:54.842" v="6" actId="6549"/>
        <pc:sldMkLst>
          <pc:docMk/>
          <pc:sldMk cId="0" sldId="256"/>
        </pc:sldMkLst>
        <pc:spChg chg="mod">
          <ac:chgData name="prachee sachdev" userId="967fab8e7b7b093c" providerId="LiveId" clId="{CA1F4CDD-F821-4A78-BCAC-CE2B05917D1C}" dt="2020-11-16T03:25:54.842" v="6" actId="6549"/>
          <ac:spMkLst>
            <pc:docMk/>
            <pc:sldMk cId="0" sldId="256"/>
            <ac:spMk id="3" creationId="{00000000-0000-0000-0000-000000000000}"/>
          </ac:spMkLst>
        </pc:spChg>
      </pc:sldChg>
      <pc:sldChg chg="modSp">
        <pc:chgData name="prachee sachdev" userId="967fab8e7b7b093c" providerId="LiveId" clId="{CA1F4CDD-F821-4A78-BCAC-CE2B05917D1C}" dt="2020-11-16T03:26:15.568" v="22" actId="20577"/>
        <pc:sldMkLst>
          <pc:docMk/>
          <pc:sldMk cId="0" sldId="258"/>
        </pc:sldMkLst>
        <pc:spChg chg="mod">
          <ac:chgData name="prachee sachdev" userId="967fab8e7b7b093c" providerId="LiveId" clId="{CA1F4CDD-F821-4A78-BCAC-CE2B05917D1C}" dt="2020-11-16T03:26:15.568" v="22" actId="20577"/>
          <ac:spMkLst>
            <pc:docMk/>
            <pc:sldMk cId="0" sldId="258"/>
            <ac:spMk id="3" creationId="{00000000-0000-0000-0000-000000000000}"/>
          </ac:spMkLst>
        </pc:spChg>
      </pc:sldChg>
      <pc:sldChg chg="modSp mod modAnim">
        <pc:chgData name="prachee sachdev" userId="967fab8e7b7b093c" providerId="LiveId" clId="{CA1F4CDD-F821-4A78-BCAC-CE2B05917D1C}" dt="2020-11-16T03:28:29.692" v="41" actId="20578"/>
        <pc:sldMkLst>
          <pc:docMk/>
          <pc:sldMk cId="0" sldId="303"/>
        </pc:sldMkLst>
        <pc:spChg chg="mod">
          <ac:chgData name="prachee sachdev" userId="967fab8e7b7b093c" providerId="LiveId" clId="{CA1F4CDD-F821-4A78-BCAC-CE2B05917D1C}" dt="2020-11-16T03:28:29.692" v="41" actId="20578"/>
          <ac:spMkLst>
            <pc:docMk/>
            <pc:sldMk cId="0" sldId="303"/>
            <ac:spMk id="3" creationId="{00000000-0000-0000-0000-000000000000}"/>
          </ac:spMkLst>
        </pc:spChg>
      </pc:sldChg>
      <pc:sldChg chg="modSp">
        <pc:chgData name="prachee sachdev" userId="967fab8e7b7b093c" providerId="LiveId" clId="{CA1F4CDD-F821-4A78-BCAC-CE2B05917D1C}" dt="2020-11-16T03:29:06.012" v="54" actId="6549"/>
        <pc:sldMkLst>
          <pc:docMk/>
          <pc:sldMk cId="0" sldId="304"/>
        </pc:sldMkLst>
        <pc:spChg chg="mod">
          <ac:chgData name="prachee sachdev" userId="967fab8e7b7b093c" providerId="LiveId" clId="{CA1F4CDD-F821-4A78-BCAC-CE2B05917D1C}" dt="2020-11-16T03:29:06.012" v="54" actId="6549"/>
          <ac:spMkLst>
            <pc:docMk/>
            <pc:sldMk cId="0" sldId="30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95401"/>
            <a:ext cx="8382000" cy="1600199"/>
          </a:xfrm>
        </p:spPr>
        <p:txBody>
          <a:bodyPr>
            <a:normAutofit/>
          </a:bodyPr>
          <a:lstStyle/>
          <a:p>
            <a:r>
              <a:rPr lang="en-US" b="1" dirty="0" smtClean="0"/>
              <a:t>Social </a:t>
            </a:r>
            <a:r>
              <a:rPr lang="en-US" b="1" dirty="0"/>
              <a:t>and Value Dimensions of Technology</a:t>
            </a:r>
            <a:endParaRPr lang="en-US" dirty="0"/>
          </a:p>
        </p:txBody>
      </p:sp>
      <p:sp>
        <p:nvSpPr>
          <p:cNvPr id="3" name="Subtitle 2"/>
          <p:cNvSpPr>
            <a:spLocks noGrp="1"/>
          </p:cNvSpPr>
          <p:nvPr>
            <p:ph type="subTitle" idx="1"/>
          </p:nvPr>
        </p:nvSpPr>
        <p:spPr>
          <a:xfrm>
            <a:off x="990600" y="4724400"/>
            <a:ext cx="7391400" cy="1143000"/>
          </a:xfrm>
        </p:spPr>
        <p:txBody>
          <a:bodyPr>
            <a:noAutofit/>
          </a:bodyPr>
          <a:lstStyle/>
          <a:p>
            <a:pPr algn="r"/>
            <a:r>
              <a:rPr lang="en-US" sz="2000" dirty="0">
                <a:solidFill>
                  <a:schemeClr val="tx1"/>
                </a:solidFill>
              </a:rPr>
              <a:t>Prof. Kumar </a:t>
            </a:r>
            <a:r>
              <a:rPr lang="en-US" sz="2000" dirty="0" err="1">
                <a:solidFill>
                  <a:schemeClr val="tx1"/>
                </a:solidFill>
              </a:rPr>
              <a:t>Neeraj</a:t>
            </a:r>
            <a:r>
              <a:rPr lang="en-US" sz="2000" dirty="0">
                <a:solidFill>
                  <a:schemeClr val="tx1"/>
                </a:solidFill>
              </a:rPr>
              <a:t> </a:t>
            </a:r>
            <a:r>
              <a:rPr lang="en-US" sz="2000" dirty="0" err="1" smtClean="0">
                <a:solidFill>
                  <a:schemeClr val="tx1"/>
                </a:solidFill>
              </a:rPr>
              <a:t>Sachdev</a:t>
            </a:r>
            <a:endParaRPr lang="en-US" sz="2000" dirty="0" smtClean="0">
              <a:solidFill>
                <a:schemeClr val="tx1"/>
              </a:solidFill>
            </a:endParaRPr>
          </a:p>
          <a:p>
            <a:pPr algn="r"/>
            <a:r>
              <a:rPr lang="en-US" sz="2000" dirty="0" smtClean="0">
                <a:solidFill>
                  <a:schemeClr val="tx1"/>
                </a:solidFill>
              </a:rPr>
              <a:t>6168-F</a:t>
            </a:r>
            <a:endParaRPr lang="en-US" sz="2000" dirty="0">
              <a:solidFill>
                <a:schemeClr val="tx1"/>
              </a:solidFill>
            </a:endParaRPr>
          </a:p>
          <a:p>
            <a:pPr algn="r"/>
            <a:r>
              <a:rPr lang="en-US" sz="2000" dirty="0">
                <a:solidFill>
                  <a:schemeClr val="tx1"/>
                </a:solidFill>
              </a:rPr>
              <a:t>Department of Humanities and Social Sciences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457200"/>
            <a:ext cx="8229600" cy="838200"/>
          </a:xfrm>
        </p:spPr>
        <p:txBody>
          <a:bodyPr/>
          <a:lstStyle/>
          <a:p>
            <a:r>
              <a:rPr lang="en-US" altLang="en-US" sz="4000" dirty="0" smtClean="0"/>
              <a:t>Society and </a:t>
            </a:r>
            <a:r>
              <a:rPr lang="en-US" altLang="en-US" dirty="0" smtClean="0"/>
              <a:t>Internet</a:t>
            </a:r>
          </a:p>
        </p:txBody>
      </p:sp>
      <p:sp>
        <p:nvSpPr>
          <p:cNvPr id="9219" name="Content Placeholder 2"/>
          <p:cNvSpPr>
            <a:spLocks noGrp="1"/>
          </p:cNvSpPr>
          <p:nvPr>
            <p:ph idx="1"/>
          </p:nvPr>
        </p:nvSpPr>
        <p:spPr>
          <a:xfrm>
            <a:off x="457200" y="1295400"/>
            <a:ext cx="8229600" cy="4572000"/>
          </a:xfrm>
        </p:spPr>
        <p:txBody>
          <a:bodyPr/>
          <a:lstStyle/>
          <a:p>
            <a:pPr eaLnBrk="1" hangingPunct="1"/>
            <a:r>
              <a:rPr lang="en-US" altLang="en-US" dirty="0" smtClean="0"/>
              <a:t>Areas: </a:t>
            </a:r>
          </a:p>
          <a:p>
            <a:pPr lvl="1" eaLnBrk="1" hangingPunct="1"/>
            <a:r>
              <a:rPr lang="en-US" altLang="en-US" dirty="0" smtClean="0"/>
              <a:t>Educational Institutions</a:t>
            </a:r>
          </a:p>
          <a:p>
            <a:pPr lvl="1" eaLnBrk="1" hangingPunct="1"/>
            <a:r>
              <a:rPr lang="en-US" altLang="en-US" dirty="0" smtClean="0"/>
              <a:t>Business: Marketing and Advertising </a:t>
            </a:r>
          </a:p>
          <a:p>
            <a:pPr lvl="1" eaLnBrk="1" hangingPunct="1"/>
            <a:r>
              <a:rPr lang="en-US" altLang="en-US" dirty="0" smtClean="0"/>
              <a:t>Entertainment</a:t>
            </a:r>
          </a:p>
          <a:p>
            <a:pPr lvl="1" eaLnBrk="1" hangingPunct="1"/>
            <a:r>
              <a:rPr lang="en-US" altLang="en-US" dirty="0" smtClean="0"/>
              <a:t>Politics</a:t>
            </a:r>
          </a:p>
          <a:p>
            <a:pPr lvl="1" eaLnBrk="1" hangingPunct="1"/>
            <a:r>
              <a:rPr lang="en-US" altLang="en-US" dirty="0" smtClean="0"/>
              <a:t>Hospitals</a:t>
            </a:r>
          </a:p>
          <a:p>
            <a:pPr lvl="1" eaLnBrk="1" hangingPunct="1"/>
            <a:r>
              <a:rPr lang="en-US" altLang="en-US" dirty="0" smtClean="0"/>
              <a:t>Banking</a:t>
            </a:r>
          </a:p>
          <a:p>
            <a:pPr lvl="1" eaLnBrk="1" hangingPunct="1"/>
            <a:r>
              <a:rPr lang="en-US" altLang="en-US" dirty="0" smtClean="0"/>
              <a:t>Agriculture, etc.</a:t>
            </a:r>
          </a:p>
        </p:txBody>
      </p:sp>
      <p:sp>
        <p:nvSpPr>
          <p:cNvPr id="8197" name="Date Placeholder 4"/>
          <p:cNvSpPr>
            <a:spLocks noGrp="1"/>
          </p:cNvSpPr>
          <p:nvPr>
            <p:ph type="dt" sz="quarter" idx="10"/>
          </p:nvPr>
        </p:nvSpPr>
        <p:spPr/>
        <p:txBody>
          <a:bodyPr/>
          <a:lstStyle/>
          <a:p>
            <a:pPr>
              <a:defRPr/>
            </a:pPr>
            <a:fld id="{E7BD0DF9-27AF-4863-80FF-C3E066E42C56}" type="datetime1">
              <a:rPr lang="en-US"/>
              <a:pPr>
                <a:defRPr/>
              </a:pPr>
              <a:t>11/26/2021</a:t>
            </a:fld>
            <a:endParaRPr lang="en-US"/>
          </a:p>
        </p:txBody>
      </p:sp>
      <p:sp>
        <p:nvSpPr>
          <p:cNvPr id="9221" name="Slide Number Placeholder 3"/>
          <p:cNvSpPr>
            <a:spLocks noGrp="1"/>
          </p:cNvSpPr>
          <p:nvPr>
            <p:ph type="sldNum" sz="quarter" idx="12"/>
          </p:nvPr>
        </p:nvSpPr>
        <p:spPr bwMode="auto">
          <a:noFill/>
          <a:ln>
            <a:miter lim="800000"/>
            <a:headEnd/>
            <a:tailEnd/>
          </a:ln>
        </p:spPr>
        <p:txBody>
          <a:bodyPr/>
          <a:lstStyle/>
          <a:p>
            <a:fld id="{3352E588-91BB-4250-AF95-7E7D8FE9C328}" type="slidenum">
              <a:rPr lang="en-US" altLang="en-US" smtClean="0"/>
              <a:pPr/>
              <a:t>10</a:t>
            </a:fld>
            <a:endParaRPr lang="en-US" altLang="en-US" smtClean="0"/>
          </a:p>
        </p:txBody>
      </p:sp>
    </p:spTree>
    <p:extLst>
      <p:ext uri="{BB962C8B-B14F-4D97-AF65-F5344CB8AC3E}">
        <p14:creationId xmlns:p14="http://schemas.microsoft.com/office/powerpoint/2010/main" val="3972550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219">
                                            <p:txEl>
                                              <p:pRg st="7" end="7"/>
                                            </p:txEl>
                                          </p:spTgt>
                                        </p:tgtEl>
                                        <p:attrNameLst>
                                          <p:attrName>style.visibility</p:attrName>
                                        </p:attrNameLst>
                                      </p:cBhvr>
                                      <p:to>
                                        <p:strVal val="visible"/>
                                      </p:to>
                                    </p:set>
                                    <p:anim calcmode="lin" valueType="num">
                                      <p:cBhvr additive="base">
                                        <p:cTn id="4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57200"/>
            <a:ext cx="8229600" cy="762000"/>
          </a:xfrm>
        </p:spPr>
        <p:txBody>
          <a:bodyPr/>
          <a:lstStyle/>
          <a:p>
            <a:r>
              <a:rPr lang="en-US" altLang="en-US" sz="4000" dirty="0" smtClean="0"/>
              <a:t>Society and Internet</a:t>
            </a:r>
            <a:endParaRPr lang="en-US" altLang="en-US" dirty="0" smtClean="0"/>
          </a:p>
        </p:txBody>
      </p:sp>
      <p:sp>
        <p:nvSpPr>
          <p:cNvPr id="10243" name="Content Placeholder 2"/>
          <p:cNvSpPr>
            <a:spLocks noGrp="1"/>
          </p:cNvSpPr>
          <p:nvPr>
            <p:ph idx="1"/>
          </p:nvPr>
        </p:nvSpPr>
        <p:spPr>
          <a:xfrm>
            <a:off x="457200" y="1143000"/>
            <a:ext cx="8458200" cy="4724400"/>
          </a:xfrm>
        </p:spPr>
        <p:txBody>
          <a:bodyPr/>
          <a:lstStyle/>
          <a:p>
            <a:pPr algn="just" eaLnBrk="1" hangingPunct="1"/>
            <a:r>
              <a:rPr lang="en-US" altLang="en-US" sz="2800" dirty="0" smtClean="0"/>
              <a:t>Advantages:</a:t>
            </a:r>
            <a:r>
              <a:rPr lang="en-US" altLang="en-US" dirty="0" smtClean="0"/>
              <a:t> </a:t>
            </a:r>
          </a:p>
          <a:p>
            <a:pPr lvl="1" algn="just" eaLnBrk="1" hangingPunct="1"/>
            <a:r>
              <a:rPr lang="en-US" altLang="en-US" sz="2400" dirty="0" smtClean="0"/>
              <a:t>Email</a:t>
            </a:r>
          </a:p>
          <a:p>
            <a:pPr lvl="1" algn="just" eaLnBrk="1" hangingPunct="1"/>
            <a:r>
              <a:rPr lang="en-US" altLang="en-US" sz="2400" dirty="0" smtClean="0"/>
              <a:t>E-Communities</a:t>
            </a:r>
          </a:p>
          <a:p>
            <a:pPr lvl="1" algn="just" eaLnBrk="1" hangingPunct="1"/>
            <a:r>
              <a:rPr lang="en-US" altLang="en-US" sz="2400" dirty="0" smtClean="0"/>
              <a:t>E-Services</a:t>
            </a:r>
          </a:p>
          <a:p>
            <a:pPr lvl="1" algn="just" eaLnBrk="1" hangingPunct="1"/>
            <a:r>
              <a:rPr lang="en-US" altLang="en-US" sz="2400" dirty="0" smtClean="0"/>
              <a:t>Buy Or Sell Product</a:t>
            </a:r>
          </a:p>
          <a:p>
            <a:pPr lvl="1" algn="just" eaLnBrk="1" hangingPunct="1"/>
            <a:r>
              <a:rPr lang="en-US" altLang="en-US" sz="2400" dirty="0" smtClean="0"/>
              <a:t>Conferencing </a:t>
            </a:r>
          </a:p>
          <a:p>
            <a:pPr lvl="1" algn="just" eaLnBrk="1" hangingPunct="1"/>
            <a:r>
              <a:rPr lang="en-US" altLang="en-US" sz="2400" dirty="0" smtClean="0"/>
              <a:t>Online Lectures </a:t>
            </a:r>
          </a:p>
          <a:p>
            <a:pPr lvl="1" algn="just" eaLnBrk="1" hangingPunct="1"/>
            <a:r>
              <a:rPr lang="en-US" altLang="en-US" sz="2400" dirty="0" smtClean="0"/>
              <a:t>Internet Radio/Movie/Music/Games </a:t>
            </a:r>
          </a:p>
          <a:p>
            <a:pPr lvl="1" algn="just" eaLnBrk="1" hangingPunct="1"/>
            <a:r>
              <a:rPr lang="en-US" altLang="en-US" sz="2400" dirty="0" smtClean="0"/>
              <a:t>Internet Banking</a:t>
            </a:r>
          </a:p>
          <a:p>
            <a:pPr lvl="1" algn="just" eaLnBrk="1" hangingPunct="1"/>
            <a:r>
              <a:rPr lang="en-US" altLang="en-US" sz="2400" dirty="0" smtClean="0"/>
              <a:t>Agriculture, etc.</a:t>
            </a:r>
          </a:p>
        </p:txBody>
      </p:sp>
      <p:sp>
        <p:nvSpPr>
          <p:cNvPr id="9221" name="Date Placeholder 4"/>
          <p:cNvSpPr>
            <a:spLocks noGrp="1"/>
          </p:cNvSpPr>
          <p:nvPr>
            <p:ph type="dt" sz="quarter" idx="10"/>
          </p:nvPr>
        </p:nvSpPr>
        <p:spPr/>
        <p:txBody>
          <a:bodyPr/>
          <a:lstStyle/>
          <a:p>
            <a:pPr>
              <a:defRPr/>
            </a:pPr>
            <a:fld id="{6A4E93C0-78D0-44AD-B6F3-A3833A3075EE}" type="datetime1">
              <a:rPr lang="en-US"/>
              <a:pPr>
                <a:defRPr/>
              </a:pPr>
              <a:t>11/26/2021</a:t>
            </a:fld>
            <a:endParaRPr lang="en-US"/>
          </a:p>
        </p:txBody>
      </p:sp>
      <p:sp>
        <p:nvSpPr>
          <p:cNvPr id="10245" name="Slide Number Placeholder 3"/>
          <p:cNvSpPr>
            <a:spLocks noGrp="1"/>
          </p:cNvSpPr>
          <p:nvPr>
            <p:ph type="sldNum" sz="quarter" idx="12"/>
          </p:nvPr>
        </p:nvSpPr>
        <p:spPr bwMode="auto">
          <a:noFill/>
          <a:ln>
            <a:miter lim="800000"/>
            <a:headEnd/>
            <a:tailEnd/>
          </a:ln>
        </p:spPr>
        <p:txBody>
          <a:bodyPr/>
          <a:lstStyle/>
          <a:p>
            <a:fld id="{A100C389-AF53-4640-89C7-CD8DD000D9F7}" type="slidenum">
              <a:rPr lang="en-US" altLang="en-US" smtClean="0"/>
              <a:pPr/>
              <a:t>11</a:t>
            </a:fld>
            <a:endParaRPr lang="en-US" altLang="en-US" smtClean="0"/>
          </a:p>
        </p:txBody>
      </p:sp>
    </p:spTree>
    <p:extLst>
      <p:ext uri="{BB962C8B-B14F-4D97-AF65-F5344CB8AC3E}">
        <p14:creationId xmlns:p14="http://schemas.microsoft.com/office/powerpoint/2010/main" val="3234200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43">
                                            <p:txEl>
                                              <p:pRg st="9" end="9"/>
                                            </p:txEl>
                                          </p:spTgt>
                                        </p:tgtEl>
                                        <p:attrNameLst>
                                          <p:attrName>style.visibility</p:attrName>
                                        </p:attrNameLst>
                                      </p:cBhvr>
                                      <p:to>
                                        <p:strVal val="visible"/>
                                      </p:to>
                                    </p:set>
                                    <p:anim calcmode="lin" valueType="num">
                                      <p:cBhvr additive="base">
                                        <p:cTn id="61"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57200"/>
            <a:ext cx="8229600" cy="685800"/>
          </a:xfrm>
        </p:spPr>
        <p:txBody>
          <a:bodyPr rtlCol="0">
            <a:normAutofit fontScale="90000"/>
          </a:bodyPr>
          <a:lstStyle/>
          <a:p>
            <a:pPr>
              <a:defRPr/>
            </a:pPr>
            <a:r>
              <a:rPr lang="en-US" altLang="en-US" sz="4000" dirty="0" smtClean="0"/>
              <a:t>Society and </a:t>
            </a:r>
            <a:r>
              <a:rPr lang="en-US" altLang="en-US" sz="3600" dirty="0" smtClean="0"/>
              <a:t>Internet</a:t>
            </a:r>
            <a:endParaRPr lang="en-US" dirty="0" smtClean="0"/>
          </a:p>
        </p:txBody>
      </p:sp>
      <p:sp>
        <p:nvSpPr>
          <p:cNvPr id="11267" name="Content Placeholder 2"/>
          <p:cNvSpPr>
            <a:spLocks noGrp="1"/>
          </p:cNvSpPr>
          <p:nvPr>
            <p:ph idx="1"/>
          </p:nvPr>
        </p:nvSpPr>
        <p:spPr>
          <a:xfrm>
            <a:off x="457200" y="1219200"/>
            <a:ext cx="8229600" cy="5181600"/>
          </a:xfrm>
        </p:spPr>
        <p:txBody>
          <a:bodyPr/>
          <a:lstStyle/>
          <a:p>
            <a:pPr eaLnBrk="1" hangingPunct="1">
              <a:buFont typeface="Arial" panose="020B0604020202020204" pitchFamily="34" charset="0"/>
              <a:buChar char="•"/>
              <a:defRPr/>
            </a:pPr>
            <a:r>
              <a:rPr lang="en-US" altLang="en-US" sz="2800" dirty="0" smtClean="0"/>
              <a:t>Disadvantages:</a:t>
            </a:r>
            <a:r>
              <a:rPr lang="en-US" altLang="en-US" dirty="0" smtClean="0"/>
              <a:t> </a:t>
            </a:r>
          </a:p>
          <a:p>
            <a:pPr marL="457200" lvl="1" indent="0" eaLnBrk="1" hangingPunct="1">
              <a:buFont typeface="Arial" panose="020B0604020202020204" pitchFamily="34" charset="0"/>
              <a:buNone/>
              <a:defRPr/>
            </a:pPr>
            <a:r>
              <a:rPr lang="en-US" altLang="en-US" sz="2400" dirty="0" smtClean="0"/>
              <a:t>Difficulty in </a:t>
            </a:r>
          </a:p>
          <a:p>
            <a:pPr lvl="1" eaLnBrk="1" hangingPunct="1">
              <a:buFont typeface="Arial" panose="020B0604020202020204" pitchFamily="34" charset="0"/>
              <a:buChar char="–"/>
              <a:defRPr/>
            </a:pPr>
            <a:r>
              <a:rPr lang="en-US" altLang="en-US" sz="2400" dirty="0" smtClean="0"/>
              <a:t>Continuous Reading on Screen</a:t>
            </a:r>
          </a:p>
          <a:p>
            <a:pPr lvl="1" eaLnBrk="1" hangingPunct="1">
              <a:buFont typeface="Arial" panose="020B0604020202020204" pitchFamily="34" charset="0"/>
              <a:buChar char="–"/>
              <a:defRPr/>
            </a:pPr>
            <a:r>
              <a:rPr lang="en-US" altLang="en-US" sz="2400" dirty="0" smtClean="0"/>
              <a:t>Adjusting with Emerging Computer Technologies </a:t>
            </a:r>
          </a:p>
          <a:p>
            <a:pPr lvl="1" eaLnBrk="1" hangingPunct="1">
              <a:buFont typeface="Arial" panose="020B0604020202020204" pitchFamily="34" charset="0"/>
              <a:buChar char="–"/>
              <a:defRPr/>
            </a:pPr>
            <a:r>
              <a:rPr lang="en-US" altLang="en-US" sz="2400" dirty="0" smtClean="0"/>
              <a:t>Dealing with Anonymity on Virtual Platforms</a:t>
            </a:r>
          </a:p>
          <a:p>
            <a:pPr lvl="1" eaLnBrk="1" hangingPunct="1">
              <a:buFont typeface="Arial" panose="020B0604020202020204" pitchFamily="34" charset="0"/>
              <a:buChar char="–"/>
              <a:defRPr/>
            </a:pPr>
            <a:r>
              <a:rPr lang="en-US" altLang="en-US" sz="2400" dirty="0" smtClean="0"/>
              <a:t>Maintaining Required Bandwidth for Internet</a:t>
            </a:r>
          </a:p>
          <a:p>
            <a:pPr lvl="1" eaLnBrk="1" hangingPunct="1">
              <a:buFont typeface="Arial" panose="020B0604020202020204" pitchFamily="34" charset="0"/>
              <a:buChar char="–"/>
              <a:defRPr/>
            </a:pPr>
            <a:r>
              <a:rPr lang="en-US" altLang="en-US" sz="2400" dirty="0" smtClean="0"/>
              <a:t>Establishing Authenticity of Easy to Write Web Pages</a:t>
            </a:r>
          </a:p>
          <a:p>
            <a:pPr lvl="1" eaLnBrk="1" hangingPunct="1">
              <a:buFont typeface="Arial" panose="020B0604020202020204" pitchFamily="34" charset="0"/>
              <a:buChar char="–"/>
              <a:defRPr/>
            </a:pPr>
            <a:r>
              <a:rPr lang="en-US" altLang="en-US" sz="2400" dirty="0" smtClean="0"/>
              <a:t>Accessibility of Internet</a:t>
            </a:r>
          </a:p>
          <a:p>
            <a:pPr lvl="1" eaLnBrk="1" hangingPunct="1">
              <a:buFont typeface="Arial" panose="020B0604020202020204" pitchFamily="34" charset="0"/>
              <a:buChar char="–"/>
              <a:defRPr/>
            </a:pPr>
            <a:r>
              <a:rPr lang="en-US" altLang="en-US" sz="2400" dirty="0" smtClean="0"/>
              <a:t>Affordability of Internet</a:t>
            </a:r>
          </a:p>
          <a:p>
            <a:pPr lvl="1" eaLnBrk="1" hangingPunct="1">
              <a:buFont typeface="Arial" panose="020B0604020202020204" pitchFamily="34" charset="0"/>
              <a:buChar char="–"/>
              <a:defRPr/>
            </a:pPr>
            <a:r>
              <a:rPr lang="en-US" altLang="en-US" sz="2400" dirty="0" smtClean="0"/>
              <a:t>Checking Misuse or Duplication of Online Information </a:t>
            </a:r>
          </a:p>
          <a:p>
            <a:pPr lvl="1" eaLnBrk="1" hangingPunct="1">
              <a:buFont typeface="Arial" panose="020B0604020202020204" pitchFamily="34" charset="0"/>
              <a:buChar char="–"/>
              <a:defRPr/>
            </a:pPr>
            <a:r>
              <a:rPr lang="en-US" altLang="en-US" sz="2400" dirty="0" smtClean="0"/>
              <a:t>Dealing with Fake News</a:t>
            </a:r>
            <a:endParaRPr lang="en-US" altLang="en-US" dirty="0" smtClean="0"/>
          </a:p>
        </p:txBody>
      </p:sp>
      <p:sp>
        <p:nvSpPr>
          <p:cNvPr id="10245" name="Date Placeholder 4"/>
          <p:cNvSpPr>
            <a:spLocks noGrp="1"/>
          </p:cNvSpPr>
          <p:nvPr>
            <p:ph type="dt" sz="quarter" idx="10"/>
          </p:nvPr>
        </p:nvSpPr>
        <p:spPr/>
        <p:txBody>
          <a:bodyPr/>
          <a:lstStyle/>
          <a:p>
            <a:pPr>
              <a:defRPr/>
            </a:pPr>
            <a:fld id="{49CC0A90-D599-4F6D-9686-BEE0E02ADB3B}" type="datetime1">
              <a:rPr lang="en-US"/>
              <a:pPr>
                <a:defRPr/>
              </a:pPr>
              <a:t>11/26/2021</a:t>
            </a:fld>
            <a:endParaRPr lang="en-US"/>
          </a:p>
        </p:txBody>
      </p:sp>
      <p:sp>
        <p:nvSpPr>
          <p:cNvPr id="11269" name="Slide Number Placeholder 3"/>
          <p:cNvSpPr>
            <a:spLocks noGrp="1"/>
          </p:cNvSpPr>
          <p:nvPr>
            <p:ph type="sldNum" sz="quarter" idx="12"/>
          </p:nvPr>
        </p:nvSpPr>
        <p:spPr bwMode="auto">
          <a:noFill/>
          <a:ln>
            <a:miter lim="800000"/>
            <a:headEnd/>
            <a:tailEnd/>
          </a:ln>
        </p:spPr>
        <p:txBody>
          <a:bodyPr/>
          <a:lstStyle/>
          <a:p>
            <a:fld id="{3C70AB5F-76E8-457D-BA90-D7EBF67EB83C}" type="slidenum">
              <a:rPr lang="en-US" altLang="en-US" smtClean="0"/>
              <a:pPr/>
              <a:t>12</a:t>
            </a:fld>
            <a:endParaRPr lang="en-US" altLang="en-US" smtClean="0"/>
          </a:p>
        </p:txBody>
      </p:sp>
    </p:spTree>
    <p:extLst>
      <p:ext uri="{BB962C8B-B14F-4D97-AF65-F5344CB8AC3E}">
        <p14:creationId xmlns:p14="http://schemas.microsoft.com/office/powerpoint/2010/main" val="11742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267">
                                            <p:txEl>
                                              <p:pRg st="8" end="8"/>
                                            </p:txEl>
                                          </p:spTgt>
                                        </p:tgtEl>
                                        <p:attrNameLst>
                                          <p:attrName>style.visibility</p:attrName>
                                        </p:attrNameLst>
                                      </p:cBhvr>
                                      <p:to>
                                        <p:strVal val="visible"/>
                                      </p:to>
                                    </p:set>
                                    <p:anim calcmode="lin" valueType="num">
                                      <p:cBhvr additive="base">
                                        <p:cTn id="55"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267">
                                            <p:txEl>
                                              <p:pRg st="9" end="9"/>
                                            </p:txEl>
                                          </p:spTgt>
                                        </p:tgtEl>
                                        <p:attrNameLst>
                                          <p:attrName>style.visibility</p:attrName>
                                        </p:attrNameLst>
                                      </p:cBhvr>
                                      <p:to>
                                        <p:strVal val="visible"/>
                                      </p:to>
                                    </p:set>
                                    <p:anim calcmode="lin" valueType="num">
                                      <p:cBhvr additive="base">
                                        <p:cTn id="61"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2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267">
                                            <p:txEl>
                                              <p:pRg st="10" end="10"/>
                                            </p:txEl>
                                          </p:spTgt>
                                        </p:tgtEl>
                                        <p:attrNameLst>
                                          <p:attrName>style.visibility</p:attrName>
                                        </p:attrNameLst>
                                      </p:cBhvr>
                                      <p:to>
                                        <p:strVal val="visible"/>
                                      </p:to>
                                    </p:set>
                                    <p:anim calcmode="lin" valueType="num">
                                      <p:cBhvr additive="base">
                                        <p:cTn id="67" dur="500" fill="hold"/>
                                        <p:tgtEl>
                                          <p:spTgt spid="1126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2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792162"/>
          </a:xfrm>
        </p:spPr>
        <p:txBody>
          <a:bodyPr>
            <a:normAutofit/>
          </a:bodyPr>
          <a:lstStyle/>
          <a:p>
            <a:r>
              <a:rPr lang="en-US" dirty="0" smtClean="0"/>
              <a:t>Society and Internet Crimes</a:t>
            </a:r>
            <a:endParaRPr lang="en-US" dirty="0"/>
          </a:p>
        </p:txBody>
      </p:sp>
      <p:sp>
        <p:nvSpPr>
          <p:cNvPr id="3" name="Content Placeholder 2"/>
          <p:cNvSpPr>
            <a:spLocks noGrp="1"/>
          </p:cNvSpPr>
          <p:nvPr>
            <p:ph idx="1"/>
          </p:nvPr>
        </p:nvSpPr>
        <p:spPr>
          <a:xfrm>
            <a:off x="381000" y="1600200"/>
            <a:ext cx="8305800" cy="4800600"/>
          </a:xfrm>
        </p:spPr>
        <p:txBody>
          <a:bodyPr>
            <a:normAutofit fontScale="85000" lnSpcReduction="20000"/>
          </a:bodyPr>
          <a:lstStyle/>
          <a:p>
            <a:pPr algn="just"/>
            <a:r>
              <a:rPr lang="en-US" sz="3000" dirty="0" smtClean="0"/>
              <a:t>The study of value-oriented implications in the use of internet reveals that the conduct of computer users is enveloped in the value of privacy and the technical symbols of anonymity. </a:t>
            </a:r>
          </a:p>
          <a:p>
            <a:pPr algn="just"/>
            <a:r>
              <a:rPr lang="en-US" sz="3000" dirty="0" smtClean="0"/>
              <a:t>Almost every computer user wants to protect his identity or work and if at all a need arises to track someone’s identity it becomes an issue of technical proficiency.</a:t>
            </a:r>
          </a:p>
          <a:p>
            <a:pPr algn="just"/>
            <a:r>
              <a:rPr lang="en-US" sz="3000" dirty="0" smtClean="0"/>
              <a:t>The troublesome issues </a:t>
            </a:r>
            <a:r>
              <a:rPr lang="en-US" sz="3000" dirty="0" smtClean="0"/>
              <a:t>in the common area of society and internet may include </a:t>
            </a:r>
            <a:r>
              <a:rPr lang="en-US" sz="3000" dirty="0" smtClean="0"/>
              <a:t>negative impact </a:t>
            </a:r>
            <a:r>
              <a:rPr lang="en-US" sz="3000" dirty="0"/>
              <a:t>of internet on </a:t>
            </a:r>
            <a:r>
              <a:rPr lang="en-US" sz="3000" dirty="0" smtClean="0"/>
              <a:t>individuals and groups in a society</a:t>
            </a:r>
            <a:r>
              <a:rPr lang="en-US" sz="3000" dirty="0"/>
              <a:t>; </a:t>
            </a:r>
            <a:r>
              <a:rPr lang="en-US" sz="3000" dirty="0" smtClean="0"/>
              <a:t>violation </a:t>
            </a:r>
            <a:r>
              <a:rPr lang="en-US" sz="3000" dirty="0"/>
              <a:t>of privacy in the use of computers;</a:t>
            </a:r>
            <a:r>
              <a:rPr lang="en-US" sz="3000" dirty="0" smtClean="0"/>
              <a:t> </a:t>
            </a:r>
            <a:r>
              <a:rPr lang="en-US" sz="3000" dirty="0"/>
              <a:t>spread of worms and viruses, unauthorized access to files, systems, software and network; hacking; monopoly, software piracy; </a:t>
            </a:r>
            <a:r>
              <a:rPr lang="en-US" sz="3000" dirty="0" smtClean="0"/>
              <a:t>and </a:t>
            </a:r>
            <a:r>
              <a:rPr lang="en-US" sz="3000" dirty="0"/>
              <a:t>the like. </a:t>
            </a:r>
          </a:p>
          <a:p>
            <a:pPr algn="just"/>
            <a:endParaRPr lang="en-US" dirty="0" smtClean="0"/>
          </a:p>
        </p:txBody>
      </p:sp>
    </p:spTree>
    <p:extLst>
      <p:ext uri="{BB962C8B-B14F-4D97-AF65-F5344CB8AC3E}">
        <p14:creationId xmlns:p14="http://schemas.microsoft.com/office/powerpoint/2010/main" val="288357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Internet Criminals</a:t>
            </a:r>
            <a:endParaRPr lang="en-US" dirty="0"/>
          </a:p>
        </p:txBody>
      </p:sp>
      <p:sp>
        <p:nvSpPr>
          <p:cNvPr id="3" name="Content Placeholder 2"/>
          <p:cNvSpPr>
            <a:spLocks noGrp="1"/>
          </p:cNvSpPr>
          <p:nvPr>
            <p:ph idx="1"/>
          </p:nvPr>
        </p:nvSpPr>
        <p:spPr>
          <a:xfrm>
            <a:off x="381000" y="1447800"/>
            <a:ext cx="8305800" cy="4876800"/>
          </a:xfrm>
        </p:spPr>
        <p:txBody>
          <a:bodyPr>
            <a:normAutofit fontScale="92500" lnSpcReduction="10000"/>
          </a:bodyPr>
          <a:lstStyle/>
          <a:p>
            <a:pPr algn="just"/>
            <a:r>
              <a:rPr lang="en-US" dirty="0" smtClean="0"/>
              <a:t>Persons responsible for internet crimes include hackers who want to test the limits of a system, crackers who want to cause system problems, insiders who are seeking financial gain or revenge, industrial spies who try  to gain a competitive advantage, cyber criminals who look for financial gain, and cyber terrorists who seek to cause destruction to bring attention to their cause. </a:t>
            </a:r>
          </a:p>
          <a:p>
            <a:pPr algn="just"/>
            <a:r>
              <a:rPr lang="en-US" dirty="0" smtClean="0"/>
              <a:t>Each type of criminals have access to varying resources and is willing to accept different levels of risk to accomplish the objective. </a:t>
            </a:r>
          </a:p>
        </p:txBody>
      </p:sp>
    </p:spTree>
    <p:extLst>
      <p:ext uri="{BB962C8B-B14F-4D97-AF65-F5344CB8AC3E}">
        <p14:creationId xmlns:p14="http://schemas.microsoft.com/office/powerpoint/2010/main" val="14329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Attacks</a:t>
            </a:r>
            <a:endParaRPr lang="en-US" dirty="0"/>
          </a:p>
        </p:txBody>
      </p:sp>
      <p:sp>
        <p:nvSpPr>
          <p:cNvPr id="3" name="Content Placeholder 2"/>
          <p:cNvSpPr>
            <a:spLocks noGrp="1"/>
          </p:cNvSpPr>
          <p:nvPr>
            <p:ph idx="1"/>
          </p:nvPr>
        </p:nvSpPr>
        <p:spPr>
          <a:xfrm>
            <a:off x="457200" y="1447800"/>
            <a:ext cx="8229600" cy="4800600"/>
          </a:xfrm>
        </p:spPr>
        <p:txBody>
          <a:bodyPr>
            <a:normAutofit fontScale="85000" lnSpcReduction="10000"/>
          </a:bodyPr>
          <a:lstStyle/>
          <a:p>
            <a:pPr algn="just"/>
            <a:r>
              <a:rPr lang="en-US" dirty="0" smtClean="0"/>
              <a:t>Security incidents can take many forms, but one of the most frequent is an attack on a networked computer. </a:t>
            </a:r>
          </a:p>
          <a:p>
            <a:pPr algn="just"/>
            <a:r>
              <a:rPr lang="en-US" dirty="0" smtClean="0"/>
              <a:t>There are numerous types of attacks and new varieties are being invented all the time. </a:t>
            </a:r>
          </a:p>
          <a:p>
            <a:pPr algn="just"/>
            <a:r>
              <a:rPr lang="en-US" dirty="0" smtClean="0"/>
              <a:t>Most attacks involve a virus – an umbrella term for many types of malicious code to cause some undesirable event; worm – harmful program to make infected computer to perform slowly. Unlike computer virus, worm can propagate without human intervention, sending copies of itself to other computers by e-mail or other such source.</a:t>
            </a:r>
            <a:endParaRPr lang="en-US" dirty="0"/>
          </a:p>
        </p:txBody>
      </p:sp>
    </p:spTree>
    <p:extLst>
      <p:ext uri="{BB962C8B-B14F-4D97-AF65-F5344CB8AC3E}">
        <p14:creationId xmlns:p14="http://schemas.microsoft.com/office/powerpoint/2010/main" val="36002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458200" cy="685800"/>
          </a:xfrm>
        </p:spPr>
        <p:txBody>
          <a:bodyPr>
            <a:normAutofit/>
          </a:bodyPr>
          <a:lstStyle/>
          <a:p>
            <a:r>
              <a:rPr lang="en-US" sz="3600" dirty="0" smtClean="0"/>
              <a:t>Use and Misuse of Computer and Internet</a:t>
            </a:r>
            <a:endParaRPr lang="en-US" sz="3600" dirty="0"/>
          </a:p>
        </p:txBody>
      </p:sp>
      <p:sp>
        <p:nvSpPr>
          <p:cNvPr id="3" name="Content Placeholder 2"/>
          <p:cNvSpPr>
            <a:spLocks noGrp="1"/>
          </p:cNvSpPr>
          <p:nvPr>
            <p:ph idx="1"/>
          </p:nvPr>
        </p:nvSpPr>
        <p:spPr>
          <a:xfrm>
            <a:off x="533400" y="1600200"/>
            <a:ext cx="8153400" cy="4572000"/>
          </a:xfrm>
        </p:spPr>
        <p:txBody>
          <a:bodyPr>
            <a:noAutofit/>
          </a:bodyPr>
          <a:lstStyle/>
          <a:p>
            <a:pPr algn="just"/>
            <a:r>
              <a:rPr lang="en-US" sz="2800" dirty="0" smtClean="0"/>
              <a:t>Use of computer and internet: word-processing, research, improved communication, expanded professional network and job-related knowledge, increased productivity, developed job skills, entertainment, e-commerce, e-business and data storage.</a:t>
            </a:r>
          </a:p>
          <a:p>
            <a:pPr algn="just"/>
            <a:r>
              <a:rPr lang="en-US" sz="2800" dirty="0" smtClean="0"/>
              <a:t>Misuse of computer and internet: violation of privacy, unauthorized access, loss of person to person contact and spread of worms and viruses. </a:t>
            </a:r>
          </a:p>
        </p:txBody>
      </p:sp>
    </p:spTree>
    <p:extLst>
      <p:ext uri="{BB962C8B-B14F-4D97-AF65-F5344CB8AC3E}">
        <p14:creationId xmlns:p14="http://schemas.microsoft.com/office/powerpoint/2010/main" val="267619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458200" cy="715962"/>
          </a:xfrm>
        </p:spPr>
        <p:txBody>
          <a:bodyPr>
            <a:normAutofit/>
          </a:bodyPr>
          <a:lstStyle/>
          <a:p>
            <a:r>
              <a:rPr lang="en-US" sz="3200" dirty="0" smtClean="0">
                <a:solidFill>
                  <a:prstClr val="black"/>
                </a:solidFill>
              </a:rPr>
              <a:t>Computer User and Moral Responsibility</a:t>
            </a:r>
            <a:endParaRPr lang="en-US" sz="3200" dirty="0"/>
          </a:p>
        </p:txBody>
      </p:sp>
      <p:sp>
        <p:nvSpPr>
          <p:cNvPr id="3" name="Content Placeholder 2"/>
          <p:cNvSpPr>
            <a:spLocks noGrp="1"/>
          </p:cNvSpPr>
          <p:nvPr>
            <p:ph idx="1"/>
          </p:nvPr>
        </p:nvSpPr>
        <p:spPr>
          <a:xfrm>
            <a:off x="381000" y="1447800"/>
            <a:ext cx="8305800" cy="4572000"/>
          </a:xfrm>
        </p:spPr>
        <p:txBody>
          <a:bodyPr>
            <a:normAutofit fontScale="92500" lnSpcReduction="10000"/>
          </a:bodyPr>
          <a:lstStyle/>
          <a:p>
            <a:pPr algn="just"/>
            <a:r>
              <a:rPr lang="en-US" sz="2800" dirty="0" smtClean="0"/>
              <a:t>A computer user is expected to own moral responsibility for protection of information and communication.</a:t>
            </a:r>
          </a:p>
          <a:p>
            <a:pPr algn="just"/>
            <a:r>
              <a:rPr lang="en-US" sz="2800" dirty="0" smtClean="0"/>
              <a:t>Moral responsibility is a way of living one’s life through values and virtues, which represents a strong mental condition of owning other computer users’ claims on one’s shoulders to live a virtuous or good human life in a cybernetic society.</a:t>
            </a:r>
          </a:p>
          <a:p>
            <a:pPr algn="just"/>
            <a:r>
              <a:rPr lang="en-US" sz="2800" dirty="0" smtClean="0"/>
              <a:t>Cultivation of values and corresponding virtues such as truth, courage, fairness and compassion enables the emergence of such a strong mental condition that is to say moral responsibility in </a:t>
            </a:r>
            <a:r>
              <a:rPr lang="en-US" sz="2800" dirty="0" smtClean="0"/>
              <a:t>the conduct </a:t>
            </a:r>
            <a:r>
              <a:rPr lang="en-US" sz="2800" dirty="0" smtClean="0"/>
              <a:t>and life of </a:t>
            </a:r>
            <a:r>
              <a:rPr lang="en-US" sz="2800" dirty="0" smtClean="0"/>
              <a:t>a </a:t>
            </a:r>
            <a:r>
              <a:rPr lang="en-US" sz="2800" dirty="0" smtClean="0"/>
              <a:t>computer user.</a:t>
            </a:r>
          </a:p>
        </p:txBody>
      </p:sp>
    </p:spTree>
    <p:extLst>
      <p:ext uri="{BB962C8B-B14F-4D97-AF65-F5344CB8AC3E}">
        <p14:creationId xmlns:p14="http://schemas.microsoft.com/office/powerpoint/2010/main" val="25835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772400" cy="792162"/>
          </a:xfrm>
        </p:spPr>
        <p:txBody>
          <a:bodyPr>
            <a:normAutofit/>
          </a:bodyPr>
          <a:lstStyle/>
          <a:p>
            <a:r>
              <a:rPr lang="en-US" dirty="0"/>
              <a:t>Concluding Remarks</a:t>
            </a:r>
          </a:p>
        </p:txBody>
      </p:sp>
      <p:sp>
        <p:nvSpPr>
          <p:cNvPr id="3" name="Content Placeholder 2"/>
          <p:cNvSpPr>
            <a:spLocks noGrp="1"/>
          </p:cNvSpPr>
          <p:nvPr>
            <p:ph idx="1"/>
          </p:nvPr>
        </p:nvSpPr>
        <p:spPr>
          <a:xfrm>
            <a:off x="685800" y="1447800"/>
            <a:ext cx="8001000" cy="4800600"/>
          </a:xfrm>
        </p:spPr>
        <p:txBody>
          <a:bodyPr>
            <a:normAutofit fontScale="62500" lnSpcReduction="20000"/>
          </a:bodyPr>
          <a:lstStyle/>
          <a:p>
            <a:pPr algn="just"/>
            <a:r>
              <a:rPr lang="en-US" sz="4400" dirty="0"/>
              <a:t>The increasing presence of technology especially information technology in cybernetic societies requires a corresponding responsible conduct of alpha men.</a:t>
            </a:r>
          </a:p>
          <a:p>
            <a:pPr algn="just"/>
            <a:r>
              <a:rPr lang="en-US" sz="4400" dirty="0"/>
              <a:t>And it goes without saying that it is easy to be responsible in a supporting environment, which means that it is a matter of collective moral awareness of the need to live responsibly in the world</a:t>
            </a:r>
            <a:r>
              <a:rPr lang="en-US" sz="4400" dirty="0" smtClean="0"/>
              <a:t>.</a:t>
            </a:r>
          </a:p>
          <a:p>
            <a:pPr algn="just"/>
            <a:r>
              <a:rPr lang="en-US" sz="4400" dirty="0"/>
              <a:t>The value-oriented conduct of computer user, therefore, ought to be guided by a sense of respect for the dignity and well-being of other computer users especially in the context of online behavior.</a:t>
            </a:r>
            <a:endParaRPr lang="en-US" sz="4800" dirty="0"/>
          </a:p>
          <a:p>
            <a:pPr algn="just"/>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685800" y="1447800"/>
            <a:ext cx="8001000" cy="4572000"/>
          </a:xfrm>
        </p:spPr>
        <p:txBody>
          <a:bodyPr>
            <a:normAutofit fontScale="92500" lnSpcReduction="10000"/>
          </a:bodyPr>
          <a:lstStyle/>
          <a:p>
            <a:pPr algn="just">
              <a:buNone/>
            </a:pPr>
            <a:r>
              <a:rPr lang="en-US" sz="3600" dirty="0" smtClean="0"/>
              <a:t>	Your friend just told you that he is developing a virus to attack the administrative systems at your university. The worm is harmless and will simply cause a message – Let’s party! – to be displayed on all workstations on Friday afternoon at 3 pm. By 4 pm the worm will erase itself and destroy all evidence of its presence. What would you say or do?</a:t>
            </a:r>
            <a:endParaRPr lang="en-US" sz="3600" dirty="0"/>
          </a:p>
        </p:txBody>
      </p:sp>
    </p:spTree>
    <p:extLst>
      <p:ext uri="{BB962C8B-B14F-4D97-AF65-F5344CB8AC3E}">
        <p14:creationId xmlns:p14="http://schemas.microsoft.com/office/powerpoint/2010/main" val="26772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609600"/>
          </a:xfrm>
        </p:spPr>
        <p:txBody>
          <a:bodyPr>
            <a:normAutofit fontScale="90000"/>
          </a:bodyPr>
          <a:lstStyle/>
          <a:p>
            <a:pPr fontAlgn="t"/>
            <a:r>
              <a:rPr lang="en-US" sz="3600" b="1" dirty="0"/>
              <a:t>Social and Value Dimensions of Technology</a:t>
            </a:r>
          </a:p>
        </p:txBody>
      </p:sp>
      <p:sp>
        <p:nvSpPr>
          <p:cNvPr id="3" name="Content Placeholder 2"/>
          <p:cNvSpPr>
            <a:spLocks noGrp="1"/>
          </p:cNvSpPr>
          <p:nvPr>
            <p:ph idx="1"/>
          </p:nvPr>
        </p:nvSpPr>
        <p:spPr>
          <a:xfrm>
            <a:off x="533400" y="1600200"/>
            <a:ext cx="8153400" cy="4419600"/>
          </a:xfrm>
        </p:spPr>
        <p:txBody>
          <a:bodyPr>
            <a:noAutofit/>
          </a:bodyPr>
          <a:lstStyle/>
          <a:p>
            <a:r>
              <a:rPr lang="en-US" sz="4000" b="1" dirty="0"/>
              <a:t>Society and Internet Crimes</a:t>
            </a:r>
          </a:p>
          <a:p>
            <a:r>
              <a:rPr lang="en-US" sz="4000" dirty="0"/>
              <a:t>Impact of Information Technology on the Quality of Life</a:t>
            </a:r>
          </a:p>
          <a:p>
            <a:r>
              <a:rPr lang="en-US" sz="4000" dirty="0"/>
              <a:t>Democratic Values and the Internet</a:t>
            </a:r>
            <a:endParaRPr lang="en-US" sz="4000" b="1" dirty="0"/>
          </a:p>
          <a:p>
            <a:pPr fontAlgn="t"/>
            <a:r>
              <a:rPr lang="en-US" sz="4000" dirty="0"/>
              <a:t>Case Studies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371600"/>
            <a:ext cx="8229600" cy="4953000"/>
          </a:xfrm>
        </p:spPr>
        <p:txBody>
          <a:bodyPr>
            <a:normAutofit fontScale="47500" lnSpcReduction="20000"/>
          </a:bodyPr>
          <a:lstStyle/>
          <a:p>
            <a:pPr marL="0" lvl="0" indent="0" algn="just" fontAlgn="base">
              <a:buNone/>
            </a:pPr>
            <a:r>
              <a:rPr lang="en-US" b="1" dirty="0" smtClean="0"/>
              <a:t>Is </a:t>
            </a:r>
            <a:r>
              <a:rPr lang="en-US" b="1" dirty="0"/>
              <a:t>IT making our brain lazy…or is our dependence on computer-generated information an invaluable aid towards gaining greater knowledge?</a:t>
            </a:r>
            <a:endParaRPr lang="en-US" dirty="0"/>
          </a:p>
          <a:p>
            <a:pPr marL="0" indent="0" algn="just">
              <a:buNone/>
            </a:pPr>
            <a:r>
              <a:rPr lang="en-US" dirty="0" err="1"/>
              <a:t>Ranjita</a:t>
            </a:r>
            <a:r>
              <a:rPr lang="en-US" dirty="0"/>
              <a:t> Biswas, The Tribune, Nov 25, 2017, 12:42 AM; last updated: Nov 25, 2017, 12:42 AM (IST)</a:t>
            </a:r>
          </a:p>
          <a:p>
            <a:pPr marL="0" indent="0" algn="just">
              <a:buNone/>
            </a:pPr>
            <a:r>
              <a:rPr lang="en-US" dirty="0"/>
              <a:t>The world today is much more dependent on computer-generated information. This dependence is growing. The spellchecker has taken care of learning spellings. The calculator is there to do the calculations while the internet is there for you to search for any information under the sun. But is all this causing our brain to become lazy since reaching out to a tool to click on the smartphone or the laptop offers an easy solution? These tools were apparently invented to make life simpler but like the proverbial whale gobbling up small fish, these are getting overwhelmingly pervasive in everyday life and influencing our thought-process. According to Kolkata-based psychological and legal counsellor, Swati Chatterjee, it is a fact that the thought process is deteriorating. “Many internet addicts are living in isolation. Communication with real life is getting limited. Due to this, power of observation and analytical process is getting little attention.”  “Mostly people consider information from search-engines sacrosanct,” she says. As an example, she points out, “My husband is a doctor. But some patients come with all the information regarding a disease after ‘googling’ information on it on the internet and want to re-establish it with him.” Social scientist </a:t>
            </a:r>
            <a:r>
              <a:rPr lang="en-US" dirty="0" err="1"/>
              <a:t>Madhulika</a:t>
            </a:r>
            <a:r>
              <a:rPr lang="en-US" dirty="0"/>
              <a:t> </a:t>
            </a:r>
            <a:r>
              <a:rPr lang="en-US" dirty="0" err="1"/>
              <a:t>Mitra</a:t>
            </a:r>
            <a:r>
              <a:rPr lang="en-US" dirty="0"/>
              <a:t>, agrees, “We can access the whole world sitting on a chair. We are even buying our daily needs online. While this has its positives, over dependence on technology is making us lazy and is affecting our health.” “The present generation does not lack in thinking. What they are lacking in is the power of imagination. Earlier, we used to read story books and tried to visualize it,” she adds. The worldwide web is only about two decades old but can one imagine life without its presence in our daily life today? In his recently published book A World without Mind: The Existential Threat of Big Tech, Franklin Foer argues that big ticket companies like Google, Facebook, Amazon and Apple are making inroads into intellectual property and privacy, besides destroying the possibility of contemplation.” It is ironical that while trying to find more about Foer, one has to click on the Google search engine. </a:t>
            </a:r>
          </a:p>
          <a:p>
            <a:endParaRPr lang="en-US" dirty="0"/>
          </a:p>
        </p:txBody>
      </p:sp>
    </p:spTree>
    <p:extLst>
      <p:ext uri="{BB962C8B-B14F-4D97-AF65-F5344CB8AC3E}">
        <p14:creationId xmlns:p14="http://schemas.microsoft.com/office/powerpoint/2010/main" val="1391647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762000"/>
          </a:xfrm>
        </p:spPr>
        <p:txBody>
          <a:bodyPr>
            <a:normAutofit/>
          </a:bodyPr>
          <a:lstStyle/>
          <a:p>
            <a:r>
              <a:rPr lang="en-US" dirty="0"/>
              <a:t>Technology</a:t>
            </a:r>
          </a:p>
        </p:txBody>
      </p:sp>
      <p:sp>
        <p:nvSpPr>
          <p:cNvPr id="3" name="Content Placeholder 2"/>
          <p:cNvSpPr>
            <a:spLocks noGrp="1"/>
          </p:cNvSpPr>
          <p:nvPr>
            <p:ph idx="1"/>
          </p:nvPr>
        </p:nvSpPr>
        <p:spPr>
          <a:xfrm>
            <a:off x="304800" y="1447800"/>
            <a:ext cx="8534400" cy="5181600"/>
          </a:xfrm>
        </p:spPr>
        <p:txBody>
          <a:bodyPr>
            <a:noAutofit/>
          </a:bodyPr>
          <a:lstStyle/>
          <a:p>
            <a:pPr algn="just"/>
            <a:r>
              <a:rPr lang="en-US" sz="2800" dirty="0"/>
              <a:t>Technology is the making, modification, usage, and knowledge of tools, machines, and techniques to solve a problem or improve a pre-existing solution to a problem. </a:t>
            </a:r>
          </a:p>
          <a:p>
            <a:pPr algn="just"/>
            <a:r>
              <a:rPr lang="en-US" sz="2800" dirty="0"/>
              <a:t>Technologies significantly affect humans’ abilities to control and adapt to their natural environments. </a:t>
            </a:r>
          </a:p>
          <a:p>
            <a:pPr algn="just"/>
            <a:r>
              <a:rPr lang="en-US" sz="2800" dirty="0"/>
              <a:t>The term can either be applied generally or to specific areas, for example, education technology, biotechnology, and </a:t>
            </a:r>
            <a:r>
              <a:rPr lang="en-US" sz="2800" b="1" dirty="0"/>
              <a:t>information technology</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5105400"/>
          </a:xfrm>
        </p:spPr>
        <p:txBody>
          <a:bodyPr>
            <a:noAutofit/>
          </a:bodyPr>
          <a:lstStyle/>
          <a:p>
            <a:pPr algn="just"/>
            <a:r>
              <a:rPr lang="en-US" sz="2300" dirty="0"/>
              <a:t>The human species' use of technology began with the conversion of natural resources into simple tools. </a:t>
            </a:r>
          </a:p>
          <a:p>
            <a:pPr algn="just"/>
            <a:r>
              <a:rPr lang="en-US" sz="2300" dirty="0"/>
              <a:t>The pre-historical discovery of the ability to control fire increased the available sources of food and the invention of the wheel helped humans in travelling and </a:t>
            </a:r>
            <a:r>
              <a:rPr lang="en-US" sz="2300" dirty="0" smtClean="0"/>
              <a:t>other purposes. </a:t>
            </a:r>
            <a:endParaRPr lang="en-US" sz="2300" dirty="0"/>
          </a:p>
          <a:p>
            <a:pPr algn="just"/>
            <a:r>
              <a:rPr lang="en-US" sz="2300" dirty="0"/>
              <a:t>Recent technological developments, including the printing press, the telephone, and the Internet, have lessened physical barriers to communication and allowed humans to interact freely on a global scale. </a:t>
            </a:r>
          </a:p>
          <a:p>
            <a:pPr algn="just"/>
            <a:r>
              <a:rPr lang="en-US" sz="2300" dirty="0"/>
              <a:t>However, not all technology has been used for peaceful purposes; the development of weapons of ever-increasing destructive power has progressed throughout history, from Weapons of Mass Destruction to nuclear weapons.</a:t>
            </a:r>
          </a:p>
          <a:p>
            <a:pPr algn="just"/>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10600" cy="5029200"/>
          </a:xfrm>
        </p:spPr>
        <p:txBody>
          <a:bodyPr>
            <a:noAutofit/>
          </a:bodyPr>
          <a:lstStyle/>
          <a:p>
            <a:pPr algn="just"/>
            <a:r>
              <a:rPr lang="en-US" sz="2400" dirty="0"/>
              <a:t>Technology has affected society and its surroundings in a number of ways. </a:t>
            </a:r>
          </a:p>
          <a:p>
            <a:pPr algn="just"/>
            <a:r>
              <a:rPr lang="en-US" sz="2400" dirty="0"/>
              <a:t>In many societies, technology has helped to develop more advanced </a:t>
            </a:r>
            <a:r>
              <a:rPr lang="en-US" sz="2400"/>
              <a:t>economies </a:t>
            </a:r>
            <a:r>
              <a:rPr lang="en-US" sz="2400" smtClean="0"/>
              <a:t>including </a:t>
            </a:r>
            <a:r>
              <a:rPr lang="en-US" sz="2400" dirty="0"/>
              <a:t>today's </a:t>
            </a:r>
            <a:r>
              <a:rPr lang="en-US" sz="2400"/>
              <a:t>global </a:t>
            </a:r>
            <a:r>
              <a:rPr lang="en-US" sz="2400" smtClean="0"/>
              <a:t>economy </a:t>
            </a:r>
            <a:r>
              <a:rPr lang="en-US" sz="2400" dirty="0"/>
              <a:t>and has allowed the rise of a leisure class. </a:t>
            </a:r>
          </a:p>
          <a:p>
            <a:pPr algn="just"/>
            <a:r>
              <a:rPr lang="en-US" sz="2400" dirty="0"/>
              <a:t>Many technological processes produce unwanted by-products, known as pollution, and deplete natural resources, to the detriment of Earth's environment. </a:t>
            </a:r>
          </a:p>
          <a:p>
            <a:pPr algn="just"/>
            <a:r>
              <a:rPr lang="en-US" sz="2400" dirty="0"/>
              <a:t>Various implementations of technology influence the values of a society and new technology often raises new ethical questions. </a:t>
            </a:r>
          </a:p>
          <a:p>
            <a:pPr algn="just"/>
            <a:r>
              <a:rPr lang="en-US" sz="2400" dirty="0"/>
              <a:t>Examples include the rise of the notion of efficiency in terms of human productivity, a term originally applied only to machines.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5181600"/>
          </a:xfrm>
        </p:spPr>
        <p:txBody>
          <a:bodyPr>
            <a:normAutofit lnSpcReduction="10000"/>
          </a:bodyPr>
          <a:lstStyle/>
          <a:p>
            <a:pPr algn="just"/>
            <a:r>
              <a:rPr lang="en-US" dirty="0"/>
              <a:t>Philosophical debates have arisen over the present and future use of technology in society, with disagreements over whether technology improves the human condition or worsens it. </a:t>
            </a:r>
          </a:p>
          <a:p>
            <a:pPr algn="just"/>
            <a:r>
              <a:rPr lang="en-US" dirty="0"/>
              <a:t>Many thinkers view continued technological progress as beneficial to society and the human condition. </a:t>
            </a:r>
          </a:p>
          <a:p>
            <a:pPr algn="just"/>
            <a:r>
              <a:rPr lang="en-US" dirty="0"/>
              <a:t>Some thinkers criticize the pervasiveness of technology in the modern world that it harms the environment and alienates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838200"/>
          </a:xfrm>
        </p:spPr>
        <p:txBody>
          <a:bodyPr>
            <a:normAutofit/>
          </a:bodyPr>
          <a:lstStyle/>
          <a:p>
            <a:r>
              <a:rPr lang="en-US" sz="3600" dirty="0"/>
              <a:t>Nature and Effects of a Cybernetic Society</a:t>
            </a:r>
          </a:p>
        </p:txBody>
      </p:sp>
      <p:sp>
        <p:nvSpPr>
          <p:cNvPr id="3" name="Content Placeholder 2"/>
          <p:cNvSpPr>
            <a:spLocks noGrp="1"/>
          </p:cNvSpPr>
          <p:nvPr>
            <p:ph idx="1"/>
          </p:nvPr>
        </p:nvSpPr>
        <p:spPr>
          <a:xfrm>
            <a:off x="304800" y="1447800"/>
            <a:ext cx="8382000" cy="5029200"/>
          </a:xfrm>
        </p:spPr>
        <p:txBody>
          <a:bodyPr>
            <a:normAutofit fontScale="85000" lnSpcReduction="10000"/>
          </a:bodyPr>
          <a:lstStyle/>
          <a:p>
            <a:pPr algn="just"/>
            <a:r>
              <a:rPr lang="en-US" sz="3200" dirty="0"/>
              <a:t>Cybernetic Society represents </a:t>
            </a:r>
            <a:r>
              <a:rPr lang="en-US" sz="3200" b="1" dirty="0"/>
              <a:t>Information Technology </a:t>
            </a:r>
            <a:r>
              <a:rPr lang="en-US" sz="3200" dirty="0"/>
              <a:t>in the combined action of men, machines and computers.</a:t>
            </a:r>
          </a:p>
          <a:p>
            <a:pPr algn="just"/>
            <a:r>
              <a:rPr lang="en-US" sz="3200" dirty="0"/>
              <a:t>It is based on the alliance of industry with science and technology for processing of data and improved communication.</a:t>
            </a:r>
          </a:p>
          <a:p>
            <a:pPr algn="just"/>
            <a:r>
              <a:rPr lang="en-US" sz="3200" dirty="0"/>
              <a:t>Effects of a cybernetic society: growth of leisure and dual division of society into alpha men - constructive and creative and beta men - passive and conformist.</a:t>
            </a:r>
          </a:p>
          <a:p>
            <a:pPr algn="just"/>
            <a:r>
              <a:rPr lang="en-US" sz="3200" dirty="0"/>
              <a:t>Welfare of a cybernetic society is determined by the nature of moral convictions that its members especially alpha men hold.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endParaRPr lang="en-US" b="1" dirty="0" smtClean="0"/>
          </a:p>
          <a:p>
            <a:pPr>
              <a:buNone/>
            </a:pPr>
            <a:r>
              <a:rPr lang="en-US" sz="4800" b="1" dirty="0" smtClean="0"/>
              <a:t>	Society and Internet Crimes</a:t>
            </a:r>
            <a:endParaRPr lang="en-US" b="1" dirty="0" smtClean="0"/>
          </a:p>
          <a:p>
            <a:endParaRPr lang="en-US" dirty="0"/>
          </a:p>
        </p:txBody>
      </p:sp>
    </p:spTree>
    <p:extLst>
      <p:ext uri="{BB962C8B-B14F-4D97-AF65-F5344CB8AC3E}">
        <p14:creationId xmlns:p14="http://schemas.microsoft.com/office/powerpoint/2010/main" val="244578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38200"/>
          </a:xfrm>
        </p:spPr>
        <p:txBody>
          <a:bodyPr/>
          <a:lstStyle/>
          <a:p>
            <a:r>
              <a:rPr lang="en-US" dirty="0" smtClean="0"/>
              <a:t>Computer &amp; Internet</a:t>
            </a:r>
            <a:endParaRPr lang="en-US" dirty="0"/>
          </a:p>
        </p:txBody>
      </p:sp>
      <p:sp>
        <p:nvSpPr>
          <p:cNvPr id="3" name="Content Placeholder 2"/>
          <p:cNvSpPr>
            <a:spLocks noGrp="1"/>
          </p:cNvSpPr>
          <p:nvPr>
            <p:ph idx="1"/>
          </p:nvPr>
        </p:nvSpPr>
        <p:spPr>
          <a:xfrm>
            <a:off x="457200" y="1295400"/>
            <a:ext cx="8229600" cy="4876800"/>
          </a:xfrm>
        </p:spPr>
        <p:txBody>
          <a:bodyPr>
            <a:noAutofit/>
          </a:bodyPr>
          <a:lstStyle/>
          <a:p>
            <a:pPr algn="just"/>
            <a:r>
              <a:rPr lang="en-US" dirty="0" smtClean="0"/>
              <a:t>Computer: A machine for processing of data</a:t>
            </a:r>
          </a:p>
          <a:p>
            <a:pPr algn="just"/>
            <a:endParaRPr lang="en-US" dirty="0" smtClean="0"/>
          </a:p>
          <a:p>
            <a:pPr algn="just"/>
            <a:r>
              <a:rPr lang="en-US" dirty="0" smtClean="0"/>
              <a:t>Internet: A means of connecting a computer to any other computer anywhere in the world via dedicated routers and servers. It is a global network of computers that is used for sharing of Information and one-sided or interactive Communication.</a:t>
            </a:r>
          </a:p>
        </p:txBody>
      </p:sp>
    </p:spTree>
    <p:extLst>
      <p:ext uri="{BB962C8B-B14F-4D97-AF65-F5344CB8AC3E}">
        <p14:creationId xmlns:p14="http://schemas.microsoft.com/office/powerpoint/2010/main" val="14196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1492</TotalTime>
  <Words>1446</Words>
  <Application>Microsoft Office PowerPoint</Application>
  <PresentationFormat>On-screen Show (4:3)</PresentationFormat>
  <Paragraphs>104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Social and Value Dimensions of Technology</vt:lpstr>
      <vt:lpstr>Social and Value Dimensions of Technology</vt:lpstr>
      <vt:lpstr>Technology</vt:lpstr>
      <vt:lpstr>PowerPoint Presentation</vt:lpstr>
      <vt:lpstr>PowerPoint Presentation</vt:lpstr>
      <vt:lpstr>PowerPoint Presentation</vt:lpstr>
      <vt:lpstr>Nature and Effects of a Cybernetic Society</vt:lpstr>
      <vt:lpstr>PowerPoint Presentation</vt:lpstr>
      <vt:lpstr>Computer &amp; Internet</vt:lpstr>
      <vt:lpstr>Society and Internet</vt:lpstr>
      <vt:lpstr>Society and Internet</vt:lpstr>
      <vt:lpstr>Society and Internet</vt:lpstr>
      <vt:lpstr>Society and Internet Crimes</vt:lpstr>
      <vt:lpstr>Internet Criminals</vt:lpstr>
      <vt:lpstr>Types of Attacks</vt:lpstr>
      <vt:lpstr>Use and Misuse of Computer and Internet</vt:lpstr>
      <vt:lpstr>Computer User and Moral Responsibility</vt:lpstr>
      <vt:lpstr>Concluding Remarks</vt:lpstr>
      <vt:lpstr>Case Study</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375</cp:revision>
  <dcterms:created xsi:type="dcterms:W3CDTF">2013-08-02T17:19:43Z</dcterms:created>
  <dcterms:modified xsi:type="dcterms:W3CDTF">2021-11-26T11:12:40Z</dcterms:modified>
</cp:coreProperties>
</file>