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88" r:id="rId4"/>
    <p:sldId id="296" r:id="rId5"/>
    <p:sldId id="289" r:id="rId6"/>
    <p:sldId id="291" r:id="rId7"/>
    <p:sldId id="292" r:id="rId8"/>
    <p:sldId id="294" r:id="rId9"/>
    <p:sldId id="297" r:id="rId10"/>
    <p:sldId id="293" r:id="rId11"/>
    <p:sldId id="268" r:id="rId12"/>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a:bodyPr>
          <a:lstStyle/>
          <a:p>
            <a:r>
              <a:rPr lang="en-US" b="1" dirty="0" smtClean="0"/>
              <a:t/>
            </a:r>
            <a:br>
              <a:rPr lang="en-US" b="1" dirty="0" smtClean="0"/>
            </a:br>
            <a:r>
              <a:rPr lang="en-US" b="1" dirty="0" smtClean="0"/>
              <a:t>Crime and Punishment</a:t>
            </a: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6168-F</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fontScale="92500"/>
          </a:bodyPr>
          <a:lstStyle/>
          <a:p>
            <a:pPr algn="just"/>
            <a:r>
              <a:rPr lang="en-US" sz="3600" dirty="0" smtClean="0"/>
              <a:t>Normative theorists of punishment identify different reasons to justify punishment.</a:t>
            </a:r>
          </a:p>
          <a:p>
            <a:pPr algn="just"/>
            <a:r>
              <a:rPr lang="en-US" sz="3600" dirty="0" smtClean="0"/>
              <a:t>Since practice of punishment appears to serve an essential social purpose in a manner compatible with widely held ethical views, the institution of punishment survives, and shows every sign of doing so for a long time to come.</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r>
              <a:rPr lang="en-US" sz="4000" dirty="0" smtClean="0"/>
              <a:t>Society and Freedom </a:t>
            </a:r>
            <a:r>
              <a:rPr lang="en-US" sz="4000" smtClean="0"/>
              <a:t>of </a:t>
            </a:r>
            <a:r>
              <a:rPr lang="en-US" sz="4000" smtClean="0"/>
              <a:t>Individual</a:t>
            </a:r>
            <a:endParaRPr lang="en-US" sz="4000" dirty="0" smtClean="0"/>
          </a:p>
          <a:p>
            <a:r>
              <a:rPr lang="en-US" sz="4000" b="1" dirty="0" smtClean="0"/>
              <a:t>Crime and Punishment</a:t>
            </a:r>
          </a:p>
          <a:p>
            <a:r>
              <a:rPr lang="en-US" sz="4000" dirty="0" smtClean="0"/>
              <a:t>Politics and the Problem of Dirty Hands</a:t>
            </a:r>
          </a:p>
          <a:p>
            <a:r>
              <a:rPr lang="en-US" sz="4000" dirty="0" smtClean="0"/>
              <a:t>War and Peace</a:t>
            </a:r>
            <a:endParaRPr lang="en-US" sz="4000" b="1" dirty="0" smtClean="0"/>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533400"/>
          </a:xfrm>
        </p:spPr>
        <p:txBody>
          <a:bodyPr>
            <a:normAutofit fontScale="90000"/>
          </a:bodyPr>
          <a:lstStyle/>
          <a:p>
            <a:r>
              <a:rPr lang="en-US" sz="3200" b="1" dirty="0" smtClean="0"/>
              <a:t>Crime and Punishment</a:t>
            </a:r>
            <a:endParaRPr lang="en-US" sz="3200" dirty="0"/>
          </a:p>
        </p:txBody>
      </p:sp>
      <p:sp>
        <p:nvSpPr>
          <p:cNvPr id="3" name="Content Placeholder 2"/>
          <p:cNvSpPr>
            <a:spLocks noGrp="1"/>
          </p:cNvSpPr>
          <p:nvPr>
            <p:ph idx="1"/>
          </p:nvPr>
        </p:nvSpPr>
        <p:spPr>
          <a:xfrm>
            <a:off x="228600" y="1295400"/>
            <a:ext cx="8686800" cy="5029200"/>
          </a:xfrm>
        </p:spPr>
        <p:txBody>
          <a:bodyPr>
            <a:noAutofit/>
          </a:bodyPr>
          <a:lstStyle/>
          <a:p>
            <a:pPr algn="just"/>
            <a:r>
              <a:rPr lang="en-US" sz="2800" dirty="0" smtClean="0"/>
              <a:t>In ordinary language, the term crime denotes an unlawful act punishable by a state.</a:t>
            </a:r>
          </a:p>
          <a:p>
            <a:pPr algn="just"/>
            <a:r>
              <a:rPr lang="en-US" sz="2800" dirty="0" smtClean="0"/>
              <a:t>Criminal law prohibits certain forms of conduct such as murder, assault, rape and burglary. Offenders are liable to be punished, often with imprisonment.  </a:t>
            </a:r>
          </a:p>
          <a:p>
            <a:pPr algn="just"/>
            <a:r>
              <a:rPr lang="en-US" sz="2800" dirty="0" smtClean="0"/>
              <a:t>Punishment is a deprivation, taking away from offenders what they value – their freedom or some of their money when they are fined.</a:t>
            </a:r>
          </a:p>
          <a:p>
            <a:pPr algn="just"/>
            <a:r>
              <a:rPr lang="en-US" sz="2800" dirty="0" smtClean="0"/>
              <a:t>We are normally not justified in depriving people of these things. Even if we are justified in punishing convicted offenders, there are limits to the extent of the punishment.</a:t>
            </a:r>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5105400"/>
          </a:xfrm>
        </p:spPr>
        <p:txBody>
          <a:bodyPr>
            <a:normAutofit fontScale="92500" lnSpcReduction="10000"/>
          </a:bodyPr>
          <a:lstStyle/>
          <a:p>
            <a:pPr algn="just"/>
            <a:r>
              <a:rPr lang="en-US" sz="2800" dirty="0" smtClean="0"/>
              <a:t>If a petty thief were sentenced to ten years’ imprisonment, this would be considered excessive. On the other hand, if a cold-blooded murderer were released after only one week in jail, this would be condemned as excessively lenient punishment.</a:t>
            </a:r>
          </a:p>
          <a:p>
            <a:pPr lvl="1" algn="just"/>
            <a:r>
              <a:rPr lang="en-US" sz="2400" dirty="0" smtClean="0"/>
              <a:t>But how do we determine the appropriate amount of punishment for various offenders? And what justifies punishment?</a:t>
            </a:r>
          </a:p>
          <a:p>
            <a:pPr algn="just"/>
            <a:r>
              <a:rPr lang="en-US" sz="2800" dirty="0" smtClean="0"/>
              <a:t>Normative theories of punishment seek to answer these and related questions.</a:t>
            </a:r>
          </a:p>
          <a:p>
            <a:pPr algn="just"/>
            <a:r>
              <a:rPr lang="en-US" sz="2800" dirty="0" smtClean="0"/>
              <a:t>They state the conditions under which punishment is justified, and provide the basis for assessing the correct punishment.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a:bodyPr>
          <a:lstStyle/>
          <a:p>
            <a:r>
              <a:rPr lang="en-US" sz="3600" b="1" dirty="0" smtClean="0"/>
              <a:t>Three Normative Theories of Punishment</a:t>
            </a:r>
            <a:endParaRPr lang="en-US" sz="3600" dirty="0"/>
          </a:p>
        </p:txBody>
      </p:sp>
      <p:sp>
        <p:nvSpPr>
          <p:cNvPr id="3" name="Content Placeholder 2"/>
          <p:cNvSpPr>
            <a:spLocks noGrp="1"/>
          </p:cNvSpPr>
          <p:nvPr>
            <p:ph idx="1"/>
          </p:nvPr>
        </p:nvSpPr>
        <p:spPr>
          <a:xfrm>
            <a:off x="685800" y="1752600"/>
            <a:ext cx="8077200" cy="4267200"/>
          </a:xfrm>
        </p:spPr>
        <p:txBody>
          <a:bodyPr>
            <a:normAutofit/>
          </a:bodyPr>
          <a:lstStyle/>
          <a:p>
            <a:pPr algn="just"/>
            <a:r>
              <a:rPr lang="en-US" sz="4000" dirty="0" smtClean="0"/>
              <a:t>Retributive Theory</a:t>
            </a:r>
          </a:p>
          <a:p>
            <a:pPr algn="just"/>
            <a:r>
              <a:rPr lang="en-US" sz="4000" dirty="0" smtClean="0"/>
              <a:t>Utilitarian Theory</a:t>
            </a:r>
          </a:p>
          <a:p>
            <a:pPr algn="just"/>
            <a:r>
              <a:rPr lang="en-US" sz="4000" dirty="0" smtClean="0"/>
              <a:t>Reformative Theory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normAutofit/>
          </a:bodyPr>
          <a:lstStyle/>
          <a:p>
            <a:r>
              <a:rPr lang="en-US" dirty="0" smtClean="0"/>
              <a:t>Retributive Theory</a:t>
            </a:r>
          </a:p>
        </p:txBody>
      </p:sp>
      <p:sp>
        <p:nvSpPr>
          <p:cNvPr id="3" name="Content Placeholder 2"/>
          <p:cNvSpPr>
            <a:spLocks noGrp="1"/>
          </p:cNvSpPr>
          <p:nvPr>
            <p:ph idx="1"/>
          </p:nvPr>
        </p:nvSpPr>
        <p:spPr>
          <a:xfrm>
            <a:off x="381000" y="1295400"/>
            <a:ext cx="8458200" cy="5181600"/>
          </a:xfrm>
        </p:spPr>
        <p:txBody>
          <a:bodyPr>
            <a:noAutofit/>
          </a:bodyPr>
          <a:lstStyle/>
          <a:p>
            <a:pPr algn="just"/>
            <a:r>
              <a:rPr lang="en-US" sz="2400" dirty="0" smtClean="0"/>
              <a:t>Retributive means to give in turn. The central contention of retributive theory is that punishment is justified because wrongdoers deserve to suffer for what they have done.</a:t>
            </a:r>
          </a:p>
          <a:p>
            <a:pPr algn="just"/>
            <a:r>
              <a:rPr lang="en-US" sz="2400" dirty="0"/>
              <a:t>Some proponents appeal to the law of retaliation to specify that the punishment should inflict on offenders what offenders have done to their victims: “an eye for an eye, a tooth for a tooth and a life for a life.” The objective of this theory is to make the criminal realize the suffering of the victim by subjecting him to the same kind of pain as he had inflicted on the victim. </a:t>
            </a:r>
          </a:p>
          <a:p>
            <a:pPr algn="just"/>
            <a:r>
              <a:rPr lang="en-US" sz="2400" dirty="0" smtClean="0"/>
              <a:t>Some proponents of retributive theory also try to justify punishment by claiming that criminals have taken an unfair advantage of law-abiding citizens, thereby upsetting the just balance of benefits and burdens in social life.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62000"/>
          </a:xfrm>
        </p:spPr>
        <p:txBody>
          <a:bodyPr/>
          <a:lstStyle/>
          <a:p>
            <a:r>
              <a:rPr lang="en-US" dirty="0" smtClean="0"/>
              <a:t>Utilitarian Theory</a:t>
            </a:r>
          </a:p>
        </p:txBody>
      </p:sp>
      <p:sp>
        <p:nvSpPr>
          <p:cNvPr id="3" name="Content Placeholder 2"/>
          <p:cNvSpPr>
            <a:spLocks noGrp="1"/>
          </p:cNvSpPr>
          <p:nvPr>
            <p:ph idx="1"/>
          </p:nvPr>
        </p:nvSpPr>
        <p:spPr>
          <a:xfrm>
            <a:off x="381000" y="1295400"/>
            <a:ext cx="8458200" cy="5029200"/>
          </a:xfrm>
        </p:spPr>
        <p:txBody>
          <a:bodyPr>
            <a:noAutofit/>
          </a:bodyPr>
          <a:lstStyle/>
          <a:p>
            <a:pPr algn="just"/>
            <a:r>
              <a:rPr lang="en-US" sz="2600" dirty="0" smtClean="0"/>
              <a:t>A utilitarian justifies punishment solely in terms of its good consequences. </a:t>
            </a:r>
          </a:p>
          <a:p>
            <a:pPr algn="just"/>
            <a:r>
              <a:rPr lang="en-US" sz="2600" dirty="0" smtClean="0"/>
              <a:t>Punishment is not considered as good in itself.</a:t>
            </a:r>
          </a:p>
          <a:p>
            <a:pPr algn="just"/>
            <a:r>
              <a:rPr lang="en-US" sz="2600" dirty="0" smtClean="0"/>
              <a:t>The utilitarian regards every kind of suffering as bad in itself, and to be justified only if it prevents even greater suffering, or if it brings about greater good.</a:t>
            </a:r>
          </a:p>
          <a:p>
            <a:pPr algn="just"/>
            <a:r>
              <a:rPr lang="en-US" sz="2600" dirty="0" smtClean="0"/>
              <a:t>If by punishing offenders you deter them from repeating their crimes, or you prevent potential offenders from committing similar crimes, then the punishment produces desirable consequences which outweigh the harm to the offender. So, the chief function of punishment is to reduce crime.</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838200"/>
          </a:xfrm>
        </p:spPr>
        <p:txBody>
          <a:bodyPr/>
          <a:lstStyle/>
          <a:p>
            <a:r>
              <a:rPr lang="en-US" dirty="0" smtClean="0"/>
              <a:t>Reformative Theory</a:t>
            </a:r>
          </a:p>
        </p:txBody>
      </p:sp>
      <p:sp>
        <p:nvSpPr>
          <p:cNvPr id="3" name="Content Placeholder 2"/>
          <p:cNvSpPr>
            <a:spLocks noGrp="1"/>
          </p:cNvSpPr>
          <p:nvPr>
            <p:ph idx="1"/>
          </p:nvPr>
        </p:nvSpPr>
        <p:spPr>
          <a:xfrm>
            <a:off x="381000" y="1295400"/>
            <a:ext cx="8458200" cy="5029200"/>
          </a:xfrm>
        </p:spPr>
        <p:txBody>
          <a:bodyPr>
            <a:noAutofit/>
          </a:bodyPr>
          <a:lstStyle/>
          <a:p>
            <a:pPr algn="just"/>
            <a:r>
              <a:rPr lang="en-US" sz="3200" dirty="0" smtClean="0"/>
              <a:t>The reformative theory is the most popular theory today. It holds that the proper aim of criminal procedure is to reform the criminal so that he may get readjusted in the society. This theory is in fact a mixture of sentimental and utilitarian motives.</a:t>
            </a:r>
          </a:p>
          <a:p>
            <a:pPr algn="just"/>
            <a:r>
              <a:rPr lang="en-US" sz="3200" dirty="0" smtClean="0"/>
              <a:t>With the fading of faith in inflicting pain and with the spread of humane thought, belief in re-educating the criminal to enable him to become a useful member of society developed.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458200" cy="5105400"/>
          </a:xfrm>
        </p:spPr>
        <p:txBody>
          <a:bodyPr>
            <a:normAutofit fontScale="92500"/>
          </a:bodyPr>
          <a:lstStyle/>
          <a:p>
            <a:pPr algn="just"/>
            <a:r>
              <a:rPr lang="en-US" sz="2800" dirty="0" smtClean="0"/>
              <a:t>It  may even require restriction of liberty and curtailment of rights and privileges. In other words, the reformative procedure must not be so pleasant as to encourage further criminal activities but it must be so designed as to produce desirable changes in the personalities of offenders.</a:t>
            </a:r>
          </a:p>
          <a:p>
            <a:pPr algn="just"/>
            <a:r>
              <a:rPr lang="en-US" sz="2800" dirty="0" smtClean="0"/>
              <a:t>Bentham argues that punishment is not an act of anger or revenge but is an act of calculation, disciplined by considerations of the social good and the offenders' needs. The reformative and utilitarian justification of punishment is that it would persuade the offender to accept his sufferings and face his own guilt.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1190</TotalTime>
  <Words>643</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Crime and Punishment</vt:lpstr>
      <vt:lpstr>Social Justice and Equality</vt:lpstr>
      <vt:lpstr>Crime and Punishment</vt:lpstr>
      <vt:lpstr>PowerPoint Presentation</vt:lpstr>
      <vt:lpstr>Three Normative Theories of Punishment</vt:lpstr>
      <vt:lpstr>Retributive Theory</vt:lpstr>
      <vt:lpstr>Utilitarian Theory</vt:lpstr>
      <vt:lpstr>Reformative Theory</vt:lpstr>
      <vt:lpstr>PowerPoint Presentation</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328</cp:revision>
  <dcterms:created xsi:type="dcterms:W3CDTF">2013-08-02T17:19:43Z</dcterms:created>
  <dcterms:modified xsi:type="dcterms:W3CDTF">2021-11-11T14:25:06Z</dcterms:modified>
</cp:coreProperties>
</file>