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304" r:id="rId4"/>
    <p:sldId id="298" r:id="rId5"/>
    <p:sldId id="302" r:id="rId6"/>
    <p:sldId id="288" r:id="rId7"/>
    <p:sldId id="299" r:id="rId8"/>
    <p:sldId id="296" r:id="rId9"/>
    <p:sldId id="301" r:id="rId10"/>
    <p:sldId id="303" r:id="rId11"/>
    <p:sldId id="300" r:id="rId12"/>
    <p:sldId id="293" r:id="rId13"/>
    <p:sldId id="268" r:id="rId14"/>
  </p:sldIdLst>
  <p:sldSz cx="9144000" cy="6858000" type="screen4x3"/>
  <p:notesSz cx="7021513" cy="9307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69" d="100"/>
          <a:sy n="69" d="100"/>
        </p:scale>
        <p:origin x="-1410" y="-102"/>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6A430B-F85C-4EA5-AB6D-9397FFF092F9}" type="datetimeFigureOut">
              <a:rPr lang="en-US" smtClean="0"/>
              <a:pPr/>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06A430B-F85C-4EA5-AB6D-9397FFF092F9}" type="datetimeFigureOut">
              <a:rPr lang="en-US" smtClean="0"/>
              <a:pPr/>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06A430B-F85C-4EA5-AB6D-9397FFF092F9}" type="datetimeFigureOut">
              <a:rPr lang="en-US" smtClean="0"/>
              <a:pPr/>
              <a:t>11/16/2021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06A430B-F85C-4EA5-AB6D-9397FFF092F9}" type="datetimeFigureOut">
              <a:rPr lang="en-US" smtClean="0"/>
              <a:pPr/>
              <a:t>11/16/2021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A430B-F85C-4EA5-AB6D-9397FFF092F9}" type="datetimeFigureOut">
              <a:rPr lang="en-US" smtClean="0"/>
              <a:pPr/>
              <a:t>11/16/2021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A430B-F85C-4EA5-AB6D-9397FFF092F9}" type="datetimeFigureOut">
              <a:rPr lang="en-US" smtClean="0"/>
              <a:pPr/>
              <a:t>11/16/2021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D24A68-7DF0-4213-9ED1-EFB991119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1600199"/>
          </a:xfrm>
        </p:spPr>
        <p:txBody>
          <a:bodyPr>
            <a:normAutofit fontScale="90000"/>
          </a:bodyPr>
          <a:lstStyle/>
          <a:p>
            <a:r>
              <a:rPr lang="en-US" b="1" dirty="0" smtClean="0"/>
              <a:t/>
            </a:r>
            <a:br>
              <a:rPr lang="en-US" b="1" dirty="0" smtClean="0"/>
            </a:br>
            <a:r>
              <a:rPr lang="en-US" dirty="0" smtClean="0"/>
              <a:t>Politics and the </a:t>
            </a:r>
            <a:br>
              <a:rPr lang="en-US" dirty="0" smtClean="0"/>
            </a:br>
            <a:r>
              <a:rPr lang="en-US" dirty="0" smtClean="0"/>
              <a:t>Problem of Dirty Hands</a:t>
            </a:r>
            <a:br>
              <a:rPr lang="en-US" dirty="0" smtClean="0"/>
            </a:br>
            <a:endParaRPr lang="en-US" dirty="0"/>
          </a:p>
        </p:txBody>
      </p:sp>
      <p:sp>
        <p:nvSpPr>
          <p:cNvPr id="3" name="Subtitle 2"/>
          <p:cNvSpPr>
            <a:spLocks noGrp="1"/>
          </p:cNvSpPr>
          <p:nvPr>
            <p:ph type="subTitle" idx="1"/>
          </p:nvPr>
        </p:nvSpPr>
        <p:spPr>
          <a:xfrm>
            <a:off x="990600" y="4267200"/>
            <a:ext cx="7391400" cy="1371600"/>
          </a:xfrm>
        </p:spPr>
        <p:txBody>
          <a:bodyPr>
            <a:normAutofit/>
          </a:bodyPr>
          <a:lstStyle/>
          <a:p>
            <a:pPr algn="r"/>
            <a:r>
              <a:rPr lang="en-US" sz="2400" dirty="0" smtClean="0">
                <a:solidFill>
                  <a:schemeClr val="tx1"/>
                </a:solidFill>
              </a:rPr>
              <a:t>Prof. Kumar </a:t>
            </a:r>
            <a:r>
              <a:rPr lang="en-US" sz="2400" dirty="0" err="1" smtClean="0">
                <a:solidFill>
                  <a:schemeClr val="tx1"/>
                </a:solidFill>
              </a:rPr>
              <a:t>Neeraj</a:t>
            </a:r>
            <a:r>
              <a:rPr lang="en-US" sz="2400" dirty="0" smtClean="0">
                <a:solidFill>
                  <a:schemeClr val="tx1"/>
                </a:solidFill>
              </a:rPr>
              <a:t> </a:t>
            </a:r>
            <a:r>
              <a:rPr lang="en-US" sz="2400" dirty="0" err="1" smtClean="0">
                <a:solidFill>
                  <a:schemeClr val="tx1"/>
                </a:solidFill>
              </a:rPr>
              <a:t>Sachdev</a:t>
            </a:r>
            <a:endParaRPr lang="en-US" sz="2400" dirty="0" smtClean="0">
              <a:solidFill>
                <a:schemeClr val="tx1"/>
              </a:solidFill>
            </a:endParaRPr>
          </a:p>
          <a:p>
            <a:pPr algn="r"/>
            <a:r>
              <a:rPr lang="en-US" sz="2400" dirty="0" smtClean="0">
                <a:solidFill>
                  <a:schemeClr val="tx1"/>
                </a:solidFill>
              </a:rPr>
              <a:t>6168-F</a:t>
            </a:r>
            <a:endParaRPr lang="en-US" sz="2400" dirty="0" smtClean="0">
              <a:solidFill>
                <a:schemeClr val="tx1"/>
              </a:solidFill>
            </a:endParaRPr>
          </a:p>
          <a:p>
            <a:pPr algn="r"/>
            <a:r>
              <a:rPr lang="en-US" sz="2400" dirty="0" smtClean="0">
                <a:solidFill>
                  <a:schemeClr val="tx1"/>
                </a:solidFill>
              </a:rPr>
              <a:t>Department of Humanities and Social Sciences</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US" dirty="0"/>
              <a:t>It is true that political decisions do have wide-ranging effects but it is equally true that politicians and the mass media tend to exaggerate the significance of such political decisions. </a:t>
            </a:r>
          </a:p>
          <a:p>
            <a:pPr algn="just"/>
            <a:r>
              <a:rPr lang="en-US" dirty="0"/>
              <a:t>Possibly, the terms of political morality in the present political climate in democratic countries ought to dictate, for instance, to make a few electoral promises and keep all of </a:t>
            </a:r>
            <a:r>
              <a:rPr lang="en-US" dirty="0" smtClean="0"/>
              <a:t>them or rationally think of plans to improve living conditions of citizens of the country instead of focusing on mistakes and misdeeds of political rivals.</a:t>
            </a:r>
            <a:endParaRPr lang="en-US" dirty="0"/>
          </a:p>
          <a:p>
            <a:pPr algn="just"/>
            <a:r>
              <a:rPr lang="en-US" dirty="0" smtClean="0"/>
              <a:t>Broadly</a:t>
            </a:r>
            <a:r>
              <a:rPr lang="en-US" dirty="0"/>
              <a:t>, there are important issues of character and </a:t>
            </a:r>
            <a:r>
              <a:rPr lang="en-US" dirty="0" smtClean="0"/>
              <a:t>integrity and </a:t>
            </a:r>
            <a:r>
              <a:rPr lang="en-US" dirty="0"/>
              <a:t>there are significant goals and achievements, that go beyond the </a:t>
            </a:r>
            <a:r>
              <a:rPr lang="en-US" dirty="0" smtClean="0"/>
              <a:t>concerns </a:t>
            </a:r>
            <a:r>
              <a:rPr lang="en-US" dirty="0"/>
              <a:t>for success, glory, or </a:t>
            </a:r>
            <a:r>
              <a:rPr lang="en-US" dirty="0" smtClean="0"/>
              <a:t>survival, </a:t>
            </a:r>
            <a:r>
              <a:rPr lang="en-US" dirty="0"/>
              <a:t>whether it be individual or national.</a:t>
            </a:r>
          </a:p>
          <a:p>
            <a:endParaRPr lang="en-US" dirty="0"/>
          </a:p>
        </p:txBody>
      </p:sp>
    </p:spTree>
    <p:extLst>
      <p:ext uri="{BB962C8B-B14F-4D97-AF65-F5344CB8AC3E}">
        <p14:creationId xmlns:p14="http://schemas.microsoft.com/office/powerpoint/2010/main" xmlns="" val="824178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686800" cy="4953000"/>
          </a:xfrm>
        </p:spPr>
        <p:txBody>
          <a:bodyPr>
            <a:noAutofit/>
          </a:bodyPr>
          <a:lstStyle/>
          <a:p>
            <a:pPr algn="just"/>
            <a:r>
              <a:rPr lang="en-US" sz="2400" dirty="0" smtClean="0"/>
              <a:t>According to Aristotle, politics just like ethics is a practical science, since it is concerned with the good life or happiness of the citizens. He understands politics as a normative or prescriptive discipline rather than as a purely empirical or descriptive inquiry.</a:t>
            </a:r>
          </a:p>
          <a:p>
            <a:pPr algn="just"/>
            <a:r>
              <a:rPr lang="en-US" sz="2400" dirty="0" smtClean="0"/>
              <a:t>He says, “Even if the end (of good life) is the same for an individual and for a city-state, that of the city-state seems at any rate greater and more complete to attain and preserve. For although it is worthy to attain it for only an individual, it is nobler and more divine to do so for a nation or a city-state” </a:t>
            </a:r>
          </a:p>
          <a:p>
            <a:pPr algn="just"/>
            <a:r>
              <a:rPr lang="en-US" sz="2400" dirty="0" smtClean="0"/>
              <a:t>The end of good life has no scope for dirty hands because the morality of the individual and the politics of the collective aim at the same end, that is, good life.</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lstStyle/>
          <a:p>
            <a:r>
              <a:rPr lang="en-US" dirty="0" smtClean="0"/>
              <a:t>Concluding Remarks</a:t>
            </a:r>
            <a:endParaRPr lang="en-US" dirty="0"/>
          </a:p>
        </p:txBody>
      </p:sp>
      <p:sp>
        <p:nvSpPr>
          <p:cNvPr id="3" name="Content Placeholder 2"/>
          <p:cNvSpPr>
            <a:spLocks noGrp="1"/>
          </p:cNvSpPr>
          <p:nvPr>
            <p:ph idx="1"/>
          </p:nvPr>
        </p:nvSpPr>
        <p:spPr>
          <a:xfrm>
            <a:off x="609600" y="1828800"/>
            <a:ext cx="8077200" cy="4191000"/>
          </a:xfrm>
        </p:spPr>
        <p:txBody>
          <a:bodyPr>
            <a:normAutofit fontScale="85000" lnSpcReduction="20000"/>
          </a:bodyPr>
          <a:lstStyle/>
          <a:p>
            <a:pPr algn="just"/>
            <a:r>
              <a:rPr lang="en-US" sz="3600" dirty="0" smtClean="0"/>
              <a:t>It appears that there can be no moral justification of dirty hands in politics particularly when politics is understood to be the attempt of political representatives to aim at good life of all citizens. </a:t>
            </a:r>
          </a:p>
          <a:p>
            <a:pPr algn="just"/>
            <a:r>
              <a:rPr lang="en-US" sz="3600" dirty="0" smtClean="0"/>
              <a:t>And, apart from abandoning the practices of dirty hands, political representatives may also be required to sacrifice their own ends and pleasures in regard to their friendship, family life, private property or even their privacy.</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1"/>
            <a:ext cx="8229600" cy="1143000"/>
          </a:xfrm>
        </p:spPr>
        <p:txBody>
          <a:bodyPr/>
          <a:lstStyle/>
          <a:p>
            <a:pPr algn="ctr">
              <a:buNone/>
            </a:pPr>
            <a:r>
              <a:rPr lang="en-US" sz="6600"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dirty="0" smtClean="0"/>
              <a:t>Social Justice and Equality</a:t>
            </a:r>
          </a:p>
        </p:txBody>
      </p:sp>
      <p:sp>
        <p:nvSpPr>
          <p:cNvPr id="3" name="Content Placeholder 2"/>
          <p:cNvSpPr>
            <a:spLocks noGrp="1"/>
          </p:cNvSpPr>
          <p:nvPr>
            <p:ph idx="1"/>
          </p:nvPr>
        </p:nvSpPr>
        <p:spPr>
          <a:xfrm>
            <a:off x="533400" y="1600200"/>
            <a:ext cx="8153400" cy="4419600"/>
          </a:xfrm>
        </p:spPr>
        <p:txBody>
          <a:bodyPr>
            <a:noAutofit/>
          </a:bodyPr>
          <a:lstStyle/>
          <a:p>
            <a:r>
              <a:rPr lang="en-US" sz="4000" dirty="0" smtClean="0"/>
              <a:t>Society and Freedom of Expression</a:t>
            </a:r>
          </a:p>
          <a:p>
            <a:r>
              <a:rPr lang="en-US" sz="4000" dirty="0" smtClean="0"/>
              <a:t>Crime and Punishment</a:t>
            </a:r>
          </a:p>
          <a:p>
            <a:r>
              <a:rPr lang="en-US" sz="4000" b="1" dirty="0" smtClean="0"/>
              <a:t>Politics and the Problem of Dirty Hands</a:t>
            </a:r>
          </a:p>
          <a:p>
            <a:r>
              <a:rPr lang="en-US" sz="4000" dirty="0" smtClean="0"/>
              <a:t>War and Peace</a:t>
            </a:r>
            <a:endParaRPr lang="en-US" sz="4000" b="1" dirty="0" smtClean="0"/>
          </a:p>
          <a:p>
            <a:pPr fontAlgn="t"/>
            <a:r>
              <a:rPr lang="en-US" sz="4000" dirty="0" smtClean="0"/>
              <a:t>Case Studies</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normAutofit/>
          </a:bodyPr>
          <a:lstStyle/>
          <a:p>
            <a:pPr algn="just"/>
            <a:r>
              <a:rPr lang="en-US" sz="5400" dirty="0" smtClean="0"/>
              <a:t>Problem of Dirty Hands – A person willingly or unwillingly violates an ethical principle for the sake of some greater good.</a:t>
            </a:r>
            <a:endParaRPr lang="en-US" sz="5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dirty="0" smtClean="0"/>
              <a:t>Politics</a:t>
            </a:r>
            <a:endParaRPr lang="en-US" dirty="0"/>
          </a:p>
        </p:txBody>
      </p:sp>
      <p:sp>
        <p:nvSpPr>
          <p:cNvPr id="3" name="Content Placeholder 2"/>
          <p:cNvSpPr>
            <a:spLocks noGrp="1"/>
          </p:cNvSpPr>
          <p:nvPr>
            <p:ph idx="1"/>
          </p:nvPr>
        </p:nvSpPr>
        <p:spPr>
          <a:xfrm>
            <a:off x="381000" y="1447800"/>
            <a:ext cx="8229600" cy="4876800"/>
          </a:xfrm>
        </p:spPr>
        <p:txBody>
          <a:bodyPr>
            <a:normAutofit fontScale="85000" lnSpcReduction="20000"/>
          </a:bodyPr>
          <a:lstStyle/>
          <a:p>
            <a:pPr algn="just"/>
            <a:r>
              <a:rPr lang="en-US" dirty="0" smtClean="0"/>
              <a:t>Politics may be defined as an ideological position on how best to arrange our collective life – our institutions and our social practices, such as our economic system and our pattern of family life, etc. </a:t>
            </a:r>
          </a:p>
          <a:p>
            <a:pPr algn="just"/>
            <a:endParaRPr lang="en-US" dirty="0" smtClean="0"/>
          </a:p>
          <a:p>
            <a:pPr algn="just"/>
            <a:r>
              <a:rPr lang="en-US" dirty="0" smtClean="0"/>
              <a:t>It implies that politics means, “of, for, or relating to citizens” as it refers to those activities that are associated with the individual and collective living of citizens of a country.</a:t>
            </a:r>
          </a:p>
          <a:p>
            <a:pPr algn="just"/>
            <a:endParaRPr lang="en-US" dirty="0" smtClean="0"/>
          </a:p>
          <a:p>
            <a:pPr algn="just"/>
            <a:r>
              <a:rPr lang="en-US" dirty="0" smtClean="0"/>
              <a:t>This is why it can also be understood as a socio-ethical responsibility of representing the needs or interests of people.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Issue</a:t>
            </a:r>
            <a:endParaRPr lang="en-US" dirty="0"/>
          </a:p>
        </p:txBody>
      </p:sp>
      <p:sp>
        <p:nvSpPr>
          <p:cNvPr id="3" name="Content Placeholder 2"/>
          <p:cNvSpPr>
            <a:spLocks noGrp="1"/>
          </p:cNvSpPr>
          <p:nvPr>
            <p:ph idx="1"/>
          </p:nvPr>
        </p:nvSpPr>
        <p:spPr>
          <a:xfrm>
            <a:off x="457200" y="1371600"/>
            <a:ext cx="8229600" cy="4754563"/>
          </a:xfrm>
        </p:spPr>
        <p:txBody>
          <a:bodyPr>
            <a:noAutofit/>
          </a:bodyPr>
          <a:lstStyle/>
          <a:p>
            <a:pPr algn="just"/>
            <a:r>
              <a:rPr lang="en-US" sz="4400" dirty="0" smtClean="0"/>
              <a:t>Politics has some special exemption from the moral order…political necessity sometimes rationally requires the overriding of genuine moral reasons that would otherwise be decisive.  </a:t>
            </a:r>
            <a:endParaRPr lang="en-US"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305800" cy="685800"/>
          </a:xfrm>
        </p:spPr>
        <p:txBody>
          <a:bodyPr>
            <a:normAutofit fontScale="90000"/>
          </a:bodyPr>
          <a:lstStyle/>
          <a:p>
            <a:r>
              <a:rPr lang="en-US" dirty="0" smtClean="0"/>
              <a:t>Politics and the Problem of Dirty Hands</a:t>
            </a:r>
            <a:endParaRPr lang="en-US" dirty="0"/>
          </a:p>
        </p:txBody>
      </p:sp>
      <p:sp>
        <p:nvSpPr>
          <p:cNvPr id="3" name="Content Placeholder 2"/>
          <p:cNvSpPr>
            <a:spLocks noGrp="1"/>
          </p:cNvSpPr>
          <p:nvPr>
            <p:ph idx="1"/>
          </p:nvPr>
        </p:nvSpPr>
        <p:spPr>
          <a:xfrm>
            <a:off x="457200" y="1524000"/>
            <a:ext cx="8229600" cy="4800600"/>
          </a:xfrm>
        </p:spPr>
        <p:txBody>
          <a:bodyPr>
            <a:noAutofit/>
          </a:bodyPr>
          <a:lstStyle/>
          <a:p>
            <a:pPr algn="just"/>
            <a:r>
              <a:rPr lang="en-US" sz="3600" dirty="0" smtClean="0"/>
              <a:t>Some modern and contemporary philosophers tend to talk of the necessity for dirty hands in politics, meaning that the vocation of politics somehow rightly requires its practitioners to violate important moral standards which prevail outside politics.</a:t>
            </a:r>
          </a:p>
          <a:p>
            <a:pPr algn="just"/>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5400"/>
            <a:ext cx="8077200" cy="4724400"/>
          </a:xfrm>
        </p:spPr>
        <p:txBody>
          <a:bodyPr>
            <a:noAutofit/>
          </a:bodyPr>
          <a:lstStyle/>
          <a:p>
            <a:pPr algn="just"/>
            <a:r>
              <a:rPr lang="en-US" dirty="0" smtClean="0"/>
              <a:t>The necessity to manipulate, lie, betray, steal or kill may arise in private life occasionally but it is much more frequent in politics.</a:t>
            </a:r>
          </a:p>
          <a:p>
            <a:pPr algn="just"/>
            <a:r>
              <a:rPr lang="en-US" dirty="0" smtClean="0"/>
              <a:t>The political arena involves choices and consequences of much greater weight than does private life.</a:t>
            </a:r>
          </a:p>
          <a:p>
            <a:pPr algn="just"/>
            <a:r>
              <a:rPr lang="en-US" dirty="0" smtClean="0"/>
              <a:t>The argument goes, since people in political arena are representatives, they need to be morally assessed in a different way.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153400" cy="5181600"/>
          </a:xfrm>
        </p:spPr>
        <p:txBody>
          <a:bodyPr>
            <a:normAutofit fontScale="77500" lnSpcReduction="20000"/>
          </a:bodyPr>
          <a:lstStyle/>
          <a:p>
            <a:pPr algn="just"/>
            <a:r>
              <a:rPr lang="en-US" dirty="0" smtClean="0"/>
              <a:t>Thomas Nagel emphasizes the dominance of considerations of impartiality in the morality appropriate to politics. </a:t>
            </a:r>
          </a:p>
          <a:p>
            <a:pPr algn="just"/>
            <a:r>
              <a:rPr lang="en-US" dirty="0" smtClean="0"/>
              <a:t>He thinks that this fact underpins the legitimacy we accord, for example to the state’s resort to violence in contrast to the way we frown upon such resort by the individual citizen.</a:t>
            </a:r>
          </a:p>
          <a:p>
            <a:pPr algn="just"/>
            <a:r>
              <a:rPr lang="en-US" dirty="0" smtClean="0"/>
              <a:t>He says of taxation: “If someone with an income of $ 2000 a year trains a gun on someone with an income of $ 100000 a year and makes him hand over his wallet, that is robbery. If the federal government withholds a portion of the second person’s salary (enforcing the laws against tax evasion with threats of imprisonment under armed guard) and gives some of it to the first person in the form of welfare payments, food stamps, or free health care, that is taxation.”</a:t>
            </a:r>
          </a:p>
          <a:p>
            <a:pPr algn="just"/>
            <a:endParaRPr lang="en-US" sz="2800"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47800"/>
            <a:ext cx="8077200" cy="4953000"/>
          </a:xfrm>
        </p:spPr>
        <p:txBody>
          <a:bodyPr>
            <a:normAutofit/>
          </a:bodyPr>
          <a:lstStyle/>
          <a:p>
            <a:pPr algn="just"/>
            <a:r>
              <a:rPr lang="en-US" dirty="0" smtClean="0"/>
              <a:t>Some contemporary thinkers maintain that the issue of dirty hands in political decisions is dictated by the significance of moral situations. </a:t>
            </a:r>
          </a:p>
          <a:p>
            <a:pPr algn="just"/>
            <a:r>
              <a:rPr lang="en-US" dirty="0" smtClean="0"/>
              <a:t>Three moral situations of political dilemmas of representatives can help to understand the issue of dirty hands in politics: Compromise, Extrication (or Disengagement) and Moral Isolation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1519</TotalTime>
  <Words>851</Words>
  <Application>Microsoft Office PowerPoint</Application>
  <PresentationFormat>On-screen Show (4:3)</PresentationFormat>
  <Paragraphs>40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Politics and the  Problem of Dirty Hands </vt:lpstr>
      <vt:lpstr>Social Justice and Equality</vt:lpstr>
      <vt:lpstr>The Problem</vt:lpstr>
      <vt:lpstr>Politics</vt:lpstr>
      <vt:lpstr>The Issue</vt:lpstr>
      <vt:lpstr>Politics and the Problem of Dirty Hands</vt:lpstr>
      <vt:lpstr>Slide 7</vt:lpstr>
      <vt:lpstr>Slide 8</vt:lpstr>
      <vt:lpstr>Slide 9</vt:lpstr>
      <vt:lpstr>Slide 10</vt:lpstr>
      <vt:lpstr>Slide 11</vt:lpstr>
      <vt:lpstr>Concluding Remarks</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Philosophy GS F312</dc:title>
  <dc:creator>user</dc:creator>
  <cp:lastModifiedBy>User</cp:lastModifiedBy>
  <cp:revision>396</cp:revision>
  <dcterms:created xsi:type="dcterms:W3CDTF">2013-08-02T17:19:43Z</dcterms:created>
  <dcterms:modified xsi:type="dcterms:W3CDTF">2021-11-16T06:19:50Z</dcterms:modified>
</cp:coreProperties>
</file>