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8" r:id="rId3"/>
    <p:sldId id="304" r:id="rId4"/>
    <p:sldId id="296" r:id="rId5"/>
    <p:sldId id="288" r:id="rId6"/>
    <p:sldId id="302" r:id="rId7"/>
    <p:sldId id="289" r:id="rId8"/>
    <p:sldId id="292" r:id="rId9"/>
    <p:sldId id="291" r:id="rId10"/>
    <p:sldId id="290" r:id="rId11"/>
    <p:sldId id="293" r:id="rId12"/>
    <p:sldId id="298" r:id="rId13"/>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6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6688" y="0"/>
            <a:ext cx="3043237" cy="466725"/>
          </a:xfrm>
          <a:prstGeom prst="rect">
            <a:avLst/>
          </a:prstGeom>
        </p:spPr>
        <p:txBody>
          <a:bodyPr vert="horz" lIns="91440" tIns="45720" rIns="91440" bIns="45720" rtlCol="0"/>
          <a:lstStyle>
            <a:lvl1pPr algn="r">
              <a:defRPr sz="1200"/>
            </a:lvl1pPr>
          </a:lstStyle>
          <a:p>
            <a:fld id="{2AD2649B-943F-4E43-9812-3273450C7FAB}" type="datetimeFigureOut">
              <a:rPr lang="en-US" smtClean="0"/>
              <a:t>11/8/2021</a:t>
            </a:fld>
            <a:endParaRPr lang="en-US"/>
          </a:p>
        </p:txBody>
      </p:sp>
      <p:sp>
        <p:nvSpPr>
          <p:cNvPr id="4" name="Slide Image Placeholder 3"/>
          <p:cNvSpPr>
            <a:spLocks noGrp="1" noRot="1" noChangeAspect="1"/>
          </p:cNvSpPr>
          <p:nvPr>
            <p:ph type="sldImg" idx="2"/>
          </p:nvPr>
        </p:nvSpPr>
        <p:spPr>
          <a:xfrm>
            <a:off x="1416050" y="1163638"/>
            <a:ext cx="4189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8163" cy="36639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0788"/>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6688" y="8840788"/>
            <a:ext cx="3043237" cy="466725"/>
          </a:xfrm>
          <a:prstGeom prst="rect">
            <a:avLst/>
          </a:prstGeom>
        </p:spPr>
        <p:txBody>
          <a:bodyPr vert="horz" lIns="91440" tIns="45720" rIns="91440" bIns="45720" rtlCol="0" anchor="b"/>
          <a:lstStyle>
            <a:lvl1pPr algn="r">
              <a:defRPr sz="1200"/>
            </a:lvl1pPr>
          </a:lstStyle>
          <a:p>
            <a:fld id="{A4536265-DEF2-4F73-A6B5-AF8CD7E73AAB}" type="slidenum">
              <a:rPr lang="en-US" smtClean="0"/>
              <a:t>‹#›</a:t>
            </a:fld>
            <a:endParaRPr lang="en-US"/>
          </a:p>
        </p:txBody>
      </p:sp>
    </p:spTree>
    <p:extLst>
      <p:ext uri="{BB962C8B-B14F-4D97-AF65-F5344CB8AC3E}">
        <p14:creationId xmlns:p14="http://schemas.microsoft.com/office/powerpoint/2010/main" val="100885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a:bodyPr>
          <a:lstStyle/>
          <a:p>
            <a:r>
              <a:rPr lang="en-US" b="1" dirty="0" smtClean="0"/>
              <a:t/>
            </a:r>
            <a:br>
              <a:rPr lang="en-US" b="1" dirty="0" smtClean="0"/>
            </a:br>
            <a:r>
              <a:rPr lang="en-US" b="1" dirty="0" smtClean="0"/>
              <a:t>Social Justice and Equality</a:t>
            </a:r>
            <a:endParaRPr lang="en-US" dirty="0"/>
          </a:p>
        </p:txBody>
      </p:sp>
      <p:sp>
        <p:nvSpPr>
          <p:cNvPr id="3" name="Subtitle 2"/>
          <p:cNvSpPr>
            <a:spLocks noGrp="1"/>
          </p:cNvSpPr>
          <p:nvPr>
            <p:ph type="subTitle" idx="1"/>
          </p:nvPr>
        </p:nvSpPr>
        <p:spPr>
          <a:xfrm>
            <a:off x="990600" y="4267200"/>
            <a:ext cx="7391400" cy="1371600"/>
          </a:xfrm>
        </p:spPr>
        <p:txBody>
          <a:bodyPr>
            <a:normAutofit fontScale="92500" lnSpcReduction="10000"/>
          </a:bodyPr>
          <a:lstStyle/>
          <a:p>
            <a:pPr algn="r"/>
            <a:r>
              <a:rPr lang="en-US" sz="2800" dirty="0" smtClean="0">
                <a:solidFill>
                  <a:schemeClr val="tx1"/>
                </a:solidFill>
              </a:rPr>
              <a:t>Prof. Kumar </a:t>
            </a:r>
            <a:r>
              <a:rPr lang="en-US" sz="2800" dirty="0" err="1" smtClean="0">
                <a:solidFill>
                  <a:schemeClr val="tx1"/>
                </a:solidFill>
              </a:rPr>
              <a:t>Neeraj</a:t>
            </a:r>
            <a:r>
              <a:rPr lang="en-US" sz="2800" dirty="0" smtClean="0">
                <a:solidFill>
                  <a:schemeClr val="tx1"/>
                </a:solidFill>
              </a:rPr>
              <a:t> </a:t>
            </a:r>
            <a:r>
              <a:rPr lang="en-US" sz="2800" dirty="0" err="1" smtClean="0">
                <a:solidFill>
                  <a:schemeClr val="tx1"/>
                </a:solidFill>
              </a:rPr>
              <a:t>Sachdev</a:t>
            </a:r>
            <a:endParaRPr lang="en-US" sz="2800" dirty="0" smtClean="0">
              <a:solidFill>
                <a:schemeClr val="tx1"/>
              </a:solidFill>
            </a:endParaRPr>
          </a:p>
          <a:p>
            <a:pPr algn="r"/>
            <a:r>
              <a:rPr lang="en-US" sz="2800" dirty="0" smtClean="0">
                <a:solidFill>
                  <a:schemeClr val="tx1"/>
                </a:solidFill>
              </a:rPr>
              <a:t>6168-F</a:t>
            </a:r>
          </a:p>
          <a:p>
            <a:pPr algn="r"/>
            <a:r>
              <a:rPr lang="en-US" sz="2800" dirty="0" smtClean="0">
                <a:solidFill>
                  <a:schemeClr val="tx1"/>
                </a:solidFill>
              </a:rPr>
              <a:t>Department of Humanities and Social Sciences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Welfare</a:t>
            </a:r>
            <a:endParaRPr lang="en-US" dirty="0"/>
          </a:p>
        </p:txBody>
      </p:sp>
      <p:sp>
        <p:nvSpPr>
          <p:cNvPr id="3" name="Content Placeholder 2"/>
          <p:cNvSpPr>
            <a:spLocks noGrp="1"/>
          </p:cNvSpPr>
          <p:nvPr>
            <p:ph idx="1"/>
          </p:nvPr>
        </p:nvSpPr>
        <p:spPr>
          <a:xfrm>
            <a:off x="228600" y="1295400"/>
            <a:ext cx="8686800" cy="5181600"/>
          </a:xfrm>
        </p:spPr>
        <p:txBody>
          <a:bodyPr>
            <a:noAutofit/>
          </a:bodyPr>
          <a:lstStyle/>
          <a:p>
            <a:pPr algn="just"/>
            <a:r>
              <a:rPr lang="en-US" sz="2400" dirty="0" smtClean="0"/>
              <a:t>Justice as welfare  promotes the idea of maximizing </a:t>
            </a:r>
            <a:r>
              <a:rPr lang="en-US" sz="2400" dirty="0" smtClean="0"/>
              <a:t>welfare.</a:t>
            </a:r>
          </a:p>
          <a:p>
            <a:pPr algn="just"/>
            <a:r>
              <a:rPr lang="en-US" sz="2400" dirty="0" smtClean="0"/>
              <a:t>Utilitarianism </a:t>
            </a:r>
            <a:r>
              <a:rPr lang="en-US" sz="2400" dirty="0" smtClean="0"/>
              <a:t>is the most influential account of maximizing welfare or to seek the greatest happiness for the greatest number. </a:t>
            </a:r>
          </a:p>
          <a:p>
            <a:pPr algn="just"/>
            <a:r>
              <a:rPr lang="en-US" sz="2400" dirty="0" smtClean="0"/>
              <a:t>Maximizing welfare is about how to promote prosperity, or improve our standard of living, </a:t>
            </a:r>
            <a:r>
              <a:rPr lang="en-US" sz="2400" dirty="0" smtClean="0"/>
              <a:t>drive </a:t>
            </a:r>
            <a:r>
              <a:rPr lang="en-US" sz="2400" dirty="0" smtClean="0"/>
              <a:t>economic growth </a:t>
            </a:r>
            <a:r>
              <a:rPr lang="en-US" sz="2400" dirty="0" smtClean="0"/>
              <a:t>or by </a:t>
            </a:r>
            <a:r>
              <a:rPr lang="en-US" sz="2400" dirty="0" smtClean="0"/>
              <a:t>way of attending to special human needs such as health, education, old age and social status. </a:t>
            </a:r>
          </a:p>
          <a:p>
            <a:pPr algn="just"/>
            <a:r>
              <a:rPr lang="en-US" sz="2400" dirty="0" smtClean="0"/>
              <a:t>The broad idea of welfare includes physical </a:t>
            </a:r>
            <a:r>
              <a:rPr lang="en-US" sz="2400" dirty="0"/>
              <a:t>and social environment, </a:t>
            </a:r>
            <a:r>
              <a:rPr lang="en-US" sz="2400" dirty="0" smtClean="0"/>
              <a:t>and physical </a:t>
            </a:r>
            <a:r>
              <a:rPr lang="en-US" sz="2400" dirty="0"/>
              <a:t>and mental </a:t>
            </a:r>
            <a:r>
              <a:rPr lang="en-US" sz="2400" dirty="0" smtClean="0"/>
              <a:t>health. There </a:t>
            </a:r>
            <a:r>
              <a:rPr lang="en-US" sz="2400" dirty="0"/>
              <a:t>are other related </a:t>
            </a:r>
            <a:r>
              <a:rPr lang="en-US" sz="2400" dirty="0" smtClean="0"/>
              <a:t>human conditions such </a:t>
            </a:r>
            <a:r>
              <a:rPr lang="en-US" sz="2400" dirty="0"/>
              <a:t>as freedom of </a:t>
            </a:r>
            <a:r>
              <a:rPr lang="en-US" sz="2400" dirty="0" smtClean="0"/>
              <a:t>the individual</a:t>
            </a:r>
            <a:r>
              <a:rPr lang="en-US" sz="2400" dirty="0"/>
              <a:t>, human rights, and </a:t>
            </a:r>
            <a:r>
              <a:rPr lang="en-US" sz="2400" dirty="0" smtClean="0"/>
              <a:t>happiness, which play an important role in justice as welfare.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fontScale="92500"/>
          </a:bodyPr>
          <a:lstStyle/>
          <a:p>
            <a:pPr algn="just"/>
            <a:r>
              <a:rPr lang="en-US" sz="3600" dirty="0" smtClean="0"/>
              <a:t>In contemporary world, devoted though we are to freedom and welfare, prosperity in particular, we cannot quite shake off the judgmental feature of justice. </a:t>
            </a:r>
          </a:p>
          <a:p>
            <a:pPr algn="just"/>
            <a:r>
              <a:rPr lang="en-US" sz="3600" dirty="0" smtClean="0"/>
              <a:t>The conviction that justice involves virtue as well as choice runs deep. Thinking about justice seems inevitably to engage us in thinking about the best way to live.</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81201"/>
            <a:ext cx="7772400" cy="1619250"/>
          </a:xfrm>
        </p:spPr>
        <p:txBody>
          <a:bodyPr/>
          <a:lstStyle/>
          <a:p>
            <a:r>
              <a:rPr lang="en-US" dirty="0"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b="1" dirty="0" smtClean="0"/>
              <a:t>Social Justice and Equality</a:t>
            </a:r>
          </a:p>
        </p:txBody>
      </p:sp>
      <p:sp>
        <p:nvSpPr>
          <p:cNvPr id="3" name="Content Placeholder 2"/>
          <p:cNvSpPr>
            <a:spLocks noGrp="1"/>
          </p:cNvSpPr>
          <p:nvPr>
            <p:ph idx="1"/>
          </p:nvPr>
        </p:nvSpPr>
        <p:spPr>
          <a:xfrm>
            <a:off x="533400" y="1600200"/>
            <a:ext cx="8153400" cy="4419600"/>
          </a:xfrm>
        </p:spPr>
        <p:txBody>
          <a:bodyPr>
            <a:noAutofit/>
          </a:bodyPr>
          <a:lstStyle/>
          <a:p>
            <a:pPr algn="just"/>
            <a:r>
              <a:rPr lang="en-US" sz="4000" dirty="0" smtClean="0"/>
              <a:t>Society and Freedom of Expression</a:t>
            </a:r>
          </a:p>
          <a:p>
            <a:pPr algn="just"/>
            <a:r>
              <a:rPr lang="en-US" sz="4000" dirty="0" smtClean="0"/>
              <a:t>Crime and Punishment</a:t>
            </a:r>
          </a:p>
          <a:p>
            <a:pPr algn="just"/>
            <a:r>
              <a:rPr lang="en-US" sz="4000" dirty="0" smtClean="0"/>
              <a:t>Politics and the Problem of Dirty Hands</a:t>
            </a:r>
          </a:p>
          <a:p>
            <a:pPr algn="just"/>
            <a:r>
              <a:rPr lang="en-US" sz="4000" dirty="0" smtClean="0"/>
              <a:t>War and Peace</a:t>
            </a:r>
            <a:endParaRPr lang="en-US" sz="4000" b="1" dirty="0" smtClean="0"/>
          </a:p>
          <a:p>
            <a:pPr algn="just"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state comes into existence for the sake of life and continues to exist for the sake of good life.” - Aristotle</a:t>
            </a:r>
          </a:p>
          <a:p>
            <a:pPr algn="just"/>
            <a:r>
              <a:rPr lang="en-US" dirty="0" smtClean="0"/>
              <a:t>“The worst form of inequality is to try to make unequal things equal.” - Aristotle</a:t>
            </a:r>
          </a:p>
          <a:p>
            <a:pPr algn="just"/>
            <a:r>
              <a:rPr lang="en-US" dirty="0" smtClean="0"/>
              <a:t>“The only freedom which deserves the name is that of pursuing our own good, in our own way, so long as we do not attempt to deprive others of theirs, or impede their efforts to obtain it.” - John Stuart Mill</a:t>
            </a:r>
          </a:p>
          <a:p>
            <a:pPr algn="just"/>
            <a:r>
              <a:rPr lang="en-US" dirty="0" smtClean="0"/>
              <a:t>“Actions are right in proportion as they tend to promote happiness; wrong as they tend to produce the reverse of happiness. By happiness is intended pleasure and the absence of pain.” - John Stuart Mill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762000"/>
          </a:xfrm>
        </p:spPr>
        <p:txBody>
          <a:bodyPr/>
          <a:lstStyle/>
          <a:p>
            <a:r>
              <a:rPr lang="en-US" dirty="0" smtClean="0"/>
              <a:t>Introductory Remarks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To ask whether a society is just is to ask how it distributes the things we prize – income and wealth, </a:t>
            </a:r>
            <a:r>
              <a:rPr lang="en-US" dirty="0" smtClean="0"/>
              <a:t>rights and duties, </a:t>
            </a:r>
            <a:r>
              <a:rPr lang="en-US" dirty="0" smtClean="0"/>
              <a:t>powers and opportunities, offices and honors.</a:t>
            </a:r>
          </a:p>
          <a:p>
            <a:pPr algn="just"/>
            <a:r>
              <a:rPr lang="en-US" dirty="0" smtClean="0"/>
              <a:t>A just society distributes these goods in the right way; it gives each person his or her due. </a:t>
            </a:r>
          </a:p>
          <a:p>
            <a:pPr algn="just"/>
            <a:r>
              <a:rPr lang="en-US" dirty="0" smtClean="0"/>
              <a:t>The hard questions begin when we ask whom to give and why but first we need to clarify the interrelated ideas of social justice and equality.</a:t>
            </a:r>
          </a:p>
          <a:p>
            <a:pPr algn="just"/>
            <a:endParaRPr lang="en-US" sz="3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029200"/>
          </a:xfrm>
        </p:spPr>
        <p:txBody>
          <a:bodyPr>
            <a:noAutofit/>
          </a:bodyPr>
          <a:lstStyle/>
          <a:p>
            <a:pPr algn="just"/>
            <a:r>
              <a:rPr lang="en-US" sz="2800" dirty="0" smtClean="0"/>
              <a:t>Justice is a virtue of an individual; </a:t>
            </a:r>
            <a:r>
              <a:rPr lang="en-US" sz="2800" dirty="0" smtClean="0"/>
              <a:t>justice is an </a:t>
            </a:r>
            <a:r>
              <a:rPr lang="en-US" sz="2800" dirty="0" smtClean="0"/>
              <a:t>attribute of relations between individuals; </a:t>
            </a:r>
            <a:r>
              <a:rPr lang="en-US" sz="2800" dirty="0" smtClean="0"/>
              <a:t>justice is an </a:t>
            </a:r>
            <a:r>
              <a:rPr lang="en-US" sz="2800" dirty="0" smtClean="0"/>
              <a:t>attribute of social or political systems:</a:t>
            </a:r>
          </a:p>
          <a:p>
            <a:pPr lvl="1" algn="just"/>
            <a:r>
              <a:rPr lang="en-US" dirty="0" smtClean="0"/>
              <a:t>Justice includes all the habits and dispositions of a good citizen; </a:t>
            </a:r>
          </a:p>
          <a:p>
            <a:pPr lvl="1" algn="just"/>
            <a:r>
              <a:rPr lang="en-US" dirty="0" smtClean="0"/>
              <a:t>to </a:t>
            </a:r>
            <a:r>
              <a:rPr lang="en-US" dirty="0"/>
              <a:t>maintain or restore a </a:t>
            </a:r>
            <a:r>
              <a:rPr lang="en-US" dirty="0" smtClean="0"/>
              <a:t>balance in voluntary or involuntary exchange between two parties;  </a:t>
            </a:r>
          </a:p>
          <a:p>
            <a:pPr lvl="1" algn="just"/>
            <a:r>
              <a:rPr lang="en-US" dirty="0" smtClean="0"/>
              <a:t>fair allocation of benefits and burdens in a society.</a:t>
            </a:r>
            <a:endParaRPr lang="en-US" sz="2400" dirty="0" smtClean="0"/>
          </a:p>
          <a:p>
            <a:pPr algn="just"/>
            <a:r>
              <a:rPr lang="en-US" sz="2800" dirty="0" smtClean="0"/>
              <a:t>Social Justice appears as an attribute of social or political systems in regard to fair allocation of benefits and burdens in a society.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US" dirty="0" smtClean="0"/>
              <a:t>Any state government wanting to ensure social </a:t>
            </a:r>
            <a:r>
              <a:rPr lang="en-US" dirty="0" smtClean="0"/>
              <a:t>justice and equality </a:t>
            </a:r>
            <a:r>
              <a:rPr lang="en-US" dirty="0" smtClean="0"/>
              <a:t>takes into account three dimensions of equality for social justice:</a:t>
            </a:r>
          </a:p>
          <a:p>
            <a:pPr lvl="1" algn="just"/>
            <a:r>
              <a:rPr lang="en-US" u="sng" dirty="0" smtClean="0"/>
              <a:t>Equal Treatment for Equals</a:t>
            </a:r>
            <a:r>
              <a:rPr lang="en-US" dirty="0" smtClean="0"/>
              <a:t> such as right to </a:t>
            </a:r>
            <a:r>
              <a:rPr lang="en-US" dirty="0" smtClean="0"/>
              <a:t>life </a:t>
            </a:r>
            <a:r>
              <a:rPr lang="en-US" dirty="0" smtClean="0"/>
              <a:t>or right to freedom of expression because all humans have dignity</a:t>
            </a:r>
          </a:p>
          <a:p>
            <a:pPr lvl="1" algn="just"/>
            <a:r>
              <a:rPr lang="en-US" u="sng" dirty="0" smtClean="0"/>
              <a:t>Proportional Equality</a:t>
            </a:r>
            <a:r>
              <a:rPr lang="en-US" dirty="0" smtClean="0"/>
              <a:t> in respect of knowledge, skill, effort or even safety concerns involved in the work while determining rewards and burdens</a:t>
            </a:r>
          </a:p>
          <a:p>
            <a:pPr lvl="1" algn="just"/>
            <a:r>
              <a:rPr lang="en-US" u="sng" dirty="0" smtClean="0"/>
              <a:t>Attending to Special Needs</a:t>
            </a:r>
            <a:r>
              <a:rPr lang="en-US" dirty="0" smtClean="0"/>
              <a:t> pertaining to health, old age, education, lack of money or social status for maintaining minimum standard of living and equal opportunities to the disadvantaged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Approaches</a:t>
            </a:r>
            <a:endParaRPr lang="en-US" dirty="0"/>
          </a:p>
        </p:txBody>
      </p:sp>
      <p:sp>
        <p:nvSpPr>
          <p:cNvPr id="3" name="Content Placeholder 2"/>
          <p:cNvSpPr>
            <a:spLocks noGrp="1"/>
          </p:cNvSpPr>
          <p:nvPr>
            <p:ph idx="1"/>
          </p:nvPr>
        </p:nvSpPr>
        <p:spPr>
          <a:xfrm>
            <a:off x="685800" y="1417638"/>
            <a:ext cx="8077200" cy="4602162"/>
          </a:xfrm>
        </p:spPr>
        <p:txBody>
          <a:bodyPr>
            <a:normAutofit fontScale="92500" lnSpcReduction="10000"/>
          </a:bodyPr>
          <a:lstStyle/>
          <a:p>
            <a:pPr algn="just"/>
            <a:r>
              <a:rPr lang="en-US" sz="4000" dirty="0"/>
              <a:t>Democratically elected governments generally follow three models in different ways and measures to ensure social </a:t>
            </a:r>
            <a:r>
              <a:rPr lang="en-US" sz="4000" dirty="0" smtClean="0"/>
              <a:t>justice and equality </a:t>
            </a:r>
            <a:r>
              <a:rPr lang="en-US" sz="4000" dirty="0"/>
              <a:t>in the societies:</a:t>
            </a:r>
          </a:p>
          <a:p>
            <a:pPr lvl="1" algn="just"/>
            <a:r>
              <a:rPr lang="en-US" sz="3600" dirty="0" smtClean="0"/>
              <a:t>(Promoting) Virtue</a:t>
            </a:r>
          </a:p>
          <a:p>
            <a:pPr lvl="1" algn="just"/>
            <a:r>
              <a:rPr lang="en-US" sz="3600" dirty="0" smtClean="0"/>
              <a:t>(Respecting) Freedom</a:t>
            </a:r>
          </a:p>
          <a:p>
            <a:pPr lvl="1" algn="just"/>
            <a:r>
              <a:rPr lang="en-US" sz="3600" dirty="0" smtClean="0"/>
              <a:t>(Maximizing) Welfare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Virtue</a:t>
            </a:r>
            <a:endParaRPr lang="en-US" dirty="0"/>
          </a:p>
        </p:txBody>
      </p:sp>
      <p:sp>
        <p:nvSpPr>
          <p:cNvPr id="3" name="Content Placeholder 2"/>
          <p:cNvSpPr>
            <a:spLocks noGrp="1"/>
          </p:cNvSpPr>
          <p:nvPr>
            <p:ph idx="1"/>
          </p:nvPr>
        </p:nvSpPr>
        <p:spPr/>
        <p:txBody>
          <a:bodyPr>
            <a:noAutofit/>
          </a:bodyPr>
          <a:lstStyle/>
          <a:p>
            <a:pPr algn="just"/>
            <a:r>
              <a:rPr lang="en-US" sz="2800" dirty="0" smtClean="0"/>
              <a:t>Aristotle argues that justice means giving people what they deserve. </a:t>
            </a:r>
          </a:p>
          <a:p>
            <a:pPr algn="just"/>
            <a:r>
              <a:rPr lang="en-US" sz="2800" dirty="0" smtClean="0"/>
              <a:t>And in order to determine who deserves what we have to determine what virtues are worthy of honor and reward.</a:t>
            </a:r>
          </a:p>
          <a:p>
            <a:pPr algn="just"/>
            <a:r>
              <a:rPr lang="en-US" sz="2800" dirty="0" smtClean="0"/>
              <a:t>Aristotle maintains that we cannot figure out what a just constitution is without first reflecting on the most virtuous or good way of life. </a:t>
            </a:r>
          </a:p>
          <a:p>
            <a:pPr algn="just"/>
            <a:r>
              <a:rPr lang="en-US" sz="2800" dirty="0" smtClean="0"/>
              <a:t>For him, law cannot be neutral on questions of good life.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normAutofit/>
          </a:bodyPr>
          <a:lstStyle/>
          <a:p>
            <a:r>
              <a:rPr lang="en-US" dirty="0" smtClean="0"/>
              <a:t>Freedom</a:t>
            </a:r>
            <a:endParaRPr lang="en-US" dirty="0"/>
          </a:p>
        </p:txBody>
      </p:sp>
      <p:sp>
        <p:nvSpPr>
          <p:cNvPr id="3" name="Content Placeholder 2"/>
          <p:cNvSpPr>
            <a:spLocks noGrp="1"/>
          </p:cNvSpPr>
          <p:nvPr>
            <p:ph idx="1"/>
          </p:nvPr>
        </p:nvSpPr>
        <p:spPr>
          <a:xfrm>
            <a:off x="533400" y="1447800"/>
            <a:ext cx="8153400" cy="5029200"/>
          </a:xfrm>
        </p:spPr>
        <p:txBody>
          <a:bodyPr>
            <a:normAutofit fontScale="77500" lnSpcReduction="20000"/>
          </a:bodyPr>
          <a:lstStyle/>
          <a:p>
            <a:pPr algn="just"/>
            <a:r>
              <a:rPr lang="en-US" dirty="0" smtClean="0"/>
              <a:t>Modern philosophers argue that the principles of justice that define our </a:t>
            </a:r>
            <a:r>
              <a:rPr lang="en-US" dirty="0" smtClean="0"/>
              <a:t>rights and duties </a:t>
            </a:r>
            <a:r>
              <a:rPr lang="en-US" dirty="0" smtClean="0"/>
              <a:t>should not rest on any one particular </a:t>
            </a:r>
            <a:r>
              <a:rPr lang="en-US" dirty="0" smtClean="0"/>
              <a:t>set of virtues, </a:t>
            </a:r>
            <a:r>
              <a:rPr lang="en-US" dirty="0" smtClean="0"/>
              <a:t>or </a:t>
            </a:r>
            <a:r>
              <a:rPr lang="en-US" dirty="0" smtClean="0"/>
              <a:t>the </a:t>
            </a:r>
            <a:r>
              <a:rPr lang="en-US" dirty="0" smtClean="0"/>
              <a:t>best way to live.</a:t>
            </a:r>
          </a:p>
          <a:p>
            <a:pPr algn="just"/>
            <a:r>
              <a:rPr lang="en-US" dirty="0" smtClean="0"/>
              <a:t>Instead, a just society respects each person’s freedom to choose his or her own conception of good life.</a:t>
            </a:r>
          </a:p>
          <a:p>
            <a:pPr algn="just"/>
            <a:r>
              <a:rPr lang="en-US" dirty="0" smtClean="0"/>
              <a:t>The idea that justice means respecting freedom and individual rights is familiar in contemporary world for example right to freedom of expression and religious liberty.</a:t>
            </a:r>
          </a:p>
          <a:p>
            <a:pPr algn="just"/>
            <a:r>
              <a:rPr lang="en-US" dirty="0" smtClean="0"/>
              <a:t>One view of Justice means respect for voluntary choices made by consenting adults.</a:t>
            </a:r>
          </a:p>
          <a:p>
            <a:pPr algn="just"/>
            <a:r>
              <a:rPr lang="en-US" dirty="0" smtClean="0"/>
              <a:t>Another view of Justice means policies of equality to emphasize on remedies for social and economic disadvantages and a fair chance at success.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1769</TotalTime>
  <Words>833</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 Social Justice and Equality</vt:lpstr>
      <vt:lpstr>Social Justice and Equality</vt:lpstr>
      <vt:lpstr>Quotes</vt:lpstr>
      <vt:lpstr>Introductory Remarks</vt:lpstr>
      <vt:lpstr>PowerPoint Presentation</vt:lpstr>
      <vt:lpstr>PowerPoint Presentation</vt:lpstr>
      <vt:lpstr>Three Approaches</vt:lpstr>
      <vt:lpstr>Virtue</vt:lpstr>
      <vt:lpstr>Freedom</vt:lpstr>
      <vt:lpstr>Welfare</vt:lpstr>
      <vt:lpstr>Concluding Remarks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374</cp:revision>
  <dcterms:created xsi:type="dcterms:W3CDTF">2013-08-02T17:19:43Z</dcterms:created>
  <dcterms:modified xsi:type="dcterms:W3CDTF">2021-11-08T14:30:56Z</dcterms:modified>
</cp:coreProperties>
</file>