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1"/>
  </p:notesMasterIdLst>
  <p:sldIdLst>
    <p:sldId id="256" r:id="rId2"/>
    <p:sldId id="258" r:id="rId3"/>
    <p:sldId id="304" r:id="rId4"/>
    <p:sldId id="291" r:id="rId5"/>
    <p:sldId id="305" r:id="rId6"/>
    <p:sldId id="294" r:id="rId7"/>
    <p:sldId id="301" r:id="rId8"/>
    <p:sldId id="293" r:id="rId9"/>
    <p:sldId id="298" r:id="rId10"/>
  </p:sldIdLst>
  <p:sldSz cx="9144000" cy="6858000" type="screen4x3"/>
  <p:notesSz cx="7021513" cy="9307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6688" y="0"/>
            <a:ext cx="3043237" cy="466725"/>
          </a:xfrm>
          <a:prstGeom prst="rect">
            <a:avLst/>
          </a:prstGeom>
        </p:spPr>
        <p:txBody>
          <a:bodyPr vert="horz" lIns="91440" tIns="45720" rIns="91440" bIns="45720" rtlCol="0"/>
          <a:lstStyle>
            <a:lvl1pPr algn="r">
              <a:defRPr sz="1200"/>
            </a:lvl1pPr>
          </a:lstStyle>
          <a:p>
            <a:fld id="{2AD2649B-943F-4E43-9812-3273450C7FAB}" type="datetimeFigureOut">
              <a:rPr lang="en-US" smtClean="0"/>
              <a:t>11/11/2021</a:t>
            </a:fld>
            <a:endParaRPr lang="en-US"/>
          </a:p>
        </p:txBody>
      </p:sp>
      <p:sp>
        <p:nvSpPr>
          <p:cNvPr id="4" name="Slide Image Placeholder 3"/>
          <p:cNvSpPr>
            <a:spLocks noGrp="1" noRot="1" noChangeAspect="1"/>
          </p:cNvSpPr>
          <p:nvPr>
            <p:ph type="sldImg" idx="2"/>
          </p:nvPr>
        </p:nvSpPr>
        <p:spPr>
          <a:xfrm>
            <a:off x="1416050" y="1163638"/>
            <a:ext cx="4189413"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9925"/>
            <a:ext cx="5618163" cy="36639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0788"/>
            <a:ext cx="3043238"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6688" y="8840788"/>
            <a:ext cx="3043237" cy="466725"/>
          </a:xfrm>
          <a:prstGeom prst="rect">
            <a:avLst/>
          </a:prstGeom>
        </p:spPr>
        <p:txBody>
          <a:bodyPr vert="horz" lIns="91440" tIns="45720" rIns="91440" bIns="45720" rtlCol="0" anchor="b"/>
          <a:lstStyle>
            <a:lvl1pPr algn="r">
              <a:defRPr sz="1200"/>
            </a:lvl1pPr>
          </a:lstStyle>
          <a:p>
            <a:fld id="{A4536265-DEF2-4F73-A6B5-AF8CD7E73AAB}" type="slidenum">
              <a:rPr lang="en-US" smtClean="0"/>
              <a:t>‹#›</a:t>
            </a:fld>
            <a:endParaRPr lang="en-US"/>
          </a:p>
        </p:txBody>
      </p:sp>
    </p:spTree>
    <p:extLst>
      <p:ext uri="{BB962C8B-B14F-4D97-AF65-F5344CB8AC3E}">
        <p14:creationId xmlns:p14="http://schemas.microsoft.com/office/powerpoint/2010/main" val="100885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536265-DEF2-4F73-A6B5-AF8CD7E73AAB}" type="slidenum">
              <a:rPr lang="en-US" smtClean="0"/>
              <a:t>6</a:t>
            </a:fld>
            <a:endParaRPr lang="en-US"/>
          </a:p>
        </p:txBody>
      </p:sp>
    </p:spTree>
    <p:extLst>
      <p:ext uri="{BB962C8B-B14F-4D97-AF65-F5344CB8AC3E}">
        <p14:creationId xmlns:p14="http://schemas.microsoft.com/office/powerpoint/2010/main" val="73837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11/11/2021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smtClean="0"/>
              <a:t>Society </a:t>
            </a:r>
            <a:r>
              <a:rPr lang="en-US" b="1" dirty="0"/>
              <a:t>and Freedom of </a:t>
            </a:r>
            <a:r>
              <a:rPr lang="en-US" b="1" dirty="0" smtClean="0"/>
              <a:t>Individual</a:t>
            </a:r>
            <a:r>
              <a:rPr lang="en-US" b="1" dirty="0"/>
              <a:t/>
            </a:r>
            <a:br>
              <a:rPr lang="en-US" b="1" dirty="0"/>
            </a:br>
            <a:endParaRPr lang="en-US" dirty="0"/>
          </a:p>
        </p:txBody>
      </p:sp>
      <p:sp>
        <p:nvSpPr>
          <p:cNvPr id="3" name="Subtitle 2"/>
          <p:cNvSpPr>
            <a:spLocks noGrp="1"/>
          </p:cNvSpPr>
          <p:nvPr>
            <p:ph type="subTitle" idx="1"/>
          </p:nvPr>
        </p:nvSpPr>
        <p:spPr>
          <a:xfrm>
            <a:off x="990600" y="4267200"/>
            <a:ext cx="7391400" cy="1371600"/>
          </a:xfrm>
        </p:spPr>
        <p:txBody>
          <a:bodyPr>
            <a:normAutofit fontScale="92500" lnSpcReduction="10000"/>
          </a:bodyPr>
          <a:lstStyle/>
          <a:p>
            <a:pPr algn="r"/>
            <a:r>
              <a:rPr lang="en-US" sz="2800" dirty="0" smtClean="0">
                <a:solidFill>
                  <a:schemeClr val="tx1"/>
                </a:solidFill>
              </a:rPr>
              <a:t>Prof. Kumar </a:t>
            </a:r>
            <a:r>
              <a:rPr lang="en-US" sz="2800" dirty="0" err="1" smtClean="0">
                <a:solidFill>
                  <a:schemeClr val="tx1"/>
                </a:solidFill>
              </a:rPr>
              <a:t>Neeraj</a:t>
            </a:r>
            <a:r>
              <a:rPr lang="en-US" sz="2800" dirty="0" smtClean="0">
                <a:solidFill>
                  <a:schemeClr val="tx1"/>
                </a:solidFill>
              </a:rPr>
              <a:t> </a:t>
            </a:r>
            <a:r>
              <a:rPr lang="en-US" sz="2800" dirty="0" err="1" smtClean="0">
                <a:solidFill>
                  <a:schemeClr val="tx1"/>
                </a:solidFill>
              </a:rPr>
              <a:t>Sachdev</a:t>
            </a:r>
            <a:endParaRPr lang="en-US" sz="2800" dirty="0" smtClean="0">
              <a:solidFill>
                <a:schemeClr val="tx1"/>
              </a:solidFill>
            </a:endParaRPr>
          </a:p>
          <a:p>
            <a:pPr algn="r"/>
            <a:r>
              <a:rPr lang="en-US" sz="2800" dirty="0" smtClean="0">
                <a:solidFill>
                  <a:schemeClr val="tx1"/>
                </a:solidFill>
              </a:rPr>
              <a:t>6168-F</a:t>
            </a:r>
          </a:p>
          <a:p>
            <a:pPr algn="r"/>
            <a:r>
              <a:rPr lang="en-US" sz="2800" dirty="0" smtClean="0">
                <a:solidFill>
                  <a:schemeClr val="tx1"/>
                </a:solidFill>
              </a:rPr>
              <a:t>Department of Humanities and Social Sciences</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t"/>
            <a:r>
              <a:rPr lang="en-US" b="1" dirty="0" smtClean="0"/>
              <a:t>Social Justice and Equality</a:t>
            </a:r>
          </a:p>
        </p:txBody>
      </p:sp>
      <p:sp>
        <p:nvSpPr>
          <p:cNvPr id="3" name="Content Placeholder 2"/>
          <p:cNvSpPr>
            <a:spLocks noGrp="1"/>
          </p:cNvSpPr>
          <p:nvPr>
            <p:ph idx="1"/>
          </p:nvPr>
        </p:nvSpPr>
        <p:spPr>
          <a:xfrm>
            <a:off x="533400" y="1600200"/>
            <a:ext cx="8153400" cy="4419600"/>
          </a:xfrm>
        </p:spPr>
        <p:txBody>
          <a:bodyPr>
            <a:noAutofit/>
          </a:bodyPr>
          <a:lstStyle/>
          <a:p>
            <a:r>
              <a:rPr lang="en-US" sz="4000" b="1" dirty="0" smtClean="0"/>
              <a:t>Society and Freedom of </a:t>
            </a:r>
            <a:r>
              <a:rPr lang="en-US" sz="4000" b="1" dirty="0" smtClean="0"/>
              <a:t>Individual</a:t>
            </a:r>
          </a:p>
          <a:p>
            <a:r>
              <a:rPr lang="en-US" sz="4000" dirty="0" smtClean="0"/>
              <a:t>Crime </a:t>
            </a:r>
            <a:r>
              <a:rPr lang="en-US" sz="4000" dirty="0" smtClean="0"/>
              <a:t>and Punishment</a:t>
            </a:r>
          </a:p>
          <a:p>
            <a:r>
              <a:rPr lang="en-US" sz="4000" dirty="0" smtClean="0"/>
              <a:t>Politics and the Problem of Dirty Hands</a:t>
            </a:r>
          </a:p>
          <a:p>
            <a:r>
              <a:rPr lang="en-US" sz="4000" dirty="0" smtClean="0"/>
              <a:t>War and Peace</a:t>
            </a:r>
            <a:endParaRPr lang="en-US" sz="4000" b="1" dirty="0" smtClean="0"/>
          </a:p>
          <a:p>
            <a:pPr fontAlgn="t"/>
            <a:r>
              <a:rPr lang="en-US" sz="4000" dirty="0" smtClean="0"/>
              <a:t>Case Studies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only freedom which deserves the name is that of pursuing our own good, in our own way, so long as we do not attempt to deprive others of theirs, or impede their efforts to obtain it.” - John Stuart Mill</a:t>
            </a:r>
          </a:p>
          <a:p>
            <a:pPr algn="just"/>
            <a:r>
              <a:rPr lang="en-US" dirty="0" smtClean="0"/>
              <a:t>All </a:t>
            </a:r>
            <a:r>
              <a:rPr lang="en-US" dirty="0"/>
              <a:t>mankind minus one, were of one opinion, and only one person were of the contrary opinion, mankind would be no more justified in silencing that one person, than he, if he had the power, would be justified in silencing </a:t>
            </a:r>
            <a:r>
              <a:rPr lang="en-US" dirty="0" smtClean="0"/>
              <a:t>mankind.” - </a:t>
            </a:r>
            <a:r>
              <a:rPr lang="en-US" dirty="0"/>
              <a:t>John Stuart Mill</a:t>
            </a:r>
            <a:endParaRPr lang="en-US" dirty="0" smtClean="0"/>
          </a:p>
          <a:p>
            <a:pPr algn="just"/>
            <a:r>
              <a:rPr lang="en-US" dirty="0" smtClean="0"/>
              <a:t>“</a:t>
            </a:r>
            <a:r>
              <a:rPr lang="en-US" dirty="0" smtClean="0"/>
              <a:t>Actions are right in proportion as they tend to promote happiness; wrong as they tend to produce the reverse of happiness. By happiness is intended pleasure and the absence of pain.” - John Stuart </a:t>
            </a:r>
            <a:r>
              <a:rPr lang="en-US" dirty="0" smtClean="0"/>
              <a:t>Mill</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914400"/>
          </a:xfrm>
        </p:spPr>
        <p:txBody>
          <a:bodyPr>
            <a:normAutofit/>
          </a:bodyPr>
          <a:lstStyle/>
          <a:p>
            <a:r>
              <a:rPr lang="en-US" dirty="0" smtClean="0"/>
              <a:t>Freedom of Individual</a:t>
            </a:r>
            <a:endParaRPr lang="en-US" dirty="0"/>
          </a:p>
        </p:txBody>
      </p:sp>
      <p:sp>
        <p:nvSpPr>
          <p:cNvPr id="3" name="Content Placeholder 2"/>
          <p:cNvSpPr>
            <a:spLocks noGrp="1"/>
          </p:cNvSpPr>
          <p:nvPr>
            <p:ph idx="1"/>
          </p:nvPr>
        </p:nvSpPr>
        <p:spPr>
          <a:xfrm>
            <a:off x="533400" y="1447800"/>
            <a:ext cx="8153400" cy="5029200"/>
          </a:xfrm>
        </p:spPr>
        <p:txBody>
          <a:bodyPr>
            <a:normAutofit fontScale="77500" lnSpcReduction="20000"/>
          </a:bodyPr>
          <a:lstStyle/>
          <a:p>
            <a:pPr algn="just"/>
            <a:r>
              <a:rPr lang="en-US" dirty="0"/>
              <a:t>Modern philosophers argue that the principles of justice that define our rights and duties should not rest on any one particular set of virtues, or the best way to live.</a:t>
            </a:r>
          </a:p>
          <a:p>
            <a:pPr algn="just"/>
            <a:r>
              <a:rPr lang="en-US" dirty="0"/>
              <a:t>Instead, a just society respects each person’s freedom to choose his or her own conception of good life.</a:t>
            </a:r>
          </a:p>
          <a:p>
            <a:pPr algn="just"/>
            <a:r>
              <a:rPr lang="en-US" dirty="0"/>
              <a:t>The idea that justice means respecting freedom and individual rights is familiar in contemporary world for example right to freedom of expression and religious liberty.</a:t>
            </a:r>
          </a:p>
          <a:p>
            <a:pPr algn="just"/>
            <a:r>
              <a:rPr lang="en-US" dirty="0"/>
              <a:t>One view of Justice means respect for voluntary choices made by consenting adults.</a:t>
            </a:r>
          </a:p>
          <a:p>
            <a:pPr algn="just"/>
            <a:r>
              <a:rPr lang="en-US" dirty="0"/>
              <a:t>Another view of Justice means policies of equality to emphasize on remedies for social and economic disadvantages and a fair chance at success.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7638"/>
            <a:ext cx="8229600" cy="4708525"/>
          </a:xfrm>
        </p:spPr>
        <p:txBody>
          <a:bodyPr>
            <a:normAutofit fontScale="85000" lnSpcReduction="20000"/>
          </a:bodyPr>
          <a:lstStyle/>
          <a:p>
            <a:pPr algn="just"/>
            <a:r>
              <a:rPr lang="en-US" dirty="0"/>
              <a:t>Generally considered, freedom of expression is the right to communicate one's opinions and ideas using one's body and property to anyone who is willing to receive them. </a:t>
            </a:r>
          </a:p>
          <a:p>
            <a:pPr algn="just"/>
            <a:r>
              <a:rPr lang="en-US" dirty="0"/>
              <a:t>The term freedom of expression includes any act of seeking, receiving and imparting information or ideas, regardless of the medium used. </a:t>
            </a:r>
          </a:p>
          <a:p>
            <a:pPr algn="just"/>
            <a:r>
              <a:rPr lang="en-US" dirty="0"/>
              <a:t>In practice, the right to freedom of expression is not absolute in any country and the right is commonly subject to limitations, as with defamation, obscenity, troublemaking (including, for example inciting ethnic hatred), copyright violation, revelation of classified information, etc</a:t>
            </a:r>
            <a:r>
              <a:rPr lang="en-US" dirty="0" smtClean="0"/>
              <a:t>.</a:t>
            </a:r>
            <a:endParaRPr lang="en-US" dirty="0"/>
          </a:p>
        </p:txBody>
      </p:sp>
    </p:spTree>
    <p:extLst>
      <p:ext uri="{BB962C8B-B14F-4D97-AF65-F5344CB8AC3E}">
        <p14:creationId xmlns:p14="http://schemas.microsoft.com/office/powerpoint/2010/main" val="64239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5257800"/>
          </a:xfrm>
        </p:spPr>
        <p:txBody>
          <a:bodyPr>
            <a:noAutofit/>
          </a:bodyPr>
          <a:lstStyle/>
          <a:p>
            <a:pPr algn="just"/>
            <a:r>
              <a:rPr lang="en-US" sz="2800" dirty="0" smtClean="0"/>
              <a:t>It has been argued that without human freedom there can be no progress in science, law or politics, which require free discussion of opinion. </a:t>
            </a:r>
            <a:endParaRPr lang="en-US" sz="2800" baseline="30000" dirty="0" smtClean="0"/>
          </a:p>
          <a:p>
            <a:pPr algn="just"/>
            <a:r>
              <a:rPr lang="en-US" sz="2800" dirty="0" smtClean="0"/>
              <a:t>The argument continues that truth drives out falsity, therefore the free expression of ideas, true or false, should not be discouraged or feared. </a:t>
            </a:r>
          </a:p>
          <a:p>
            <a:pPr algn="just"/>
            <a:r>
              <a:rPr lang="en-US" sz="2800" dirty="0" smtClean="0"/>
              <a:t>Truth in the empirical world is not stable or fixed, but evolves with time. Much of what we once considered true has turned out to be false. Therefore, views should not be disqualified for their apparent falsity.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Society and Freedom of </a:t>
            </a:r>
            <a:r>
              <a:rPr lang="en-US" dirty="0" smtClean="0"/>
              <a:t>Individual</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dirty="0" smtClean="0"/>
              <a:t>Society and Individual</a:t>
            </a:r>
          </a:p>
          <a:p>
            <a:pPr algn="just"/>
            <a:r>
              <a:rPr lang="en-US" dirty="0" smtClean="0"/>
              <a:t>Individual and Freedom of Choice</a:t>
            </a:r>
          </a:p>
          <a:p>
            <a:pPr algn="just"/>
            <a:r>
              <a:rPr lang="en-US" dirty="0" smtClean="0"/>
              <a:t>Self-regarding and Other-regarding</a:t>
            </a:r>
          </a:p>
          <a:p>
            <a:pPr algn="just"/>
            <a:r>
              <a:rPr lang="en-US" dirty="0" smtClean="0"/>
              <a:t>Harm Principle</a:t>
            </a:r>
          </a:p>
          <a:p>
            <a:pPr algn="just"/>
            <a:r>
              <a:rPr lang="en-US" dirty="0" smtClean="0"/>
              <a:t>Limits of Authority </a:t>
            </a:r>
          </a:p>
          <a:p>
            <a:pPr algn="just"/>
            <a:r>
              <a:rPr lang="en-US" dirty="0" smtClean="0"/>
              <a:t>Maximize </a:t>
            </a:r>
            <a:r>
              <a:rPr lang="en-US" dirty="0" smtClean="0"/>
              <a:t>Happiness through Individual Virtues of Intellectual Curiosity</a:t>
            </a:r>
            <a:r>
              <a:rPr lang="en-US" dirty="0"/>
              <a:t>, </a:t>
            </a:r>
            <a:r>
              <a:rPr lang="en-US" dirty="0" smtClean="0"/>
              <a:t>Tolerance</a:t>
            </a:r>
            <a:r>
              <a:rPr lang="en-US" dirty="0"/>
              <a:t>, and </a:t>
            </a:r>
            <a:r>
              <a:rPr lang="en-US" dirty="0" smtClean="0"/>
              <a:t>Open</a:t>
            </a:r>
            <a:r>
              <a:rPr lang="en-US" dirty="0"/>
              <a:t>‐​</a:t>
            </a:r>
            <a:r>
              <a:rPr lang="en-US" dirty="0" smtClean="0"/>
              <a:t>mindedness</a:t>
            </a:r>
            <a:endParaRPr lang="en-US" dirty="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a:xfrm>
            <a:off x="304800" y="1417638"/>
            <a:ext cx="8610600" cy="4983162"/>
          </a:xfrm>
        </p:spPr>
        <p:txBody>
          <a:bodyPr>
            <a:normAutofit fontScale="70000" lnSpcReduction="20000"/>
          </a:bodyPr>
          <a:lstStyle/>
          <a:p>
            <a:pPr algn="just"/>
            <a:r>
              <a:rPr lang="en-US" sz="3400" dirty="0"/>
              <a:t>Mill argues in </a:t>
            </a:r>
            <a:r>
              <a:rPr lang="en-US" sz="3400" dirty="0" smtClean="0"/>
              <a:t>favor </a:t>
            </a:r>
            <a:r>
              <a:rPr lang="en-US" sz="3400" dirty="0"/>
              <a:t>of freedom of speech in the vast majority of situations, barring a few key exceptions such as when an individual incites immediate violence</a:t>
            </a:r>
            <a:r>
              <a:rPr lang="en-US" sz="3400" dirty="0" smtClean="0"/>
              <a:t>.</a:t>
            </a:r>
            <a:r>
              <a:rPr lang="en-US" sz="3400" dirty="0"/>
              <a:t> </a:t>
            </a:r>
            <a:endParaRPr lang="en-US" sz="3400" dirty="0" smtClean="0"/>
          </a:p>
          <a:p>
            <a:pPr algn="just"/>
            <a:r>
              <a:rPr lang="en-US" sz="3400" dirty="0" smtClean="0"/>
              <a:t>Mill </a:t>
            </a:r>
            <a:r>
              <a:rPr lang="en-US" sz="3400" dirty="0"/>
              <a:t>believed that “when the thing to be done is likely to be better done by individuals than by the government,” non‐​intervention is the best policy. As a general rule, individuals understand their own situation and preferences better than a third party. Even benevolent governments interventions could end up being flawed and misguided</a:t>
            </a:r>
            <a:r>
              <a:rPr lang="en-US" sz="3400" dirty="0" smtClean="0"/>
              <a:t>.</a:t>
            </a:r>
            <a:r>
              <a:rPr lang="en-US" sz="3400" dirty="0"/>
              <a:t> </a:t>
            </a:r>
            <a:endParaRPr lang="en-US" sz="3400" dirty="0" smtClean="0"/>
          </a:p>
          <a:p>
            <a:pPr algn="just"/>
            <a:r>
              <a:rPr lang="en-US" sz="3400" dirty="0" smtClean="0"/>
              <a:t>Non</a:t>
            </a:r>
            <a:r>
              <a:rPr lang="en-US" sz="3400" dirty="0"/>
              <a:t>‐​intervention allows people to solve their problems and can be a “means to their own mental education.” </a:t>
            </a:r>
            <a:r>
              <a:rPr lang="en-US" sz="3400" dirty="0"/>
              <a:t>Since there is no one masterplan or method that guarantees a fully flourishing life, Mill believes that there must be “experiments of living</a:t>
            </a:r>
            <a:r>
              <a:rPr lang="en-US" sz="3400" dirty="0" smtClean="0"/>
              <a:t>.” He </a:t>
            </a:r>
            <a:r>
              <a:rPr lang="en-US" sz="3400" dirty="0"/>
              <a:t>explains that the state’s “business is to enable each experimentalist to benefit by the experiments of others; instead of tolerating no experiments but its own</a:t>
            </a:r>
            <a:r>
              <a:rPr lang="en-US" sz="3400" dirty="0" smtClean="0"/>
              <a:t>.”</a:t>
            </a:r>
            <a:endParaRPr lang="en-US" sz="3400" dirty="0"/>
          </a:p>
          <a:p>
            <a:pPr algn="just"/>
            <a:endParaRPr lang="en-US" sz="3300" dirty="0"/>
          </a:p>
          <a:p>
            <a:pPr algn="just"/>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81201"/>
            <a:ext cx="7772400" cy="1619250"/>
          </a:xfrm>
        </p:spPr>
        <p:txBody>
          <a:bodyPr/>
          <a:lstStyle/>
          <a:p>
            <a:r>
              <a:rPr lang="en-US" dirty="0" smtClean="0"/>
              <a:t>Thank You.</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1817</TotalTime>
  <Words>598</Words>
  <Application>Microsoft Office PowerPoint</Application>
  <PresentationFormat>On-screen Show (4:3)</PresentationFormat>
  <Paragraphs>39</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Society and Freedom of Individual </vt:lpstr>
      <vt:lpstr>Social Justice and Equality</vt:lpstr>
      <vt:lpstr>Quotes</vt:lpstr>
      <vt:lpstr>Freedom of Individual</vt:lpstr>
      <vt:lpstr>PowerPoint Presentation</vt:lpstr>
      <vt:lpstr>PowerPoint Presentation</vt:lpstr>
      <vt:lpstr>Society and Freedom of Individual</vt:lpstr>
      <vt:lpstr>Concluding Remarks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372</cp:revision>
  <dcterms:created xsi:type="dcterms:W3CDTF">2013-08-02T17:19:43Z</dcterms:created>
  <dcterms:modified xsi:type="dcterms:W3CDTF">2021-11-11T06:12:35Z</dcterms:modified>
</cp:coreProperties>
</file>