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handoutMasterIdLst>
    <p:handoutMasterId r:id="rId16"/>
  </p:handoutMasterIdLst>
  <p:sldIdLst>
    <p:sldId id="256" r:id="rId2"/>
    <p:sldId id="258" r:id="rId3"/>
    <p:sldId id="257" r:id="rId4"/>
    <p:sldId id="259" r:id="rId5"/>
    <p:sldId id="285" r:id="rId6"/>
    <p:sldId id="272" r:id="rId7"/>
    <p:sldId id="273" r:id="rId8"/>
    <p:sldId id="274" r:id="rId9"/>
    <p:sldId id="275" r:id="rId10"/>
    <p:sldId id="276" r:id="rId11"/>
    <p:sldId id="284" r:id="rId12"/>
    <p:sldId id="28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5"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B61DE7-B215-4857-9FC6-548A4DDE5383}" type="datetimeFigureOut">
              <a:rPr lang="en-US" smtClean="0"/>
              <a:pPr/>
              <a:t>9/15/2021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C98390-198D-452B-B30C-159DDBEB4C6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6D881D-484F-4C1D-B3E6-6118D22C716E}" type="datetimeFigureOut">
              <a:rPr lang="en-US" smtClean="0"/>
              <a:pPr/>
              <a:t>9/15/2021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6340D-999A-40CE-90C4-E0343D28FD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96340D-999A-40CE-90C4-E0343D28FDA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96340D-999A-40CE-90C4-E0343D28FDAA}"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b="1" dirty="0" smtClean="0"/>
              <a:t>Ethical Perspective</a:t>
            </a:r>
            <a:r>
              <a:rPr lang="en-US" dirty="0" smtClean="0"/>
              <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267200"/>
            <a:ext cx="7391400" cy="1371600"/>
          </a:xfrm>
        </p:spPr>
        <p:txBody>
          <a:bodyPr>
            <a:normAutofit/>
          </a:bodyPr>
          <a:lstStyle/>
          <a:p>
            <a:pPr algn="r"/>
            <a:r>
              <a:rPr lang="en-US" sz="2600" dirty="0" smtClean="0">
                <a:solidFill>
                  <a:schemeClr val="tx1"/>
                </a:solidFill>
              </a:rPr>
              <a:t>Prof. Kumar </a:t>
            </a:r>
            <a:r>
              <a:rPr lang="en-US" sz="2600" dirty="0" err="1" smtClean="0">
                <a:solidFill>
                  <a:schemeClr val="tx1"/>
                </a:solidFill>
              </a:rPr>
              <a:t>Neeraj</a:t>
            </a:r>
            <a:r>
              <a:rPr lang="en-US" sz="2600" dirty="0" smtClean="0">
                <a:solidFill>
                  <a:schemeClr val="tx1"/>
                </a:solidFill>
              </a:rPr>
              <a:t> </a:t>
            </a:r>
            <a:r>
              <a:rPr lang="en-US" sz="2600" dirty="0" err="1" smtClean="0">
                <a:solidFill>
                  <a:schemeClr val="tx1"/>
                </a:solidFill>
              </a:rPr>
              <a:t>Sachdev</a:t>
            </a:r>
            <a:endParaRPr lang="en-US" sz="2600" dirty="0" smtClean="0">
              <a:solidFill>
                <a:schemeClr val="tx1"/>
              </a:solidFill>
            </a:endParaRPr>
          </a:p>
          <a:p>
            <a:pPr algn="r"/>
            <a:r>
              <a:rPr lang="en-US" sz="2600" smtClean="0">
                <a:solidFill>
                  <a:schemeClr val="tx1"/>
                </a:solidFill>
              </a:rPr>
              <a:t>Department </a:t>
            </a:r>
            <a:r>
              <a:rPr lang="en-US" sz="2600" dirty="0" smtClean="0">
                <a:solidFill>
                  <a:schemeClr val="tx1"/>
                </a:solidFill>
              </a:rPr>
              <a:t>of Humanities and Social Sciences</a:t>
            </a:r>
            <a:endParaRPr lang="en-US"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5638800"/>
          </a:xfrm>
        </p:spPr>
        <p:txBody>
          <a:bodyPr>
            <a:normAutofit/>
          </a:bodyPr>
          <a:lstStyle/>
          <a:p>
            <a:endParaRPr lang="en-US" sz="2400" b="1" dirty="0" smtClean="0"/>
          </a:p>
          <a:p>
            <a:endParaRPr lang="en-US" sz="2400" b="1" dirty="0"/>
          </a:p>
          <a:p>
            <a:r>
              <a:rPr lang="en-US" sz="2400" b="1" dirty="0" smtClean="0"/>
              <a:t>Criticisms:</a:t>
            </a:r>
          </a:p>
          <a:p>
            <a:pPr algn="just">
              <a:lnSpc>
                <a:spcPct val="80000"/>
              </a:lnSpc>
            </a:pPr>
            <a:r>
              <a:rPr lang="en-US" sz="2000" dirty="0" smtClean="0"/>
              <a:t>Difficult to measure happiness; </a:t>
            </a:r>
          </a:p>
          <a:p>
            <a:pPr algn="just">
              <a:lnSpc>
                <a:spcPct val="80000"/>
              </a:lnSpc>
            </a:pPr>
            <a:r>
              <a:rPr lang="en-US" sz="2000" dirty="0" smtClean="0"/>
              <a:t>Not easy to predict the future owing to lack of information;</a:t>
            </a:r>
          </a:p>
          <a:p>
            <a:pPr algn="just">
              <a:lnSpc>
                <a:spcPct val="80000"/>
              </a:lnSpc>
            </a:pPr>
            <a:r>
              <a:rPr lang="en-US" sz="2000" dirty="0" smtClean="0"/>
              <a:t>Morally required to engage in never-ending action;</a:t>
            </a:r>
          </a:p>
          <a:p>
            <a:pPr algn="just">
              <a:lnSpc>
                <a:spcPct val="80000"/>
              </a:lnSpc>
            </a:pPr>
            <a:r>
              <a:rPr lang="en-US" sz="2000" dirty="0" smtClean="0"/>
              <a:t>Does not clearly prescribe what is fair and ethical thing to do (Example in the box given below) </a:t>
            </a:r>
          </a:p>
          <a:p>
            <a:endParaRPr lang="en-US" sz="2400" dirty="0"/>
          </a:p>
        </p:txBody>
      </p:sp>
      <p:graphicFrame>
        <p:nvGraphicFramePr>
          <p:cNvPr id="4" name="Table 3"/>
          <p:cNvGraphicFramePr>
            <a:graphicFrameLocks noGrp="1"/>
          </p:cNvGraphicFramePr>
          <p:nvPr/>
        </p:nvGraphicFramePr>
        <p:xfrm>
          <a:off x="1905000" y="3124200"/>
          <a:ext cx="5029200" cy="32918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1446530">
                <a:tc>
                  <a:txBody>
                    <a:bodyPr/>
                    <a:lstStyle/>
                    <a:p>
                      <a:pPr algn="ctr"/>
                      <a:endParaRPr lang="en-US" sz="3200" dirty="0"/>
                    </a:p>
                  </a:txBody>
                  <a:tcPr/>
                </a:tc>
                <a:tc>
                  <a:txBody>
                    <a:bodyPr/>
                    <a:lstStyle/>
                    <a:p>
                      <a:pPr algn="ctr"/>
                      <a:r>
                        <a:rPr lang="en-US" sz="3200" dirty="0" smtClean="0"/>
                        <a:t>One day Off each</a:t>
                      </a:r>
                      <a:endParaRPr lang="en-US" sz="3200" dirty="0"/>
                    </a:p>
                  </a:txBody>
                  <a:tcPr/>
                </a:tc>
                <a:tc>
                  <a:txBody>
                    <a:bodyPr/>
                    <a:lstStyle/>
                    <a:p>
                      <a:pPr algn="ctr"/>
                      <a:r>
                        <a:rPr lang="en-US" sz="3200" dirty="0" smtClean="0"/>
                        <a:t>Sue Gets Both Days</a:t>
                      </a:r>
                      <a:r>
                        <a:rPr lang="en-US" sz="3200" baseline="0" dirty="0" smtClean="0"/>
                        <a:t> Off</a:t>
                      </a:r>
                      <a:endParaRPr lang="en-US" sz="3200" dirty="0"/>
                    </a:p>
                  </a:txBody>
                  <a:tcPr/>
                </a:tc>
                <a:extLst>
                  <a:ext uri="{0D108BD9-81ED-4DB2-BD59-A6C34878D82A}">
                    <a16:rowId xmlns:a16="http://schemas.microsoft.com/office/drawing/2014/main" val="10000"/>
                  </a:ext>
                </a:extLst>
              </a:tr>
              <a:tr h="538903">
                <a:tc>
                  <a:txBody>
                    <a:bodyPr/>
                    <a:lstStyle/>
                    <a:p>
                      <a:pPr algn="ctr"/>
                      <a:r>
                        <a:rPr lang="en-US" sz="3200" dirty="0" smtClean="0"/>
                        <a:t>Sue</a:t>
                      </a:r>
                      <a:endParaRPr lang="en-US" sz="3200" dirty="0"/>
                    </a:p>
                  </a:txBody>
                  <a:tcPr/>
                </a:tc>
                <a:tc>
                  <a:txBody>
                    <a:bodyPr/>
                    <a:lstStyle/>
                    <a:p>
                      <a:pPr algn="ctr"/>
                      <a:r>
                        <a:rPr lang="en-US" sz="3200" dirty="0" smtClean="0"/>
                        <a:t>+12</a:t>
                      </a:r>
                      <a:endParaRPr lang="en-US" sz="3200" dirty="0"/>
                    </a:p>
                  </a:txBody>
                  <a:tcPr/>
                </a:tc>
                <a:tc>
                  <a:txBody>
                    <a:bodyPr/>
                    <a:lstStyle/>
                    <a:p>
                      <a:pPr algn="ctr"/>
                      <a:r>
                        <a:rPr lang="en-US" sz="3200" dirty="0" smtClean="0"/>
                        <a:t>+22</a:t>
                      </a:r>
                      <a:endParaRPr lang="en-US" sz="3200" dirty="0"/>
                    </a:p>
                  </a:txBody>
                  <a:tcPr/>
                </a:tc>
                <a:extLst>
                  <a:ext uri="{0D108BD9-81ED-4DB2-BD59-A6C34878D82A}">
                    <a16:rowId xmlns:a16="http://schemas.microsoft.com/office/drawing/2014/main" val="10001"/>
                  </a:ext>
                </a:extLst>
              </a:tr>
              <a:tr h="538903">
                <a:tc>
                  <a:txBody>
                    <a:bodyPr/>
                    <a:lstStyle/>
                    <a:p>
                      <a:pPr algn="ctr"/>
                      <a:r>
                        <a:rPr lang="en-US" sz="3200" dirty="0" smtClean="0"/>
                        <a:t>Tom</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-4</a:t>
                      </a:r>
                      <a:endParaRPr lang="en-US" sz="3200" dirty="0"/>
                    </a:p>
                  </a:txBody>
                  <a:tcPr/>
                </a:tc>
                <a:extLst>
                  <a:ext uri="{0D108BD9-81ED-4DB2-BD59-A6C34878D82A}">
                    <a16:rowId xmlns:a16="http://schemas.microsoft.com/office/drawing/2014/main" val="10002"/>
                  </a:ext>
                </a:extLst>
              </a:tr>
              <a:tr h="538903">
                <a:tc>
                  <a:txBody>
                    <a:bodyPr/>
                    <a:lstStyle/>
                    <a:p>
                      <a:pPr algn="ctr"/>
                      <a:r>
                        <a:rPr lang="en-US" sz="3200" dirty="0" smtClean="0"/>
                        <a:t>Total</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+18</a:t>
                      </a:r>
                      <a:endParaRPr lang="en-US" sz="3200" dirty="0"/>
                    </a:p>
                  </a:txBody>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Concluding Remark</a:t>
            </a:r>
          </a:p>
        </p:txBody>
      </p:sp>
      <p:sp>
        <p:nvSpPr>
          <p:cNvPr id="3" name="Content Placeholder 2"/>
          <p:cNvSpPr>
            <a:spLocks noGrp="1"/>
          </p:cNvSpPr>
          <p:nvPr>
            <p:ph idx="1"/>
          </p:nvPr>
        </p:nvSpPr>
        <p:spPr/>
        <p:txBody>
          <a:bodyPr/>
          <a:lstStyle/>
          <a:p>
            <a:pPr algn="just" eaLnBrk="1" hangingPunct="1">
              <a:buFont typeface="Wingdings" pitchFamily="2" charset="2"/>
              <a:buNone/>
            </a:pPr>
            <a:r>
              <a:rPr lang="en-US" altLang="en-US" smtClean="0"/>
              <a:t>	</a:t>
            </a:r>
            <a:r>
              <a:rPr lang="en-US" altLang="en-US" sz="4000" smtClean="0"/>
              <a:t>Utilitarian ethics is easy to comprehend because it is based on common sense morality or morality of the collective but then it appears to be weak precisely on this ground as it fails to consider the individual’s interest as such.</a:t>
            </a:r>
          </a:p>
        </p:txBody>
      </p:sp>
      <p:sp>
        <p:nvSpPr>
          <p:cNvPr id="14341" name="Date Placeholder 4"/>
          <p:cNvSpPr>
            <a:spLocks noGrp="1"/>
          </p:cNvSpPr>
          <p:nvPr>
            <p:ph type="dt" sz="quarter" idx="10"/>
          </p:nvPr>
        </p:nvSpPr>
        <p:spPr/>
        <p:txBody>
          <a:bodyPr/>
          <a:lstStyle/>
          <a:p>
            <a:pPr>
              <a:defRPr/>
            </a:pPr>
            <a:fld id="{9B47D44C-EFF6-4E11-801D-D7D78B0FECDF}" type="datetime1">
              <a:rPr lang="en-US"/>
              <a:pPr>
                <a:defRPr/>
              </a:pPr>
              <a:t>9/15/2021</a:t>
            </a:fld>
            <a:endParaRPr lang="en-US"/>
          </a:p>
        </p:txBody>
      </p:sp>
      <p:sp>
        <p:nvSpPr>
          <p:cNvPr id="16389" name="Slide Number Placeholder 3"/>
          <p:cNvSpPr>
            <a:spLocks noGrp="1"/>
          </p:cNvSpPr>
          <p:nvPr>
            <p:ph type="sldNum" sz="quarter" idx="12"/>
          </p:nvPr>
        </p:nvSpPr>
        <p:spPr bwMode="auto">
          <a:noFill/>
          <a:ln>
            <a:miter lim="800000"/>
            <a:headEnd/>
            <a:tailEnd/>
          </a:ln>
        </p:spPr>
        <p:txBody>
          <a:bodyPr/>
          <a:lstStyle/>
          <a:p>
            <a:fld id="{14E1A0F0-7077-4389-8A77-8166AF95F144}" type="slidenum">
              <a:rPr lang="en-US" altLang="en-US" smtClean="0"/>
              <a:pPr/>
              <a:t>11</a:t>
            </a:fld>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2800" b="1" smtClean="0">
                <a:solidFill>
                  <a:srgbClr val="000000"/>
                </a:solidFill>
              </a:rPr>
              <a:t>Evaluation Component (Assignment): Guidelines</a:t>
            </a:r>
            <a:endParaRPr lang="en-US" altLang="en-US" smtClean="0"/>
          </a:p>
        </p:txBody>
      </p:sp>
      <p:sp>
        <p:nvSpPr>
          <p:cNvPr id="5123" name="Content Placeholder 2"/>
          <p:cNvSpPr>
            <a:spLocks noGrp="1"/>
          </p:cNvSpPr>
          <p:nvPr>
            <p:ph idx="1"/>
          </p:nvPr>
        </p:nvSpPr>
        <p:spPr>
          <a:xfrm>
            <a:off x="457200" y="1371600"/>
            <a:ext cx="8229600" cy="5029200"/>
          </a:xfrm>
        </p:spPr>
        <p:txBody>
          <a:bodyPr/>
          <a:lstStyle/>
          <a:p>
            <a:pPr algn="just"/>
            <a:r>
              <a:rPr lang="en-US" altLang="en-US" sz="1800" dirty="0" smtClean="0"/>
              <a:t>You are advised to submit Assignment in a pdf file on or before </a:t>
            </a:r>
            <a:r>
              <a:rPr lang="en-US" altLang="en-US" sz="1800" b="1" dirty="0" smtClean="0"/>
              <a:t>27.02.2021 (Saturday)</a:t>
            </a:r>
            <a:r>
              <a:rPr lang="en-US" altLang="en-US" sz="1800" dirty="0" smtClean="0"/>
              <a:t> through Google Form to me. The name of attached pdf file should be your ID.</a:t>
            </a:r>
          </a:p>
          <a:p>
            <a:pPr algn="just"/>
            <a:r>
              <a:rPr lang="en-US" altLang="en-US" sz="1800" dirty="0" smtClean="0"/>
              <a:t>The student has to choose his or her own topic for assignment pertaining to some part or parts of course work completed in the classroom until the topic “</a:t>
            </a:r>
            <a:r>
              <a:rPr lang="en-US" sz="1800" dirty="0"/>
              <a:t>Metaphysical </a:t>
            </a:r>
            <a:r>
              <a:rPr lang="en-US" sz="1800" dirty="0" smtClean="0"/>
              <a:t>Perspective</a:t>
            </a:r>
            <a:r>
              <a:rPr lang="en-US" altLang="en-US" sz="1800" dirty="0" smtClean="0"/>
              <a:t>”. The assignment may be prepared with the help of online lectures, </a:t>
            </a:r>
            <a:r>
              <a:rPr lang="en-US" altLang="en-US" sz="1800" dirty="0" err="1" smtClean="0"/>
              <a:t>ppt</a:t>
            </a:r>
            <a:r>
              <a:rPr lang="en-US" altLang="en-US" sz="1800" dirty="0" smtClean="0"/>
              <a:t> files that are referred to in the online lectures, and the available relevant study material. </a:t>
            </a:r>
          </a:p>
          <a:p>
            <a:pPr algn="just"/>
            <a:r>
              <a:rPr lang="en-US" altLang="en-US" sz="1800" dirty="0" smtClean="0"/>
              <a:t>Assignment should be typed in Times New Roman, 12 font size, keeping normal margins and 1.5 line space. The assignment should be between four to six pages. The Name and Id No. of the student along with Course Title should appear on top of first text page itself. </a:t>
            </a:r>
          </a:p>
          <a:p>
            <a:pPr algn="just"/>
            <a:r>
              <a:rPr lang="en-US" altLang="en-US" sz="1800" dirty="0" smtClean="0"/>
              <a:t>Assignment will be evaluated out of 30 marks (15%). </a:t>
            </a:r>
          </a:p>
          <a:p>
            <a:pPr algn="just"/>
            <a:r>
              <a:rPr lang="en-US" altLang="en-US" sz="1800" dirty="0"/>
              <a:t>If a student has not sufficiently attended even a single class before the assignment submission then his or her assignment will not be accepted.</a:t>
            </a:r>
          </a:p>
          <a:p>
            <a:pPr algn="just"/>
            <a:r>
              <a:rPr lang="en-US" altLang="en-US" sz="1800" dirty="0" smtClean="0"/>
              <a:t>Any violation of the guidelines mentioned above may attract some negative marking in evaluation.</a:t>
            </a:r>
          </a:p>
          <a:p>
            <a:endParaRPr lang="en-US" altLang="en-US" dirty="0" smtClean="0"/>
          </a:p>
        </p:txBody>
      </p:sp>
      <p:sp>
        <p:nvSpPr>
          <p:cNvPr id="4" name="Date Placeholder 3"/>
          <p:cNvSpPr>
            <a:spLocks noGrp="1"/>
          </p:cNvSpPr>
          <p:nvPr>
            <p:ph type="dt" sz="quarter" idx="10"/>
          </p:nvPr>
        </p:nvSpPr>
        <p:spPr/>
        <p:txBody>
          <a:bodyPr/>
          <a:lstStyle/>
          <a:p>
            <a:pPr>
              <a:defRPr/>
            </a:pPr>
            <a:fld id="{0D3EE74D-4433-4E15-B8D5-1CF2FEC478E4}" type="datetime1">
              <a:rPr lang="en-US" smtClean="0"/>
              <a:pPr>
                <a:defRPr/>
              </a:pPr>
              <a:t>9/15/2021</a:t>
            </a:fld>
            <a:endParaRPr lang="en-US"/>
          </a:p>
        </p:txBody>
      </p:sp>
      <p:sp>
        <p:nvSpPr>
          <p:cNvPr id="5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4ED8EC-FFA2-486D-9170-A15AC237717A}" type="slidenum">
              <a:rPr lang="en-US" altLang="en-US" sz="1200" smtClean="0">
                <a:solidFill>
                  <a:srgbClr val="898989"/>
                </a:solidFill>
                <a:latin typeface="Arial" panose="020B0604020202020204" pitchFamily="34" charset="0"/>
              </a:rPr>
              <a:pPr>
                <a:spcBef>
                  <a:spcPct val="0"/>
                </a:spcBef>
                <a:buFontTx/>
                <a:buNone/>
              </a:pPr>
              <a:t>12</a:t>
            </a:fld>
            <a:endParaRPr lang="en-US" altLang="en-US" sz="1200" smtClean="0">
              <a:solidFill>
                <a:srgbClr val="898989"/>
              </a:solidFill>
              <a:latin typeface="Arial" panose="020B0604020202020204" pitchFamily="34" charset="0"/>
            </a:endParaRPr>
          </a:p>
        </p:txBody>
      </p:sp>
    </p:spTree>
    <p:extLst>
      <p:ext uri="{BB962C8B-B14F-4D97-AF65-F5344CB8AC3E}">
        <p14:creationId xmlns:p14="http://schemas.microsoft.com/office/powerpoint/2010/main" val="22504476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Philosophical Perspectives</a:t>
            </a:r>
            <a:endParaRPr lang="en-US" dirty="0"/>
          </a:p>
        </p:txBody>
      </p:sp>
      <p:sp>
        <p:nvSpPr>
          <p:cNvPr id="3" name="Content Placeholder 2"/>
          <p:cNvSpPr>
            <a:spLocks noGrp="1"/>
          </p:cNvSpPr>
          <p:nvPr>
            <p:ph idx="1"/>
          </p:nvPr>
        </p:nvSpPr>
        <p:spPr>
          <a:xfrm>
            <a:off x="381000" y="1447800"/>
            <a:ext cx="8305800" cy="4572000"/>
          </a:xfrm>
        </p:spPr>
        <p:txBody>
          <a:bodyPr>
            <a:noAutofit/>
          </a:bodyPr>
          <a:lstStyle/>
          <a:p>
            <a:r>
              <a:rPr lang="en-US" sz="4000" b="1" dirty="0" smtClean="0"/>
              <a:t>Ethical Perspective - Values</a:t>
            </a:r>
          </a:p>
          <a:p>
            <a:r>
              <a:rPr lang="en-US" sz="4000" dirty="0" smtClean="0"/>
              <a:t>Logical Perspective - Reasoning</a:t>
            </a:r>
          </a:p>
          <a:p>
            <a:r>
              <a:rPr lang="en-US" sz="4000" dirty="0" smtClean="0"/>
              <a:t>Epistemological Perspective - Knowledge</a:t>
            </a:r>
          </a:p>
          <a:p>
            <a:r>
              <a:rPr lang="en-US" sz="4000" dirty="0" smtClean="0"/>
              <a:t>Metaphysical Perspective - Reality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Perspective</a:t>
            </a:r>
            <a:endParaRPr lang="en-US" dirty="0"/>
          </a:p>
        </p:txBody>
      </p:sp>
      <p:sp>
        <p:nvSpPr>
          <p:cNvPr id="3" name="Content Placeholder 2"/>
          <p:cNvSpPr>
            <a:spLocks noGrp="1"/>
          </p:cNvSpPr>
          <p:nvPr>
            <p:ph idx="1"/>
          </p:nvPr>
        </p:nvSpPr>
        <p:spPr>
          <a:xfrm>
            <a:off x="457200" y="1447800"/>
            <a:ext cx="8382000" cy="4572000"/>
          </a:xfrm>
        </p:spPr>
        <p:txBody>
          <a:bodyPr>
            <a:normAutofit/>
          </a:bodyPr>
          <a:lstStyle/>
          <a:p>
            <a:pPr algn="just"/>
            <a:r>
              <a:rPr lang="en-US" sz="3200" dirty="0" smtClean="0"/>
              <a:t>An ethical perspective begins in response to questions such as  the following: </a:t>
            </a:r>
          </a:p>
          <a:p>
            <a:pPr lvl="1" algn="just"/>
            <a:r>
              <a:rPr lang="en-US" sz="2800" dirty="0" smtClean="0"/>
              <a:t>How should I live (a good human life)? </a:t>
            </a:r>
          </a:p>
          <a:p>
            <a:pPr algn="just">
              <a:buNone/>
            </a:pPr>
            <a:r>
              <a:rPr lang="en-US" sz="3200" dirty="0" smtClean="0"/>
              <a:t>	Virtues for Good Human Life in Aristotle’s ethics</a:t>
            </a:r>
          </a:p>
          <a:p>
            <a:pPr lvl="1" algn="just"/>
            <a:r>
              <a:rPr lang="en-US" sz="2800" dirty="0" smtClean="0"/>
              <a:t>What should I do (in a particular moral situation)?</a:t>
            </a:r>
          </a:p>
          <a:p>
            <a:pPr algn="just">
              <a:buNone/>
            </a:pPr>
            <a:r>
              <a:rPr lang="en-US" sz="3200" dirty="0" smtClean="0"/>
              <a:t>	Fundamental Moral Principles of Conduct: Utilitarian or Kantian, for example.</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Ethical Perspectives of Thinkers </a:t>
            </a:r>
            <a:endParaRPr lang="en-US" dirty="0"/>
          </a:p>
        </p:txBody>
      </p:sp>
      <p:sp>
        <p:nvSpPr>
          <p:cNvPr id="3" name="Content Placeholder 2"/>
          <p:cNvSpPr>
            <a:spLocks noGrp="1"/>
          </p:cNvSpPr>
          <p:nvPr>
            <p:ph idx="1"/>
          </p:nvPr>
        </p:nvSpPr>
        <p:spPr>
          <a:xfrm>
            <a:off x="381000" y="1905000"/>
            <a:ext cx="8305800" cy="4419600"/>
          </a:xfrm>
        </p:spPr>
        <p:txBody>
          <a:bodyPr>
            <a:normAutofit/>
          </a:bodyPr>
          <a:lstStyle/>
          <a:p>
            <a:pPr algn="just"/>
            <a:r>
              <a:rPr lang="en-US" sz="4000" dirty="0" smtClean="0"/>
              <a:t>Aristotle – Virtue</a:t>
            </a:r>
          </a:p>
          <a:p>
            <a:pPr algn="just"/>
            <a:r>
              <a:rPr lang="en-US" sz="4000" b="1" dirty="0" smtClean="0"/>
              <a:t>John Stuart Mill – Happiness</a:t>
            </a:r>
          </a:p>
          <a:p>
            <a:pPr algn="just"/>
            <a:r>
              <a:rPr lang="en-US" sz="4000" dirty="0" smtClean="0"/>
              <a:t>Immanuel Kant – Duty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a:t>
            </a:r>
            <a:endParaRPr lang="en-US" dirty="0"/>
          </a:p>
        </p:txBody>
      </p:sp>
      <p:sp>
        <p:nvSpPr>
          <p:cNvPr id="3" name="Content Placeholder 2"/>
          <p:cNvSpPr>
            <a:spLocks noGrp="1"/>
          </p:cNvSpPr>
          <p:nvPr>
            <p:ph idx="1"/>
          </p:nvPr>
        </p:nvSpPr>
        <p:spPr>
          <a:xfrm>
            <a:off x="457200" y="1524000"/>
            <a:ext cx="8229600" cy="4602163"/>
          </a:xfrm>
        </p:spPr>
        <p:txBody>
          <a:bodyPr>
            <a:normAutofit fontScale="62500" lnSpcReduction="20000"/>
          </a:bodyPr>
          <a:lstStyle/>
          <a:p>
            <a:pPr algn="just"/>
            <a:r>
              <a:rPr lang="en-US" dirty="0" smtClean="0"/>
              <a:t>Actions are right in proportion as they tend to promote happiness; wrong as they tend to produce the reverse of happiness. By happiness is intended pleasure and the absence of pain. </a:t>
            </a:r>
          </a:p>
          <a:p>
            <a:pPr algn="r">
              <a:buNone/>
            </a:pPr>
            <a:r>
              <a:rPr lang="en-US" dirty="0" smtClean="0"/>
              <a:t>- John Stuart Mill</a:t>
            </a:r>
            <a:br>
              <a:rPr lang="en-US" dirty="0" smtClean="0"/>
            </a:br>
            <a:endParaRPr lang="en-US" dirty="0" smtClean="0"/>
          </a:p>
          <a:p>
            <a:pPr algn="just"/>
            <a:r>
              <a:rPr lang="en-US" dirty="0" smtClean="0"/>
              <a:t>Pleasure and freedom from pain, are the only things desirable as ends. </a:t>
            </a:r>
          </a:p>
          <a:p>
            <a:pPr algn="r">
              <a:buNone/>
            </a:pPr>
            <a:r>
              <a:rPr lang="en-US" dirty="0" smtClean="0"/>
              <a:t>							- John Stuart Mill</a:t>
            </a:r>
          </a:p>
          <a:p>
            <a:pPr algn="just"/>
            <a:endParaRPr lang="en-US" dirty="0" smtClean="0"/>
          </a:p>
          <a:p>
            <a:pPr algn="just"/>
            <a:endParaRPr lang="en-US" dirty="0" smtClean="0"/>
          </a:p>
          <a:p>
            <a:pPr algn="just"/>
            <a:r>
              <a:rPr lang="en-US" dirty="0" smtClean="0"/>
              <a:t>The only part of the conduct of any one, for which he is amenable to society, is that which concerns others. In the part which merely concerns himself, his independence is, of right, absolute. Over himself, over his own body and mind, the individual is sovereign. </a:t>
            </a:r>
          </a:p>
          <a:p>
            <a:pPr algn="r">
              <a:buNone/>
            </a:pPr>
            <a:r>
              <a:rPr lang="en-US" dirty="0" smtClean="0"/>
              <a:t>							- John Stuart Mill</a:t>
            </a:r>
            <a:br>
              <a:rPr lang="en-US" dirty="0" smtClean="0"/>
            </a:br>
            <a:r>
              <a:rPr lang="en-US" dirty="0" smtClean="0"/>
              <a:t/>
            </a:r>
            <a:br>
              <a:rPr lang="en-US" dirty="0" smtClean="0"/>
            </a:b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Stuart Mill – Utilitarian Ethics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Jeremy Bentham (1748-1832)</a:t>
            </a:r>
          </a:p>
          <a:p>
            <a:pPr algn="just"/>
            <a:r>
              <a:rPr lang="en-US" dirty="0" smtClean="0"/>
              <a:t>John Stuart Mill (1806-1873)</a:t>
            </a:r>
          </a:p>
          <a:p>
            <a:pPr algn="just"/>
            <a:r>
              <a:rPr lang="en-US" dirty="0" smtClean="0"/>
              <a:t>All human action, Bentham claimed, is motivated by the desire for pleasure and the avoidance of pain.</a:t>
            </a:r>
          </a:p>
          <a:p>
            <a:pPr algn="just"/>
            <a:r>
              <a:rPr lang="en-US" dirty="0" smtClean="0"/>
              <a:t>Mill says that actions are right in proportion as they tend to promote happiness, wrong as they tend to promote the reverse of happiness.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5562600"/>
          </a:xfrm>
        </p:spPr>
        <p:txBody>
          <a:bodyPr>
            <a:normAutofit fontScale="92500"/>
          </a:bodyPr>
          <a:lstStyle/>
          <a:p>
            <a:pPr algn="just"/>
            <a:r>
              <a:rPr lang="en-US" sz="2400" dirty="0" smtClean="0"/>
              <a:t>Each person desires his or her own happiness or as a means or part of this. Therefore, each person’s own happiness is desirable for that person and a rational end for that person to aim at.</a:t>
            </a:r>
          </a:p>
          <a:p>
            <a:pPr algn="just"/>
            <a:r>
              <a:rPr lang="en-US" sz="2400" dirty="0" smtClean="0"/>
              <a:t>Each person’s happiness is a good to that person, and general happiness therefore a good to the aggregate of all persons.</a:t>
            </a:r>
          </a:p>
          <a:p>
            <a:pPr algn="just"/>
            <a:r>
              <a:rPr lang="en-US" sz="2400" dirty="0" smtClean="0"/>
              <a:t>Utilitarian morality has a natural basis of sentiment that is social feelings of mankind – the desire to be in unity with our fellow creatures. Social state is natural, necessary and habitual.</a:t>
            </a:r>
          </a:p>
          <a:p>
            <a:pPr algn="just"/>
            <a:r>
              <a:rPr lang="en-US" sz="2400" dirty="0" smtClean="0"/>
              <a:t>Humans are unable to conceive a state of total disregard of other people’s (interests) happiness.</a:t>
            </a:r>
          </a:p>
          <a:p>
            <a:pPr algn="just"/>
            <a:r>
              <a:rPr lang="en-US" sz="2400" dirty="0" smtClean="0"/>
              <a:t>Innumerable experiences of cooperation with others leads to an identification with the collective interest rather than individual interest.</a:t>
            </a:r>
          </a:p>
          <a:p>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5257800"/>
          </a:xfrm>
        </p:spPr>
        <p:txBody>
          <a:bodyPr>
            <a:normAutofit fontScale="92500" lnSpcReduction="20000"/>
          </a:bodyPr>
          <a:lstStyle/>
          <a:p>
            <a:pPr algn="just"/>
            <a:r>
              <a:rPr lang="en-US" sz="2800" dirty="0" smtClean="0"/>
              <a:t>Utilitarian Principle: “Maximization of overall happiness”</a:t>
            </a:r>
          </a:p>
          <a:p>
            <a:pPr algn="just"/>
            <a:r>
              <a:rPr lang="en-US" sz="2800" dirty="0" smtClean="0"/>
              <a:t>Maximization – the more happiness there is the better</a:t>
            </a:r>
          </a:p>
          <a:p>
            <a:pPr algn="just"/>
            <a:r>
              <a:rPr lang="en-US" sz="2800" dirty="0" smtClean="0"/>
              <a:t>Overall – total happiness – the effects of an action on the happiness of all people must be taken into consideration. </a:t>
            </a:r>
          </a:p>
          <a:p>
            <a:pPr algn="just"/>
            <a:r>
              <a:rPr lang="en-US" sz="2800" dirty="0" smtClean="0"/>
              <a:t>Efficiency may require to focus only on those people for whom the act in question would produce some net change in happiness.</a:t>
            </a:r>
          </a:p>
          <a:p>
            <a:pPr marL="609600" indent="-609600">
              <a:lnSpc>
                <a:spcPct val="90000"/>
              </a:lnSpc>
            </a:pPr>
            <a:r>
              <a:rPr lang="en-US" sz="2800" dirty="0" smtClean="0"/>
              <a:t>Happiness – intended pleasure and avoidance of pain</a:t>
            </a:r>
          </a:p>
          <a:p>
            <a:pPr marL="609600" indent="-609600">
              <a:lnSpc>
                <a:spcPct val="90000"/>
              </a:lnSpc>
            </a:pPr>
            <a:r>
              <a:rPr lang="en-US" sz="2800" dirty="0" smtClean="0"/>
              <a:t>Unhappiness – pain and privation of pleasure</a:t>
            </a:r>
          </a:p>
          <a:p>
            <a:pPr marL="609600" indent="-609600">
              <a:lnSpc>
                <a:spcPct val="90000"/>
              </a:lnSpc>
            </a:pPr>
            <a:r>
              <a:rPr lang="en-US" sz="2800" dirty="0" smtClean="0"/>
              <a:t>Higher pleasures – intellectuality and creativity</a:t>
            </a:r>
          </a:p>
          <a:p>
            <a:pPr marL="609600" indent="-609600">
              <a:lnSpc>
                <a:spcPct val="90000"/>
              </a:lnSpc>
            </a:pPr>
            <a:r>
              <a:rPr lang="en-US" sz="2800" dirty="0" smtClean="0"/>
              <a:t>Lower pleasures – body pleasures</a:t>
            </a:r>
          </a:p>
          <a:p>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7772400" cy="5638800"/>
          </a:xfrm>
        </p:spPr>
        <p:txBody>
          <a:bodyPr>
            <a:normAutofit/>
          </a:bodyPr>
          <a:lstStyle/>
          <a:p>
            <a:pPr algn="just">
              <a:buNone/>
            </a:pPr>
            <a:endParaRPr lang="en-US" sz="2000" dirty="0" smtClean="0"/>
          </a:p>
          <a:p>
            <a:pPr algn="just">
              <a:buNone/>
            </a:pPr>
            <a:endParaRPr lang="en-US" sz="2000" dirty="0"/>
          </a:p>
          <a:p>
            <a:pPr algn="just">
              <a:buNone/>
            </a:pPr>
            <a:r>
              <a:rPr lang="en-US" sz="2000" dirty="0" smtClean="0"/>
              <a:t>	“It is better to be a human being dissatisfied than a pig satisfied; better to be Socrates dissatisfied than a fool satisfied. And if the fool, or the pig, are of a different opinion, it is because they only know their own side of the question. The other party to the comparison knows both sides.”</a:t>
            </a:r>
          </a:p>
          <a:p>
            <a:pPr algn="r">
              <a:buNone/>
            </a:pPr>
            <a:r>
              <a:rPr lang="en-US" sz="1600" dirty="0" smtClean="0"/>
              <a:t>John Stuart Mill </a:t>
            </a:r>
          </a:p>
          <a:p>
            <a:pPr algn="r">
              <a:buNone/>
            </a:pPr>
            <a:r>
              <a:rPr lang="en-US" sz="1400" i="1" dirty="0" smtClean="0"/>
              <a:t>Utilitarianism, Chapter 1</a:t>
            </a:r>
            <a:endParaRPr lang="en-US" sz="1400" dirty="0" smtClean="0"/>
          </a:p>
          <a:p>
            <a:r>
              <a:rPr lang="en-US" sz="2000" dirty="0" smtClean="0"/>
              <a:t>J S Mill on Calculation of Happiness: </a:t>
            </a:r>
            <a:r>
              <a:rPr lang="en-US" sz="2400" dirty="0" smtClean="0"/>
              <a:t>An Example	</a:t>
            </a:r>
          </a:p>
          <a:p>
            <a:pPr fontAlgn="t"/>
            <a:endParaRPr lang="en-US" sz="2400" b="1" dirty="0" smtClean="0"/>
          </a:p>
          <a:p>
            <a:pPr fontAlgn="t"/>
            <a:endParaRPr lang="en-US" sz="2400" b="1" dirty="0" smtClean="0"/>
          </a:p>
          <a:p>
            <a:pPr fontAlgn="t"/>
            <a:endParaRPr lang="en-US" sz="2400" b="1"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endParaRPr lang="en-US" sz="2400" dirty="0"/>
          </a:p>
        </p:txBody>
      </p:sp>
      <p:graphicFrame>
        <p:nvGraphicFramePr>
          <p:cNvPr id="5" name="Table 4"/>
          <p:cNvGraphicFramePr>
            <a:graphicFrameLocks noGrp="1"/>
          </p:cNvGraphicFramePr>
          <p:nvPr/>
        </p:nvGraphicFramePr>
        <p:xfrm>
          <a:off x="1524000" y="4267200"/>
          <a:ext cx="6096000" cy="216273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09599">
                <a:tc>
                  <a:txBody>
                    <a:bodyPr/>
                    <a:lstStyle/>
                    <a:p>
                      <a:pPr algn="ctr"/>
                      <a:endParaRPr lang="en-US" sz="2400" dirty="0"/>
                    </a:p>
                  </a:txBody>
                  <a:tcPr/>
                </a:tc>
                <a:tc>
                  <a:txBody>
                    <a:bodyPr/>
                    <a:lstStyle/>
                    <a:p>
                      <a:pPr algn="ctr"/>
                      <a:r>
                        <a:rPr lang="en-US" sz="2400" dirty="0" smtClean="0"/>
                        <a:t>Visit</a:t>
                      </a:r>
                      <a:endParaRPr lang="en-US" sz="2400" dirty="0"/>
                    </a:p>
                  </a:txBody>
                  <a:tcPr/>
                </a:tc>
                <a:tc>
                  <a:txBody>
                    <a:bodyPr/>
                    <a:lstStyle/>
                    <a:p>
                      <a:pPr algn="ctr"/>
                      <a:r>
                        <a:rPr lang="en-US" sz="2400" dirty="0" smtClean="0"/>
                        <a:t>Do not visit</a:t>
                      </a:r>
                      <a:endParaRPr lang="en-US" sz="2400" dirty="0"/>
                    </a:p>
                  </a:txBody>
                  <a:tcPr/>
                </a:tc>
                <a:extLst>
                  <a:ext uri="{0D108BD9-81ED-4DB2-BD59-A6C34878D82A}">
                    <a16:rowId xmlns:a16="http://schemas.microsoft.com/office/drawing/2014/main" val="10000"/>
                  </a:ext>
                </a:extLst>
              </a:tr>
              <a:tr h="517712">
                <a:tc>
                  <a:txBody>
                    <a:bodyPr/>
                    <a:lstStyle/>
                    <a:p>
                      <a:pPr algn="ctr"/>
                      <a:r>
                        <a:rPr lang="en-US" sz="2400" dirty="0" smtClean="0"/>
                        <a:t>You</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val="10001"/>
                  </a:ext>
                </a:extLst>
              </a:tr>
              <a:tr h="517712">
                <a:tc>
                  <a:txBody>
                    <a:bodyPr/>
                    <a:lstStyle/>
                    <a:p>
                      <a:pPr algn="ctr"/>
                      <a:r>
                        <a:rPr lang="en-US" sz="2400" dirty="0" smtClean="0"/>
                        <a:t>Aunt</a:t>
                      </a:r>
                      <a:endParaRPr lang="en-US" sz="2400" dirty="0"/>
                    </a:p>
                  </a:txBody>
                  <a:tcPr/>
                </a:tc>
                <a:tc>
                  <a:txBody>
                    <a:bodyPr/>
                    <a:lstStyle/>
                    <a:p>
                      <a:pPr algn="ctr"/>
                      <a:r>
                        <a:rPr lang="en-US" sz="2400" dirty="0" smtClean="0"/>
                        <a:t>+15</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10002"/>
                  </a:ext>
                </a:extLst>
              </a:tr>
              <a:tr h="517712">
                <a:tc>
                  <a:txBody>
                    <a:bodyPr/>
                    <a:lstStyle/>
                    <a:p>
                      <a:pPr algn="ctr"/>
                      <a:r>
                        <a:rPr lang="en-US" sz="2400" dirty="0" smtClean="0"/>
                        <a:t>Total</a:t>
                      </a:r>
                      <a:endParaRPr lang="en-US" sz="2400" dirty="0"/>
                    </a:p>
                  </a:txBody>
                  <a:tcPr/>
                </a:tc>
                <a:tc>
                  <a:txBody>
                    <a:bodyPr/>
                    <a:lstStyle/>
                    <a:p>
                      <a:pPr algn="ctr"/>
                      <a:r>
                        <a:rPr lang="en-US" sz="2400" dirty="0" smtClean="0"/>
                        <a:t>  +5</a:t>
                      </a:r>
                      <a:endParaRPr lang="en-US" sz="2400" dirty="0"/>
                    </a:p>
                  </a:txBody>
                  <a:tcPr/>
                </a:tc>
                <a:tc>
                  <a:txBody>
                    <a:bodyPr/>
                    <a:lstStyle/>
                    <a:p>
                      <a:pPr algn="ctr"/>
                      <a:r>
                        <a:rPr lang="en-US" sz="2400" dirty="0" smtClean="0"/>
                        <a:t>-12</a:t>
                      </a:r>
                      <a:endParaRPr lang="en-US" sz="2400" dirty="0"/>
                    </a:p>
                  </a:txBody>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TotalTime>
  <Words>504</Words>
  <Application>Microsoft Office PowerPoint</Application>
  <PresentationFormat>On-screen Show (4:3)</PresentationFormat>
  <Paragraphs>107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  Ethical Perspective  </vt:lpstr>
      <vt:lpstr>Philosophical Perspectives</vt:lpstr>
      <vt:lpstr>Ethical Perspective</vt:lpstr>
      <vt:lpstr>Ethical Perspectives of Thinkers </vt:lpstr>
      <vt:lpstr>Quotes</vt:lpstr>
      <vt:lpstr>John Stuart Mill – Utilitarian Ethics</vt:lpstr>
      <vt:lpstr>PowerPoint Presentation</vt:lpstr>
      <vt:lpstr>PowerPoint Presentation</vt:lpstr>
      <vt:lpstr>PowerPoint Presentation</vt:lpstr>
      <vt:lpstr>PowerPoint Presentation</vt:lpstr>
      <vt:lpstr>Concluding Remark</vt:lpstr>
      <vt:lpstr>Evaluation Component (Assignment): Guidelines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183</cp:revision>
  <dcterms:created xsi:type="dcterms:W3CDTF">2013-08-02T17:19:43Z</dcterms:created>
  <dcterms:modified xsi:type="dcterms:W3CDTF">2021-09-15T14:17:41Z</dcterms:modified>
</cp:coreProperties>
</file>