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78" r:id="rId4"/>
    <p:sldId id="296" r:id="rId5"/>
    <p:sldId id="257" r:id="rId6"/>
    <p:sldId id="297" r:id="rId7"/>
    <p:sldId id="285" r:id="rId8"/>
    <p:sldId id="290" r:id="rId9"/>
    <p:sldId id="287" r:id="rId10"/>
    <p:sldId id="295" r:id="rId11"/>
    <p:sldId id="268" r:id="rId12"/>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ee sachdev" userId="967fab8e7b7b093c" providerId="LiveId" clId="{55124A89-09C9-4D12-AB33-302C99ECB945}"/>
    <pc:docChg chg="modSld">
      <pc:chgData name="prachee sachdev" userId="967fab8e7b7b093c" providerId="LiveId" clId="{55124A89-09C9-4D12-AB33-302C99ECB945}" dt="2020-10-05T03:31:12.002" v="8" actId="20577"/>
      <pc:docMkLst>
        <pc:docMk/>
      </pc:docMkLst>
      <pc:sldChg chg="modSp modAnim">
        <pc:chgData name="prachee sachdev" userId="967fab8e7b7b093c" providerId="LiveId" clId="{55124A89-09C9-4D12-AB33-302C99ECB945}" dt="2020-10-05T03:31:12.002" v="8" actId="20577"/>
        <pc:sldMkLst>
          <pc:docMk/>
          <pc:sldMk cId="0" sldId="285"/>
        </pc:sldMkLst>
        <pc:spChg chg="mod">
          <ac:chgData name="prachee sachdev" userId="967fab8e7b7b093c" providerId="LiveId" clId="{55124A89-09C9-4D12-AB33-302C99ECB945}" dt="2020-10-05T03:31:12.002" v="8" actId="20577"/>
          <ac:spMkLst>
            <pc:docMk/>
            <pc:sldMk cId="0" sldId="285"/>
            <ac:spMk id="3" creationId="{00000000-0000-0000-0000-000000000000}"/>
          </ac:spMkLst>
        </pc:spChg>
      </pc:sldChg>
      <pc:sldChg chg="modSp modAnim">
        <pc:chgData name="prachee sachdev" userId="967fab8e7b7b093c" providerId="LiveId" clId="{55124A89-09C9-4D12-AB33-302C99ECB945}" dt="2020-10-05T03:29:26.937" v="7" actId="6549"/>
        <pc:sldMkLst>
          <pc:docMk/>
          <pc:sldMk cId="0" sldId="296"/>
        </pc:sldMkLst>
        <pc:spChg chg="mod">
          <ac:chgData name="prachee sachdev" userId="967fab8e7b7b093c" providerId="LiveId" clId="{55124A89-09C9-4D12-AB33-302C99ECB945}" dt="2020-10-05T03:29:26.937" v="7" actId="6549"/>
          <ac:spMkLst>
            <pc:docMk/>
            <pc:sldMk cId="0" sldId="29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a:t/>
            </a:r>
            <a:br>
              <a:rPr lang="en-US" b="1" dirty="0"/>
            </a:br>
            <a:r>
              <a:rPr lang="en-US" b="1" dirty="0"/>
              <a:t/>
            </a:r>
            <a:br>
              <a:rPr lang="en-US" b="1" dirty="0"/>
            </a:br>
            <a:r>
              <a:rPr lang="en-US" b="1" dirty="0"/>
              <a:t>Metaphysical Perspective</a:t>
            </a:r>
            <a:r>
              <a:rPr lang="en-US" dirty="0"/>
              <a:t/>
            </a:r>
            <a:br>
              <a:rPr lang="en-US" dirty="0"/>
            </a:br>
            <a:r>
              <a:rPr lang="en-US" b="1" dirty="0"/>
              <a:t/>
            </a:r>
            <a:br>
              <a:rPr lang="en-US" b="1" dirty="0"/>
            </a:br>
            <a:endParaRPr lang="en-US" dirty="0"/>
          </a:p>
        </p:txBody>
      </p:sp>
      <p:sp>
        <p:nvSpPr>
          <p:cNvPr id="3" name="Subtitle 2"/>
          <p:cNvSpPr>
            <a:spLocks noGrp="1"/>
          </p:cNvSpPr>
          <p:nvPr>
            <p:ph type="subTitle" idx="1"/>
          </p:nvPr>
        </p:nvSpPr>
        <p:spPr>
          <a:xfrm>
            <a:off x="990600" y="4267200"/>
            <a:ext cx="7391400" cy="1371600"/>
          </a:xfrm>
        </p:spPr>
        <p:txBody>
          <a:bodyPr>
            <a:noAutofit/>
          </a:bodyPr>
          <a:lstStyle/>
          <a:p>
            <a:pPr algn="r"/>
            <a:r>
              <a:rPr lang="en-US" sz="2400" dirty="0">
                <a:solidFill>
                  <a:schemeClr val="tx1"/>
                </a:solidFill>
              </a:rPr>
              <a:t>Prof. Kumar </a:t>
            </a:r>
            <a:r>
              <a:rPr lang="en-US" sz="2400" dirty="0" err="1">
                <a:solidFill>
                  <a:schemeClr val="tx1"/>
                </a:solidFill>
              </a:rPr>
              <a:t>Neeraj</a:t>
            </a:r>
            <a:r>
              <a:rPr lang="en-US" sz="2400" dirty="0">
                <a:solidFill>
                  <a:schemeClr val="tx1"/>
                </a:solidFill>
              </a:rPr>
              <a:t> </a:t>
            </a:r>
            <a:r>
              <a:rPr lang="en-US" sz="2400" dirty="0" err="1">
                <a:solidFill>
                  <a:schemeClr val="tx1"/>
                </a:solidFill>
              </a:rPr>
              <a:t>Sachdev</a:t>
            </a:r>
            <a:endParaRPr lang="en-US" sz="2400" dirty="0">
              <a:solidFill>
                <a:schemeClr val="tx1"/>
              </a:solidFill>
            </a:endParaRPr>
          </a:p>
          <a:p>
            <a:pPr algn="r"/>
            <a:r>
              <a:rPr lang="en-US" sz="2400" dirty="0" smtClean="0">
                <a:solidFill>
                  <a:schemeClr val="tx1"/>
                </a:solidFill>
              </a:rPr>
              <a:t>Department </a:t>
            </a:r>
            <a:r>
              <a:rPr lang="en-US" sz="2400" dirty="0">
                <a:solidFill>
                  <a:schemeClr val="tx1"/>
                </a:solidFill>
              </a:rPr>
              <a:t>of Humanities and Social Sciences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Content Placeholder 2"/>
          <p:cNvSpPr>
            <a:spLocks noGrp="1"/>
          </p:cNvSpPr>
          <p:nvPr>
            <p:ph idx="1"/>
          </p:nvPr>
        </p:nvSpPr>
        <p:spPr>
          <a:xfrm>
            <a:off x="381000" y="1295400"/>
            <a:ext cx="8305800" cy="4876800"/>
          </a:xfrm>
        </p:spPr>
        <p:txBody>
          <a:bodyPr>
            <a:noAutofit/>
          </a:bodyPr>
          <a:lstStyle/>
          <a:p>
            <a:pPr algn="just"/>
            <a:r>
              <a:rPr lang="en-US" sz="2400" dirty="0"/>
              <a:t>The essence of metaphysics, therefore, </a:t>
            </a:r>
            <a:r>
              <a:rPr lang="en-US" sz="2400" dirty="0" smtClean="0"/>
              <a:t>is a description of the nature </a:t>
            </a:r>
            <a:r>
              <a:rPr lang="en-US" sz="2400" dirty="0"/>
              <a:t>of reality </a:t>
            </a:r>
            <a:r>
              <a:rPr lang="en-US" sz="2400" dirty="0" smtClean="0"/>
              <a:t>(a </a:t>
            </a:r>
            <a:r>
              <a:rPr lang="en-US" sz="2400" dirty="0"/>
              <a:t>part of reality or reality as a whole) in the absolute and eternal sense. </a:t>
            </a:r>
          </a:p>
          <a:p>
            <a:pPr algn="just"/>
            <a:r>
              <a:rPr lang="en-US" sz="2400" dirty="0"/>
              <a:t>Some thinkers make a strong claim that all metaphysical statements are meaningless or false. </a:t>
            </a:r>
            <a:endParaRPr lang="en-US" sz="2400" dirty="0" smtClean="0"/>
          </a:p>
          <a:p>
            <a:pPr algn="just"/>
            <a:r>
              <a:rPr lang="en-US" sz="2400" dirty="0" smtClean="0"/>
              <a:t>Some </a:t>
            </a:r>
            <a:r>
              <a:rPr lang="en-US" sz="2400" dirty="0"/>
              <a:t>thinkers make a weak claim that metaphysical statements are meaningful, but human beings can never discover whether any metaphysical statement is true or false.</a:t>
            </a:r>
          </a:p>
          <a:p>
            <a:pPr algn="just"/>
            <a:r>
              <a:rPr lang="en-US" sz="2400" dirty="0"/>
              <a:t>Be that as it may, </a:t>
            </a:r>
            <a:r>
              <a:rPr lang="en-US" sz="2400" dirty="0" smtClean="0"/>
              <a:t>many human </a:t>
            </a:r>
            <a:r>
              <a:rPr lang="en-US" sz="2400" dirty="0"/>
              <a:t>beings tend to wonder and reflect on the absolute and eternal nature of reality </a:t>
            </a:r>
            <a:r>
              <a:rPr lang="en-US" sz="2400" dirty="0" smtClean="0"/>
              <a:t>in regard to the existential status of entities and </a:t>
            </a:r>
            <a:r>
              <a:rPr lang="en-US" sz="2400" dirty="0"/>
              <a:t>at some stage they tend to put forward the metaphysical claim, which is beyond and free from the constraints of space and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1066799"/>
          </a:xfrm>
        </p:spPr>
        <p:txBody>
          <a:bodyPr>
            <a:normAutofit lnSpcReduction="10000"/>
          </a:bodyPr>
          <a:lstStyle/>
          <a:p>
            <a:pPr algn="ctr">
              <a:buNone/>
            </a:pPr>
            <a:r>
              <a:rPr lang="en-US" sz="6600"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Philosophical Perspectives</a:t>
            </a:r>
            <a:endParaRPr lang="en-US" dirty="0"/>
          </a:p>
        </p:txBody>
      </p:sp>
      <p:sp>
        <p:nvSpPr>
          <p:cNvPr id="3" name="Content Placeholder 2"/>
          <p:cNvSpPr>
            <a:spLocks noGrp="1"/>
          </p:cNvSpPr>
          <p:nvPr>
            <p:ph idx="1"/>
          </p:nvPr>
        </p:nvSpPr>
        <p:spPr>
          <a:xfrm>
            <a:off x="381000" y="1447800"/>
            <a:ext cx="8305800" cy="4572000"/>
          </a:xfrm>
        </p:spPr>
        <p:txBody>
          <a:bodyPr>
            <a:noAutofit/>
          </a:bodyPr>
          <a:lstStyle/>
          <a:p>
            <a:pPr algn="just"/>
            <a:r>
              <a:rPr lang="en-US" sz="4000" dirty="0"/>
              <a:t>Ethical Perspective - Values</a:t>
            </a:r>
          </a:p>
          <a:p>
            <a:pPr algn="just"/>
            <a:r>
              <a:rPr lang="en-US" sz="4000" dirty="0"/>
              <a:t>Logical Perspective - Reasoning</a:t>
            </a:r>
          </a:p>
          <a:p>
            <a:pPr algn="just"/>
            <a:r>
              <a:rPr lang="en-US" sz="4000" dirty="0"/>
              <a:t>Epistemological Perspective - Knowledge</a:t>
            </a:r>
          </a:p>
          <a:p>
            <a:pPr algn="just"/>
            <a:r>
              <a:rPr lang="en-US" sz="4000" b="1" dirty="0"/>
              <a:t>Metaphysical Perspective - Reality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685800"/>
          </a:xfrm>
        </p:spPr>
        <p:txBody>
          <a:bodyPr>
            <a:normAutofit fontScale="90000"/>
          </a:bodyPr>
          <a:lstStyle/>
          <a:p>
            <a:r>
              <a:rPr lang="en-US" dirty="0"/>
              <a:t>Introductory Remarks</a:t>
            </a:r>
          </a:p>
        </p:txBody>
      </p:sp>
      <p:sp>
        <p:nvSpPr>
          <p:cNvPr id="3" name="Content Placeholder 2"/>
          <p:cNvSpPr>
            <a:spLocks noGrp="1"/>
          </p:cNvSpPr>
          <p:nvPr>
            <p:ph idx="1"/>
          </p:nvPr>
        </p:nvSpPr>
        <p:spPr>
          <a:xfrm>
            <a:off x="304800" y="1447800"/>
            <a:ext cx="8458200" cy="5410200"/>
          </a:xfrm>
        </p:spPr>
        <p:txBody>
          <a:bodyPr>
            <a:noAutofit/>
          </a:bodyPr>
          <a:lstStyle/>
          <a:p>
            <a:pPr algn="just"/>
            <a:r>
              <a:rPr lang="en-US" sz="2800" dirty="0"/>
              <a:t>The word "metaphysics" is said to originate from the fact that the corresponding part of Aristotle's work was positioned right after the part called "physics".</a:t>
            </a:r>
          </a:p>
          <a:p>
            <a:pPr algn="just"/>
            <a:r>
              <a:rPr lang="en-US" sz="2800" dirty="0" smtClean="0"/>
              <a:t>Aristotle </a:t>
            </a:r>
            <a:r>
              <a:rPr lang="en-US" sz="2800" dirty="0"/>
              <a:t>called it </a:t>
            </a:r>
            <a:r>
              <a:rPr lang="en-US" sz="2800" dirty="0" smtClean="0"/>
              <a:t>“first philosophy,” the subject matter of which he identifies as “being as such” and “first causes” </a:t>
            </a:r>
            <a:r>
              <a:rPr lang="en-US" sz="2800" dirty="0"/>
              <a:t>but at some point in antiquity his writings on the topic came to be known as ‘</a:t>
            </a:r>
            <a:r>
              <a:rPr lang="en-US" sz="2800" dirty="0" smtClean="0"/>
              <a:t>metaphysics,’ which signifies a study of reality that is conducted after </a:t>
            </a:r>
            <a:r>
              <a:rPr lang="en-US" sz="2800" dirty="0"/>
              <a:t>the study of nature. </a:t>
            </a:r>
            <a:endParaRPr lang="en-US" sz="2800" dirty="0" smtClean="0"/>
          </a:p>
          <a:p>
            <a:pPr algn="just"/>
            <a:r>
              <a:rPr lang="en-US" sz="2800" dirty="0" smtClean="0"/>
              <a:t>`</a:t>
            </a:r>
            <a:r>
              <a:rPr lang="en-US" sz="2800" dirty="0"/>
              <a:t>Meta' in Greek means “beyond” space and time. </a:t>
            </a:r>
          </a:p>
          <a:p>
            <a:pPr algn="just"/>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382000" cy="5257800"/>
          </a:xfrm>
        </p:spPr>
        <p:txBody>
          <a:bodyPr>
            <a:normAutofit fontScale="85000" lnSpcReduction="10000"/>
          </a:bodyPr>
          <a:lstStyle/>
          <a:p>
            <a:pPr algn="just"/>
            <a:r>
              <a:rPr lang="en-US" sz="3200" dirty="0"/>
              <a:t>The purpose of </a:t>
            </a:r>
            <a:r>
              <a:rPr lang="en-US" sz="3200" dirty="0" smtClean="0"/>
              <a:t>thinkers in metaphysics </a:t>
            </a:r>
            <a:r>
              <a:rPr lang="en-US" sz="3200" dirty="0"/>
              <a:t>is to inquire about something that lies beyond nature </a:t>
            </a:r>
            <a:r>
              <a:rPr lang="en-US" sz="3200" dirty="0" smtClean="0"/>
              <a:t>and </a:t>
            </a:r>
            <a:r>
              <a:rPr lang="en-US" dirty="0" smtClean="0"/>
              <a:t>we </a:t>
            </a:r>
            <a:r>
              <a:rPr lang="en-US" dirty="0"/>
              <a:t>as humans extra-ordinarily </a:t>
            </a:r>
            <a:r>
              <a:rPr lang="en-US" sz="3200" dirty="0" smtClean="0"/>
              <a:t>perceive it. We </a:t>
            </a:r>
            <a:r>
              <a:rPr lang="en-US" dirty="0" smtClean="0"/>
              <a:t>strive to </a:t>
            </a:r>
            <a:r>
              <a:rPr lang="en-US" sz="3200" dirty="0" smtClean="0"/>
              <a:t>discover </a:t>
            </a:r>
            <a:r>
              <a:rPr lang="en-US" sz="3200" dirty="0"/>
              <a:t>the "true nature" of things, their ultimate essence and the reason for </a:t>
            </a:r>
            <a:r>
              <a:rPr lang="en-US" sz="3200" dirty="0" smtClean="0"/>
              <a:t>their existence</a:t>
            </a:r>
            <a:r>
              <a:rPr lang="en-US" sz="3200" dirty="0"/>
              <a:t>.</a:t>
            </a:r>
          </a:p>
          <a:p>
            <a:pPr algn="just"/>
            <a:r>
              <a:rPr lang="en-US" dirty="0" smtClean="0"/>
              <a:t>This </a:t>
            </a:r>
            <a:r>
              <a:rPr lang="en-US" dirty="0"/>
              <a:t>inquiry leads to an understanding of the ultimate nature of reality which lies beyond that which we confront in </a:t>
            </a:r>
            <a:r>
              <a:rPr lang="en-US" dirty="0" smtClean="0"/>
              <a:t>our routine sensory experiences. </a:t>
            </a:r>
            <a:endParaRPr lang="en-US" dirty="0"/>
          </a:p>
          <a:p>
            <a:pPr algn="just"/>
            <a:r>
              <a:rPr lang="en-US" dirty="0" smtClean="0"/>
              <a:t>This is why metaphysical claims are </a:t>
            </a:r>
            <a:r>
              <a:rPr lang="en-US" dirty="0"/>
              <a:t>not based on sensory </a:t>
            </a:r>
            <a:r>
              <a:rPr lang="en-US" dirty="0" smtClean="0"/>
              <a:t>experiences </a:t>
            </a:r>
            <a:r>
              <a:rPr lang="en-US" dirty="0"/>
              <a:t>but on </a:t>
            </a:r>
            <a:r>
              <a:rPr lang="en-US" dirty="0" smtClean="0"/>
              <a:t>pure rational </a:t>
            </a:r>
            <a:r>
              <a:rPr lang="en-US" dirty="0"/>
              <a:t>analysis or intuitive insight and as such </a:t>
            </a:r>
            <a:r>
              <a:rPr lang="en-US" dirty="0" smtClean="0"/>
              <a:t>they transcend </a:t>
            </a:r>
            <a:r>
              <a:rPr lang="en-US" dirty="0"/>
              <a:t>the limits of ordinary knowledge and </a:t>
            </a:r>
            <a:r>
              <a:rPr lang="en-US" dirty="0" smtClean="0"/>
              <a:t>sensory experience</a:t>
            </a:r>
            <a:r>
              <a:rPr lang="en-US" dirty="0"/>
              <a:t>.</a:t>
            </a:r>
            <a:endParaRPr lang="en-US" sz="32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76800"/>
          </a:xfrm>
        </p:spPr>
        <p:txBody>
          <a:bodyPr>
            <a:normAutofit/>
          </a:bodyPr>
          <a:lstStyle/>
          <a:p>
            <a:pPr algn="just"/>
            <a:r>
              <a:rPr lang="en-US" sz="2800" dirty="0" smtClean="0"/>
              <a:t>A thinker in a </a:t>
            </a:r>
            <a:r>
              <a:rPr lang="en-US" sz="2800" dirty="0"/>
              <a:t>metaphysical perspective responds to questions such as</a:t>
            </a:r>
          </a:p>
          <a:p>
            <a:pPr algn="just"/>
            <a:r>
              <a:rPr lang="en-US" sz="2800" dirty="0"/>
              <a:t>What is the nature of reality (in the absolute and eternal sense)?</a:t>
            </a:r>
          </a:p>
          <a:p>
            <a:pPr algn="just"/>
            <a:r>
              <a:rPr lang="en-US" sz="2800" dirty="0"/>
              <a:t>What is ultimately real?</a:t>
            </a:r>
          </a:p>
          <a:p>
            <a:pPr algn="just"/>
            <a:r>
              <a:rPr lang="en-US" sz="2800" dirty="0" smtClean="0"/>
              <a:t>How do we characterize being or existence as such?</a:t>
            </a:r>
          </a:p>
          <a:p>
            <a:pPr algn="just"/>
            <a:r>
              <a:rPr lang="en-US" sz="2800" dirty="0" smtClean="0"/>
              <a:t>What is that entity which does not change?</a:t>
            </a:r>
            <a:endParaRPr lang="en-US" sz="2800" dirty="0"/>
          </a:p>
          <a:p>
            <a:pPr algn="just"/>
            <a:endParaRPr lang="en-US" sz="2400" dirty="0"/>
          </a:p>
          <a:p>
            <a:pPr algn="just"/>
            <a:endParaRPr lang="en-US" sz="2400" dirty="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Debates and Ideas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Two major ancient traditions of metaphysics have been idealism and materialism.</a:t>
            </a:r>
          </a:p>
          <a:p>
            <a:pPr algn="just"/>
            <a:r>
              <a:rPr lang="en-US" dirty="0"/>
              <a:t>The former presenting reality as ultimately mental or spiritual, the latter treating it as wholly  physical or material. </a:t>
            </a:r>
          </a:p>
          <a:p>
            <a:pPr algn="just"/>
            <a:r>
              <a:rPr lang="en-US" dirty="0"/>
              <a:t>In proposing a single ultimate principle both are monistic. </a:t>
            </a:r>
          </a:p>
          <a:p>
            <a:pPr algn="just"/>
            <a:r>
              <a:rPr lang="en-US" dirty="0"/>
              <a:t>Many metaphysical systems have been dualist, taking both to be fundamental, and neither to be a form of the other. </a:t>
            </a:r>
          </a:p>
          <a:p>
            <a:endParaRPr lang="en-US" dirty="0"/>
          </a:p>
        </p:txBody>
      </p:sp>
    </p:spTree>
    <p:extLst>
      <p:ext uri="{BB962C8B-B14F-4D97-AF65-F5344CB8AC3E}">
        <p14:creationId xmlns:p14="http://schemas.microsoft.com/office/powerpoint/2010/main" val="369724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34400" cy="4876800"/>
          </a:xfrm>
        </p:spPr>
        <p:txBody>
          <a:bodyPr>
            <a:noAutofit/>
          </a:bodyPr>
          <a:lstStyle/>
          <a:p>
            <a:pPr algn="just"/>
            <a:r>
              <a:rPr lang="en-US" sz="2400" dirty="0"/>
              <a:t>An early, extremely influential view about reality seen in the most general light is that it consists of things and their properties – individual things, often called particulars, and properties, often called universals, that </a:t>
            </a:r>
            <a:r>
              <a:rPr lang="en-US" sz="2400" dirty="0" smtClean="0"/>
              <a:t>may </a:t>
            </a:r>
            <a:r>
              <a:rPr lang="en-US" sz="2400" dirty="0"/>
              <a:t>belong to many such individual things. </a:t>
            </a:r>
          </a:p>
          <a:p>
            <a:pPr algn="just"/>
            <a:r>
              <a:rPr lang="en-US" sz="2400" dirty="0"/>
              <a:t>This line of thought gave rise to one of the most famous metaphysical controversies: whether universals are real entities or not. The clash over universals </a:t>
            </a:r>
            <a:r>
              <a:rPr lang="en-US" sz="2400" dirty="0" smtClean="0"/>
              <a:t>may </a:t>
            </a:r>
            <a:r>
              <a:rPr lang="en-US" sz="2400" dirty="0"/>
              <a:t>serve to illustrate a widespread feature of metaphysical debate. </a:t>
            </a:r>
          </a:p>
          <a:p>
            <a:pPr algn="just"/>
            <a:r>
              <a:rPr lang="en-US" sz="2400" dirty="0"/>
              <a:t>Whatever entities may be proposed, there will be an option between regarding them as real beings, genuine constituents of the world and downgrading them to fictions or projections of our own ways of speaking and thinking.</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8077200" cy="4800600"/>
          </a:xfrm>
        </p:spPr>
        <p:txBody>
          <a:bodyPr>
            <a:normAutofit fontScale="77500" lnSpcReduction="20000"/>
          </a:bodyPr>
          <a:lstStyle/>
          <a:p>
            <a:pPr algn="just"/>
            <a:r>
              <a:rPr lang="en-US" dirty="0" smtClean="0"/>
              <a:t>When </a:t>
            </a:r>
            <a:r>
              <a:rPr lang="en-US" dirty="0"/>
              <a:t>we consider change, and ask the other typically metaphysical question about it (‘what is really going on when something changes?’) we find ourselves faced with two types of answer. </a:t>
            </a:r>
          </a:p>
          <a:p>
            <a:pPr algn="just"/>
            <a:r>
              <a:rPr lang="en-US" dirty="0"/>
              <a:t>One type would have it that a change is an alteration in the properties of some enduring thing. </a:t>
            </a:r>
          </a:p>
          <a:p>
            <a:pPr algn="just"/>
            <a:r>
              <a:rPr lang="en-US" dirty="0"/>
              <a:t>The other type would deny any such enduring thing, holding instead that what we really have is merely a sequence of states, a sequence which shows enough internal coherence to make upon us the impression of one continuing thing. </a:t>
            </a:r>
          </a:p>
          <a:p>
            <a:pPr algn="just"/>
            <a:r>
              <a:rPr lang="en-US" dirty="0"/>
              <a:t>The former will tend to promote substance to the ranks of the most basic metaphysical categories; the latter will incline towards events and processes.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8077200" cy="5029200"/>
          </a:xfrm>
        </p:spPr>
        <p:txBody>
          <a:bodyPr>
            <a:normAutofit lnSpcReduction="10000"/>
          </a:bodyPr>
          <a:lstStyle/>
          <a:p>
            <a:pPr algn="just"/>
            <a:r>
              <a:rPr lang="en-US" sz="3200" dirty="0"/>
              <a:t>Metaphysical debates </a:t>
            </a:r>
            <a:r>
              <a:rPr lang="en-US" sz="3200" dirty="0" smtClean="0"/>
              <a:t>also exist </a:t>
            </a:r>
            <a:r>
              <a:rPr lang="en-US" sz="3200" dirty="0"/>
              <a:t>concerning the existential status of causation, free will, moral value and personal identity, to name a few examples.</a:t>
            </a:r>
          </a:p>
          <a:p>
            <a:pPr algn="just"/>
            <a:r>
              <a:rPr lang="en-US" dirty="0"/>
              <a:t>Some thinkers urge us to think of God in the metaphysical way as God is proposed to be normally invisible to </a:t>
            </a:r>
            <a:r>
              <a:rPr lang="en-US" dirty="0" smtClean="0"/>
              <a:t>humans and </a:t>
            </a:r>
            <a:r>
              <a:rPr lang="en-US" dirty="0"/>
              <a:t>supposed to possess supernatural powers. The attributes of a god or God, of </a:t>
            </a:r>
            <a:r>
              <a:rPr lang="en-US" dirty="0" smtClean="0"/>
              <a:t>course in the sensory world, </a:t>
            </a:r>
            <a:r>
              <a:rPr lang="en-US" dirty="0"/>
              <a:t>vary from one religion to another</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TotalTime>
  <Words>810</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Metaphysical Perspective  </vt:lpstr>
      <vt:lpstr>Philosophical Perspectives</vt:lpstr>
      <vt:lpstr>Introductory Remarks</vt:lpstr>
      <vt:lpstr>PowerPoint Presentation</vt:lpstr>
      <vt:lpstr>PowerPoint Presentation</vt:lpstr>
      <vt:lpstr>Debates and Ideas</vt:lpstr>
      <vt:lpstr>PowerPoint Presentation</vt:lpstr>
      <vt:lpstr>PowerPoint Presentation</vt:lpstr>
      <vt:lpstr>PowerPoint Presentation</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311</cp:revision>
  <dcterms:created xsi:type="dcterms:W3CDTF">2013-08-02T17:19:43Z</dcterms:created>
  <dcterms:modified xsi:type="dcterms:W3CDTF">2021-09-28T06:28:18Z</dcterms:modified>
</cp:coreProperties>
</file>