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302" r:id="rId3"/>
    <p:sldId id="304" r:id="rId4"/>
    <p:sldId id="303" r:id="rId5"/>
    <p:sldId id="305" r:id="rId6"/>
    <p:sldId id="298" r:id="rId7"/>
    <p:sldId id="300" r:id="rId8"/>
    <p:sldId id="301" r:id="rId9"/>
    <p:sldId id="299" r:id="rId10"/>
    <p:sldId id="258" r:id="rId11"/>
    <p:sldId id="297" r:id="rId12"/>
    <p:sldId id="288" r:id="rId13"/>
    <p:sldId id="268" r:id="rId14"/>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9/30/2021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a:t/>
            </a:r>
            <a:br>
              <a:rPr lang="en-US" b="1" dirty="0"/>
            </a:br>
            <a:r>
              <a:rPr lang="en-US" b="1" dirty="0" smtClean="0"/>
              <a:t>Moral Dilemmas</a:t>
            </a:r>
            <a:r>
              <a:rPr lang="en-US" dirty="0" smtClean="0"/>
              <a:t/>
            </a:r>
            <a:br>
              <a:rPr lang="en-US" dirty="0" smtClean="0"/>
            </a:br>
            <a:r>
              <a:rPr lang="en-US" b="1" dirty="0" smtClean="0"/>
              <a:t/>
            </a:r>
            <a:br>
              <a:rPr lang="en-US" b="1" dirty="0" smtClean="0"/>
            </a:br>
            <a:endParaRPr lang="en-US" dirty="0"/>
          </a:p>
        </p:txBody>
      </p:sp>
      <p:sp>
        <p:nvSpPr>
          <p:cNvPr id="3" name="Subtitle 2"/>
          <p:cNvSpPr>
            <a:spLocks noGrp="1"/>
          </p:cNvSpPr>
          <p:nvPr>
            <p:ph type="subTitle" idx="1"/>
          </p:nvPr>
        </p:nvSpPr>
        <p:spPr>
          <a:xfrm>
            <a:off x="990600" y="4648200"/>
            <a:ext cx="7391400" cy="990600"/>
          </a:xfrm>
        </p:spPr>
        <p:txBody>
          <a:bodyPr>
            <a:normAutofit fontScale="85000" lnSpcReduction="20000"/>
          </a:bodyPr>
          <a:lstStyle/>
          <a:p>
            <a:pPr algn="r"/>
            <a:r>
              <a:rPr lang="en-US" sz="2400" dirty="0" smtClean="0">
                <a:solidFill>
                  <a:schemeClr val="tx1"/>
                </a:solidFill>
              </a:rPr>
              <a:t>Prof. Kumar </a:t>
            </a:r>
            <a:r>
              <a:rPr lang="en-US" sz="2400" dirty="0" err="1" smtClean="0">
                <a:solidFill>
                  <a:schemeClr val="tx1"/>
                </a:solidFill>
              </a:rPr>
              <a:t>Neeraj</a:t>
            </a:r>
            <a:r>
              <a:rPr lang="en-US" sz="2400" dirty="0" smtClean="0">
                <a:solidFill>
                  <a:schemeClr val="tx1"/>
                </a:solidFill>
              </a:rPr>
              <a:t> </a:t>
            </a:r>
            <a:r>
              <a:rPr lang="en-US" sz="2400" dirty="0" err="1" smtClean="0">
                <a:solidFill>
                  <a:schemeClr val="tx1"/>
                </a:solidFill>
              </a:rPr>
              <a:t>Sachdev</a:t>
            </a:r>
            <a:endParaRPr lang="en-US" sz="2400" dirty="0" smtClean="0">
              <a:solidFill>
                <a:schemeClr val="tx1"/>
              </a:solidFill>
            </a:endParaRPr>
          </a:p>
          <a:p>
            <a:pPr algn="r"/>
            <a:r>
              <a:rPr lang="en-US" sz="2400" dirty="0" smtClean="0">
                <a:solidFill>
                  <a:schemeClr val="tx1"/>
                </a:solidFill>
              </a:rPr>
              <a:t>6168-F</a:t>
            </a:r>
            <a:endParaRPr lang="en-US" sz="2400" dirty="0" smtClean="0">
              <a:solidFill>
                <a:schemeClr val="tx1"/>
              </a:solidFill>
            </a:endParaRPr>
          </a:p>
          <a:p>
            <a:pPr algn="r"/>
            <a:r>
              <a:rPr lang="en-US" sz="2400" dirty="0" smtClean="0">
                <a:solidFill>
                  <a:schemeClr val="tx1"/>
                </a:solidFill>
              </a:rPr>
              <a:t>Department of Humanities and Social Sciences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b="1" dirty="0" smtClean="0"/>
              <a:t>Moral Dilemmas</a:t>
            </a:r>
          </a:p>
        </p:txBody>
      </p:sp>
      <p:sp>
        <p:nvSpPr>
          <p:cNvPr id="3" name="Content Placeholder 2"/>
          <p:cNvSpPr>
            <a:spLocks noGrp="1"/>
          </p:cNvSpPr>
          <p:nvPr>
            <p:ph idx="1"/>
          </p:nvPr>
        </p:nvSpPr>
        <p:spPr>
          <a:xfrm>
            <a:off x="381000" y="1447800"/>
            <a:ext cx="8305800" cy="4572000"/>
          </a:xfrm>
        </p:spPr>
        <p:txBody>
          <a:bodyPr>
            <a:noAutofit/>
          </a:bodyPr>
          <a:lstStyle/>
          <a:p>
            <a:pPr fontAlgn="t"/>
            <a:r>
              <a:rPr lang="en-US" sz="4000" dirty="0" smtClean="0"/>
              <a:t>World Poverty</a:t>
            </a:r>
          </a:p>
          <a:p>
            <a:pPr fontAlgn="t"/>
            <a:r>
              <a:rPr lang="en-US" sz="4000" dirty="0" smtClean="0"/>
              <a:t>Euthanasia</a:t>
            </a:r>
          </a:p>
          <a:p>
            <a:pPr fontAlgn="t"/>
            <a:r>
              <a:rPr lang="en-US" sz="4000" dirty="0" smtClean="0"/>
              <a:t>Abortion</a:t>
            </a:r>
          </a:p>
          <a:p>
            <a:pPr fontAlgn="t"/>
            <a:r>
              <a:rPr lang="en-US" sz="4000" dirty="0" smtClean="0"/>
              <a:t>Case Studies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Dilemma</a:t>
            </a:r>
            <a:endParaRPr lang="en-US" dirty="0"/>
          </a:p>
        </p:txBody>
      </p:sp>
      <p:sp>
        <p:nvSpPr>
          <p:cNvPr id="3" name="Content Placeholder 2"/>
          <p:cNvSpPr>
            <a:spLocks noGrp="1"/>
          </p:cNvSpPr>
          <p:nvPr>
            <p:ph idx="1"/>
          </p:nvPr>
        </p:nvSpPr>
        <p:spPr>
          <a:xfrm>
            <a:off x="457200" y="1447800"/>
            <a:ext cx="8229600" cy="4876800"/>
          </a:xfrm>
        </p:spPr>
        <p:txBody>
          <a:bodyPr>
            <a:normAutofit fontScale="70000" lnSpcReduction="20000"/>
          </a:bodyPr>
          <a:lstStyle/>
          <a:p>
            <a:pPr algn="just"/>
            <a:r>
              <a:rPr lang="en-US" dirty="0" smtClean="0"/>
              <a:t>“Moral” refers to what is good or bad, right or wrong in human character or conduct. </a:t>
            </a:r>
          </a:p>
          <a:p>
            <a:pPr algn="just"/>
            <a:r>
              <a:rPr lang="en-US" dirty="0" smtClean="0"/>
              <a:t>Moral concerns are those that affect other human beings but some thinkers like Aristotle would consider this approach too narrow and include wellbeing of both the self and the other.</a:t>
            </a:r>
          </a:p>
          <a:p>
            <a:pPr algn="just"/>
            <a:r>
              <a:rPr lang="en-US" dirty="0" smtClean="0"/>
              <a:t>In ordinary non-technical usage, a dilemma is a situation in which a person is required to make a difficult choice between two alternatives.</a:t>
            </a:r>
          </a:p>
          <a:p>
            <a:pPr algn="just"/>
            <a:r>
              <a:rPr lang="en-US" dirty="0" smtClean="0"/>
              <a:t>It may be said in a logical form that a moral dilemma is a situation in which </a:t>
            </a:r>
          </a:p>
          <a:p>
            <a:pPr lvl="1" algn="just"/>
            <a:r>
              <a:rPr lang="en-US" dirty="0" smtClean="0"/>
              <a:t>One moral requirement A conflicts with another moral requirement B;</a:t>
            </a:r>
          </a:p>
          <a:p>
            <a:pPr lvl="1" algn="just"/>
            <a:r>
              <a:rPr lang="en-US" dirty="0" smtClean="0"/>
              <a:t>Neither takes precedence over the other;</a:t>
            </a:r>
          </a:p>
          <a:p>
            <a:pPr lvl="1" algn="just"/>
            <a:r>
              <a:rPr lang="en-US" dirty="0" smtClean="0"/>
              <a:t>It is possible to comply with either A or B;</a:t>
            </a:r>
          </a:p>
          <a:p>
            <a:pPr lvl="1" algn="just"/>
            <a:r>
              <a:rPr lang="en-US" dirty="0" smtClean="0"/>
              <a:t>It is impossible to comply with both A and B.</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762000"/>
          </a:xfrm>
        </p:spPr>
        <p:txBody>
          <a:bodyPr/>
          <a:lstStyle/>
          <a:p>
            <a:r>
              <a:rPr lang="en-US" b="1" dirty="0" smtClean="0"/>
              <a:t>Moral Dilemmas</a:t>
            </a:r>
            <a:endParaRPr lang="en-US" dirty="0"/>
          </a:p>
        </p:txBody>
      </p:sp>
      <p:sp>
        <p:nvSpPr>
          <p:cNvPr id="3" name="Content Placeholder 2"/>
          <p:cNvSpPr>
            <a:spLocks noGrp="1"/>
          </p:cNvSpPr>
          <p:nvPr>
            <p:ph idx="1"/>
          </p:nvPr>
        </p:nvSpPr>
        <p:spPr>
          <a:xfrm>
            <a:off x="609600" y="1447800"/>
            <a:ext cx="8229600" cy="5029200"/>
          </a:xfrm>
        </p:spPr>
        <p:txBody>
          <a:bodyPr>
            <a:normAutofit fontScale="92500" lnSpcReduction="20000"/>
          </a:bodyPr>
          <a:lstStyle/>
          <a:p>
            <a:pPr algn="just"/>
            <a:r>
              <a:rPr lang="en-US" sz="2100" dirty="0" smtClean="0"/>
              <a:t>We may come across various moral dilemmas in different situations such as those relating to… </a:t>
            </a:r>
          </a:p>
          <a:p>
            <a:pPr lvl="1" algn="just" fontAlgn="t"/>
            <a:r>
              <a:rPr lang="en-US" sz="2000" dirty="0" smtClean="0"/>
              <a:t>World Poverty</a:t>
            </a:r>
          </a:p>
          <a:p>
            <a:pPr lvl="1" algn="just" fontAlgn="t"/>
            <a:r>
              <a:rPr lang="en-US" sz="2000" dirty="0" smtClean="0"/>
              <a:t>Euthanasia</a:t>
            </a:r>
          </a:p>
          <a:p>
            <a:pPr lvl="1" algn="just" fontAlgn="t"/>
            <a:r>
              <a:rPr lang="en-US" sz="2000" dirty="0" smtClean="0"/>
              <a:t>Abortion</a:t>
            </a:r>
            <a:endParaRPr lang="en-US" sz="2400" dirty="0" smtClean="0"/>
          </a:p>
          <a:p>
            <a:pPr algn="just"/>
            <a:r>
              <a:rPr lang="en-US" sz="2100" dirty="0" smtClean="0"/>
              <a:t>To begin with, these dilemmas may occur to us in the form of </a:t>
            </a:r>
            <a:r>
              <a:rPr lang="en-US" sz="2100" dirty="0"/>
              <a:t>questions such as:</a:t>
            </a:r>
          </a:p>
          <a:p>
            <a:pPr lvl="1" algn="just"/>
            <a:r>
              <a:rPr lang="en-US" sz="2000" dirty="0"/>
              <a:t>why should I give my hard-earned money to the poor?</a:t>
            </a:r>
          </a:p>
          <a:p>
            <a:pPr lvl="1" algn="just"/>
            <a:r>
              <a:rPr lang="en-US" sz="2000" dirty="0" smtClean="0"/>
              <a:t>What </a:t>
            </a:r>
            <a:r>
              <a:rPr lang="en-US" sz="2000" dirty="0"/>
              <a:t>are the causes of poverty?</a:t>
            </a:r>
          </a:p>
          <a:p>
            <a:pPr lvl="1" algn="just"/>
            <a:r>
              <a:rPr lang="en-US" sz="2000" dirty="0"/>
              <a:t>Do I accept that doctors may kill people in the name of euthanasia? </a:t>
            </a:r>
          </a:p>
          <a:p>
            <a:pPr lvl="1" algn="just"/>
            <a:r>
              <a:rPr lang="en-US" sz="2000" dirty="0"/>
              <a:t>What are the arguments for and against euthanasia?</a:t>
            </a:r>
          </a:p>
          <a:p>
            <a:pPr lvl="1" algn="just"/>
            <a:r>
              <a:rPr lang="en-US" sz="2000" dirty="0"/>
              <a:t>Does anyone has the right to  abort unwanted pregnancy?</a:t>
            </a:r>
          </a:p>
          <a:p>
            <a:pPr lvl="1" algn="just"/>
            <a:r>
              <a:rPr lang="en-US" sz="2000" dirty="0"/>
              <a:t>How far should a husband, a society or a state intervene in decision-making  of a woman regarding whether to abort?</a:t>
            </a:r>
          </a:p>
          <a:p>
            <a:pPr algn="just"/>
            <a:r>
              <a:rPr lang="en-US" sz="2100" dirty="0" smtClean="0"/>
              <a:t>These questions also get responded to in the form of philosophical discussions. We shall take up such philosophical discussions one after the other in the subsequent class sessions as a part of this course. </a:t>
            </a:r>
          </a:p>
          <a:p>
            <a:pPr lvl="1" algn="just"/>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762000"/>
          </a:xfrm>
        </p:spPr>
        <p:txBody>
          <a:bodyPr/>
          <a:lstStyle/>
          <a:p>
            <a:r>
              <a:rPr lang="en-US" dirty="0" smtClean="0"/>
              <a:t>Philosophy</a:t>
            </a:r>
            <a:endParaRPr lang="en-US" dirty="0"/>
          </a:p>
        </p:txBody>
      </p:sp>
      <p:sp>
        <p:nvSpPr>
          <p:cNvPr id="3" name="Content Placeholder 2"/>
          <p:cNvSpPr>
            <a:spLocks noGrp="1"/>
          </p:cNvSpPr>
          <p:nvPr>
            <p:ph idx="1"/>
          </p:nvPr>
        </p:nvSpPr>
        <p:spPr>
          <a:xfrm>
            <a:off x="304800" y="1219200"/>
            <a:ext cx="8458200" cy="5257800"/>
          </a:xfrm>
        </p:spPr>
        <p:txBody>
          <a:bodyPr>
            <a:noAutofit/>
          </a:bodyPr>
          <a:lstStyle/>
          <a:p>
            <a:pPr algn="just"/>
            <a:r>
              <a:rPr lang="en-US" sz="2000" dirty="0" smtClean="0"/>
              <a:t>Philosophy is a human engagement to understand the existence of man in the world, which may lead to the open-ended human craving to understand the whole or part of existence as such.</a:t>
            </a:r>
          </a:p>
          <a:p>
            <a:pPr algn="just"/>
            <a:r>
              <a:rPr lang="en-US" sz="2000" dirty="0" smtClean="0"/>
              <a:t>A philosophical perspective in particular begins in response to questions such as “who am I?” “from where the world has come to be?” “does god exist?” “how do I know?” “is there a difference between good and bad?” and the like. </a:t>
            </a:r>
          </a:p>
          <a:p>
            <a:pPr algn="just"/>
            <a:r>
              <a:rPr lang="en-US" sz="2000" dirty="0" smtClean="0"/>
              <a:t>A philosophical perspective is a (rational) point of view of a thinker about a general human concern that is related to an exploration of knowledge, truth, reality, god, soul, values, nature etc. in the broad sense.</a:t>
            </a:r>
          </a:p>
          <a:p>
            <a:pPr marL="342900" lvl="1" indent="-342900" algn="just">
              <a:buFont typeface="Arial" pitchFamily="34" charset="0"/>
              <a:buChar char="•"/>
            </a:pPr>
            <a:r>
              <a:rPr lang="en-US" sz="2000" dirty="0" smtClean="0"/>
              <a:t>A philosophical perspective may be applied to enhance our understanding of real life issues such as World Poverty, Euthanasia and Abortion that we may confront during the course of our living in the world.</a:t>
            </a:r>
          </a:p>
          <a:p>
            <a:pPr marL="342900" lvl="1" indent="-342900" algn="just">
              <a:buFont typeface="Arial" pitchFamily="34" charset="0"/>
              <a:buChar char="•"/>
            </a:pPr>
            <a:r>
              <a:rPr lang="en-US" sz="2000" dirty="0" smtClean="0"/>
              <a:t>Accordingly, the questions that we may begin with in our philosophical inquiries are specifically raised in the context of the issue itself, for example why should I give my hard-earned money to the poor?</a:t>
            </a:r>
            <a:endParaRPr lang="en-US" sz="2400" dirty="0" smtClean="0"/>
          </a:p>
          <a:p>
            <a:pPr marL="342900" lvl="1" indent="-342900" algn="just">
              <a:buFont typeface="Arial" pitchFamily="34" charset="0"/>
              <a:buChar char="•"/>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Chronological Survey of Philosophical Perspectives</a:t>
            </a:r>
            <a:endParaRPr lang="en-US" sz="2800" dirty="0"/>
          </a:p>
        </p:txBody>
      </p:sp>
      <p:sp>
        <p:nvSpPr>
          <p:cNvPr id="3" name="Content Placeholder 2"/>
          <p:cNvSpPr>
            <a:spLocks noGrp="1"/>
          </p:cNvSpPr>
          <p:nvPr>
            <p:ph idx="1"/>
          </p:nvPr>
        </p:nvSpPr>
        <p:spPr/>
        <p:txBody>
          <a:bodyPr/>
          <a:lstStyle/>
          <a:p>
            <a:pPr algn="just"/>
            <a:r>
              <a:rPr lang="en-US" dirty="0" smtClean="0"/>
              <a:t>From Thales to Jean Paul Sartre – from the problem of substance to the problem of human existence…</a:t>
            </a:r>
            <a:endParaRPr lang="en-US" dirty="0"/>
          </a:p>
        </p:txBody>
      </p:sp>
    </p:spTree>
    <p:extLst>
      <p:ext uri="{BB962C8B-B14F-4D97-AF65-F5344CB8AC3E}">
        <p14:creationId xmlns:p14="http://schemas.microsoft.com/office/powerpoint/2010/main" val="250753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Areas of Philosophical Perspectives</a:t>
            </a:r>
            <a:endParaRPr lang="en-US" dirty="0"/>
          </a:p>
        </p:txBody>
      </p:sp>
      <p:sp>
        <p:nvSpPr>
          <p:cNvPr id="3" name="Content Placeholder 2"/>
          <p:cNvSpPr>
            <a:spLocks noGrp="1"/>
          </p:cNvSpPr>
          <p:nvPr>
            <p:ph idx="1"/>
          </p:nvPr>
        </p:nvSpPr>
        <p:spPr/>
        <p:txBody>
          <a:bodyPr>
            <a:normAutofit/>
          </a:bodyPr>
          <a:lstStyle/>
          <a:p>
            <a:pPr lvl="0"/>
            <a:r>
              <a:rPr lang="en-US" sz="4000" dirty="0" smtClean="0">
                <a:solidFill>
                  <a:prstClr val="black"/>
                </a:solidFill>
              </a:rPr>
              <a:t>Ethical Perspective - Values</a:t>
            </a:r>
          </a:p>
          <a:p>
            <a:pPr lvl="0"/>
            <a:r>
              <a:rPr lang="en-US" sz="4000" dirty="0" smtClean="0">
                <a:solidFill>
                  <a:prstClr val="black"/>
                </a:solidFill>
              </a:rPr>
              <a:t>Logical Perspective - Reasoning</a:t>
            </a:r>
          </a:p>
          <a:p>
            <a:pPr lvl="0"/>
            <a:r>
              <a:rPr lang="en-US" sz="4000" dirty="0" smtClean="0">
                <a:solidFill>
                  <a:prstClr val="black"/>
                </a:solidFill>
              </a:rPr>
              <a:t>Epistemological Perspective - Knowledge</a:t>
            </a:r>
          </a:p>
          <a:p>
            <a:pPr lvl="0"/>
            <a:r>
              <a:rPr lang="en-US" sz="4000" dirty="0" smtClean="0">
                <a:solidFill>
                  <a:prstClr val="black"/>
                </a:solidFill>
              </a:rPr>
              <a:t>Metaphysical Perspective - Reality</a:t>
            </a: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Ideas for Applications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a:t>Be </a:t>
            </a:r>
            <a:r>
              <a:rPr lang="en-US" dirty="0" smtClean="0"/>
              <a:t>human in your reflection</a:t>
            </a:r>
            <a:endParaRPr lang="en-US" dirty="0"/>
          </a:p>
          <a:p>
            <a:pPr lvl="0"/>
            <a:r>
              <a:rPr lang="en-US" dirty="0"/>
              <a:t>Rely on your reason</a:t>
            </a:r>
          </a:p>
          <a:p>
            <a:pPr lvl="0"/>
            <a:r>
              <a:rPr lang="en-US" dirty="0"/>
              <a:t>Rely on your sensory experience</a:t>
            </a:r>
          </a:p>
          <a:p>
            <a:pPr lvl="0"/>
            <a:r>
              <a:rPr lang="en-US" dirty="0"/>
              <a:t>There is a substance of nature</a:t>
            </a:r>
          </a:p>
          <a:p>
            <a:pPr lvl="0"/>
            <a:r>
              <a:rPr lang="en-US" dirty="0"/>
              <a:t>Nature is subject to constant change</a:t>
            </a:r>
          </a:p>
          <a:p>
            <a:pPr lvl="0"/>
            <a:r>
              <a:rPr lang="en-US" dirty="0"/>
              <a:t>Human beings discover ideas</a:t>
            </a:r>
          </a:p>
          <a:p>
            <a:pPr lvl="0"/>
            <a:r>
              <a:rPr lang="en-US" dirty="0"/>
              <a:t>Ideas are real</a:t>
            </a:r>
          </a:p>
          <a:p>
            <a:pPr lvl="0"/>
            <a:r>
              <a:rPr lang="en-US" dirty="0"/>
              <a:t>There are innate ideas</a:t>
            </a:r>
          </a:p>
          <a:p>
            <a:pPr lvl="0"/>
            <a:r>
              <a:rPr lang="en-US" dirty="0"/>
              <a:t>Reason capture ideas</a:t>
            </a:r>
          </a:p>
          <a:p>
            <a:pPr lvl="0"/>
            <a:r>
              <a:rPr lang="en-US" dirty="0"/>
              <a:t>Do not assume</a:t>
            </a:r>
          </a:p>
          <a:p>
            <a:r>
              <a:rPr lang="en-US" dirty="0"/>
              <a:t>Act to maximize overall happiness</a:t>
            </a:r>
          </a:p>
          <a:p>
            <a:pPr lvl="0"/>
            <a:r>
              <a:rPr lang="en-US" dirty="0" smtClean="0"/>
              <a:t>Be rational to universalize and to treat </a:t>
            </a:r>
            <a:r>
              <a:rPr lang="en-US" dirty="0"/>
              <a:t>human beings as ends</a:t>
            </a:r>
          </a:p>
          <a:p>
            <a:pPr lvl="0"/>
            <a:r>
              <a:rPr lang="en-US" dirty="0" smtClean="0"/>
              <a:t>Human </a:t>
            </a:r>
            <a:r>
              <a:rPr lang="en-US" dirty="0"/>
              <a:t>being can infer a new claim from the given claim(s)</a:t>
            </a:r>
          </a:p>
          <a:p>
            <a:r>
              <a:rPr lang="en-US" dirty="0" smtClean="0"/>
              <a:t>Human </a:t>
            </a:r>
            <a:r>
              <a:rPr lang="en-US" dirty="0"/>
              <a:t>being has influential unconscious mind</a:t>
            </a:r>
          </a:p>
          <a:p>
            <a:pPr lvl="0"/>
            <a:r>
              <a:rPr lang="en-US" dirty="0" smtClean="0"/>
              <a:t>Human </a:t>
            </a:r>
            <a:r>
              <a:rPr lang="en-US" dirty="0"/>
              <a:t>being is free to choose</a:t>
            </a:r>
          </a:p>
          <a:p>
            <a:endParaRPr lang="en-US" dirty="0"/>
          </a:p>
        </p:txBody>
      </p:sp>
    </p:spTree>
    <p:extLst>
      <p:ext uri="{BB962C8B-B14F-4D97-AF65-F5344CB8AC3E}">
        <p14:creationId xmlns:p14="http://schemas.microsoft.com/office/powerpoint/2010/main" val="37514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Philosophy - Themes</a:t>
            </a:r>
            <a:endParaRPr lang="en-US" dirty="0"/>
          </a:p>
        </p:txBody>
      </p:sp>
      <p:sp>
        <p:nvSpPr>
          <p:cNvPr id="3" name="Content Placeholder 2"/>
          <p:cNvSpPr>
            <a:spLocks noGrp="1"/>
          </p:cNvSpPr>
          <p:nvPr>
            <p:ph idx="1"/>
          </p:nvPr>
        </p:nvSpPr>
        <p:spPr/>
        <p:txBody>
          <a:bodyPr/>
          <a:lstStyle/>
          <a:p>
            <a:r>
              <a:rPr lang="en-US" dirty="0" smtClean="0"/>
              <a:t>Moral Dilemmas</a:t>
            </a:r>
          </a:p>
          <a:p>
            <a:r>
              <a:rPr lang="en-US" dirty="0"/>
              <a:t>Social Justice and </a:t>
            </a:r>
            <a:r>
              <a:rPr lang="en-US" dirty="0" smtClean="0"/>
              <a:t>Equality</a:t>
            </a:r>
          </a:p>
          <a:p>
            <a:r>
              <a:rPr lang="en-US" dirty="0"/>
              <a:t>Social and Value Dimensions of Technology</a:t>
            </a:r>
            <a:endParaRPr lang="en-US" dirty="0" smtClean="0"/>
          </a:p>
          <a:p>
            <a:endParaRPr lang="en-US" dirty="0"/>
          </a:p>
        </p:txBody>
      </p:sp>
    </p:spTree>
    <p:extLst>
      <p:ext uri="{BB962C8B-B14F-4D97-AF65-F5344CB8AC3E}">
        <p14:creationId xmlns:p14="http://schemas.microsoft.com/office/powerpoint/2010/main" val="1781695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smtClean="0"/>
              <a:t>Moral Dilemmas</a:t>
            </a:r>
          </a:p>
        </p:txBody>
      </p:sp>
      <p:sp>
        <p:nvSpPr>
          <p:cNvPr id="3" name="Content Placeholder 2"/>
          <p:cNvSpPr>
            <a:spLocks noGrp="1"/>
          </p:cNvSpPr>
          <p:nvPr>
            <p:ph idx="1"/>
          </p:nvPr>
        </p:nvSpPr>
        <p:spPr>
          <a:xfrm>
            <a:off x="381000" y="1447800"/>
            <a:ext cx="8305800" cy="4572000"/>
          </a:xfrm>
        </p:spPr>
        <p:txBody>
          <a:bodyPr>
            <a:noAutofit/>
          </a:bodyPr>
          <a:lstStyle/>
          <a:p>
            <a:pPr fontAlgn="t"/>
            <a:r>
              <a:rPr lang="en-US" sz="4000" dirty="0" smtClean="0"/>
              <a:t>World Poverty</a:t>
            </a:r>
          </a:p>
          <a:p>
            <a:pPr fontAlgn="t"/>
            <a:r>
              <a:rPr lang="en-US" sz="4000" dirty="0" smtClean="0"/>
              <a:t>Euthanasia</a:t>
            </a:r>
          </a:p>
          <a:p>
            <a:pPr fontAlgn="t"/>
            <a:r>
              <a:rPr lang="en-US" sz="4000" dirty="0" smtClean="0"/>
              <a:t>Abortion</a:t>
            </a:r>
          </a:p>
          <a:p>
            <a:pPr fontAlgn="t"/>
            <a:r>
              <a:rPr lang="en-US" sz="4000" dirty="0" smtClean="0"/>
              <a:t>Case Studies</a:t>
            </a:r>
            <a:endParaRPr lang="en-US" sz="4000" dirty="0"/>
          </a:p>
        </p:txBody>
      </p:sp>
    </p:spTree>
    <p:extLst>
      <p:ext uri="{BB962C8B-B14F-4D97-AF65-F5344CB8AC3E}">
        <p14:creationId xmlns:p14="http://schemas.microsoft.com/office/powerpoint/2010/main" val="304880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smtClean="0"/>
              <a:t>Social Justice and Equality</a:t>
            </a:r>
          </a:p>
        </p:txBody>
      </p:sp>
      <p:sp>
        <p:nvSpPr>
          <p:cNvPr id="3" name="Content Placeholder 2"/>
          <p:cNvSpPr>
            <a:spLocks noGrp="1"/>
          </p:cNvSpPr>
          <p:nvPr>
            <p:ph idx="1"/>
          </p:nvPr>
        </p:nvSpPr>
        <p:spPr>
          <a:xfrm>
            <a:off x="533400" y="1600200"/>
            <a:ext cx="8153400" cy="4419600"/>
          </a:xfrm>
        </p:spPr>
        <p:txBody>
          <a:bodyPr>
            <a:noAutofit/>
          </a:bodyPr>
          <a:lstStyle/>
          <a:p>
            <a:r>
              <a:rPr lang="en-US" sz="4000" dirty="0" smtClean="0"/>
              <a:t>Society and Freedom of Expression</a:t>
            </a:r>
          </a:p>
          <a:p>
            <a:r>
              <a:rPr lang="en-US" sz="4000" dirty="0" smtClean="0"/>
              <a:t>Crime and Punishment</a:t>
            </a:r>
          </a:p>
          <a:p>
            <a:r>
              <a:rPr lang="en-US" sz="4000" dirty="0" smtClean="0"/>
              <a:t>Politics and the Problem of Dirty Hands</a:t>
            </a:r>
          </a:p>
          <a:p>
            <a:r>
              <a:rPr lang="en-US" sz="4000" dirty="0" smtClean="0"/>
              <a:t>War and Peace</a:t>
            </a:r>
            <a:endParaRPr lang="en-US" sz="4000" b="1" dirty="0" smtClean="0"/>
          </a:p>
          <a:p>
            <a:pPr fontAlgn="t"/>
            <a:r>
              <a:rPr lang="en-US" sz="4000" dirty="0" smtClean="0"/>
              <a:t>Case Studies</a:t>
            </a:r>
            <a:endParaRPr lang="en-US" sz="4000" dirty="0"/>
          </a:p>
        </p:txBody>
      </p:sp>
    </p:spTree>
    <p:extLst>
      <p:ext uri="{BB962C8B-B14F-4D97-AF65-F5344CB8AC3E}">
        <p14:creationId xmlns:p14="http://schemas.microsoft.com/office/powerpoint/2010/main" val="321006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86800" cy="609600"/>
          </a:xfrm>
        </p:spPr>
        <p:txBody>
          <a:bodyPr>
            <a:normAutofit fontScale="90000"/>
          </a:bodyPr>
          <a:lstStyle/>
          <a:p>
            <a:pPr fontAlgn="t"/>
            <a:r>
              <a:rPr lang="en-US" sz="3600" dirty="0" smtClean="0"/>
              <a:t>Social and Value Dimensions of Technology</a:t>
            </a:r>
          </a:p>
        </p:txBody>
      </p:sp>
      <p:sp>
        <p:nvSpPr>
          <p:cNvPr id="3" name="Content Placeholder 2"/>
          <p:cNvSpPr>
            <a:spLocks noGrp="1"/>
          </p:cNvSpPr>
          <p:nvPr>
            <p:ph idx="1"/>
          </p:nvPr>
        </p:nvSpPr>
        <p:spPr>
          <a:xfrm>
            <a:off x="533400" y="1600200"/>
            <a:ext cx="8153400" cy="4419600"/>
          </a:xfrm>
        </p:spPr>
        <p:txBody>
          <a:bodyPr>
            <a:noAutofit/>
          </a:bodyPr>
          <a:lstStyle/>
          <a:p>
            <a:r>
              <a:rPr lang="en-US" sz="4000" dirty="0" smtClean="0"/>
              <a:t>Society and Internet Crimes</a:t>
            </a:r>
          </a:p>
          <a:p>
            <a:r>
              <a:rPr lang="en-US" sz="4000" dirty="0" smtClean="0"/>
              <a:t>Impact of Information Technology on the Quality of Life</a:t>
            </a:r>
          </a:p>
          <a:p>
            <a:r>
              <a:rPr lang="en-US" sz="4000" dirty="0" smtClean="0"/>
              <a:t>Democratic Values and the Internet</a:t>
            </a:r>
            <a:endParaRPr lang="en-US" sz="4000" b="1" dirty="0" smtClean="0"/>
          </a:p>
          <a:p>
            <a:pPr fontAlgn="t"/>
            <a:r>
              <a:rPr lang="en-US" sz="4000" dirty="0" smtClean="0"/>
              <a:t>Case Studies</a:t>
            </a:r>
            <a:endParaRPr lang="en-US" sz="4000" dirty="0"/>
          </a:p>
        </p:txBody>
      </p:sp>
    </p:spTree>
    <p:extLst>
      <p:ext uri="{BB962C8B-B14F-4D97-AF65-F5344CB8AC3E}">
        <p14:creationId xmlns:p14="http://schemas.microsoft.com/office/powerpoint/2010/main" val="306480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1471</TotalTime>
  <Words>719</Words>
  <Application>Microsoft Office PowerPoint</Application>
  <PresentationFormat>On-screen Show (4:3)</PresentationFormat>
  <Paragraphs>81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  Moral Dilemmas  </vt:lpstr>
      <vt:lpstr>Philosophy</vt:lpstr>
      <vt:lpstr>A Chronological Survey of Philosophical Perspectives</vt:lpstr>
      <vt:lpstr>Areas of Philosophical Perspectives</vt:lpstr>
      <vt:lpstr>Some Ideas for Applications</vt:lpstr>
      <vt:lpstr>Applied Philosophy - Themes</vt:lpstr>
      <vt:lpstr>Moral Dilemmas</vt:lpstr>
      <vt:lpstr>Social Justice and Equality</vt:lpstr>
      <vt:lpstr>Social and Value Dimensions of Technology</vt:lpstr>
      <vt:lpstr>Moral Dilemmas</vt:lpstr>
      <vt:lpstr>Moral Dilemma</vt:lpstr>
      <vt:lpstr>Moral Dilemmas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339</cp:revision>
  <dcterms:created xsi:type="dcterms:W3CDTF">2013-08-02T17:19:43Z</dcterms:created>
  <dcterms:modified xsi:type="dcterms:W3CDTF">2021-09-30T05:44:42Z</dcterms:modified>
</cp:coreProperties>
</file>