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70" r:id="rId11"/>
    <p:sldId id="267" r:id="rId12"/>
    <p:sldId id="269"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8/24/2021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ns@pilani.bits-pilani.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Applied Philosophy</a:t>
            </a:r>
            <a:br>
              <a:rPr lang="en-US" b="1" dirty="0" smtClean="0"/>
            </a:br>
            <a:r>
              <a:rPr lang="en-US" b="1" dirty="0" smtClean="0"/>
              <a:t>GS F312</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rmAutofit fontScale="70000" lnSpcReduction="20000"/>
          </a:bodyPr>
          <a:lstStyle/>
          <a:p>
            <a:r>
              <a:rPr lang="en-US" b="1" dirty="0" smtClean="0">
                <a:solidFill>
                  <a:schemeClr val="tx1"/>
                </a:solidFill>
              </a:rPr>
              <a:t>Prof. Kumar Neeraj Sachdev</a:t>
            </a:r>
          </a:p>
          <a:p>
            <a:r>
              <a:rPr lang="en-US" b="1" dirty="0" smtClean="0">
                <a:solidFill>
                  <a:schemeClr val="tx1"/>
                </a:solidFill>
              </a:rPr>
              <a:t>Chamber 6168-F / </a:t>
            </a:r>
            <a:r>
              <a:rPr lang="en-US" b="1" dirty="0" smtClean="0">
                <a:solidFill>
                  <a:schemeClr val="tx1"/>
                </a:solidFill>
                <a:hlinkClick r:id="rId2"/>
              </a:rPr>
              <a:t>kns@pilani.bits-pilani.ac.in</a:t>
            </a:r>
            <a:endParaRPr lang="en-US" b="1" dirty="0" smtClean="0">
              <a:solidFill>
                <a:schemeClr val="tx1"/>
              </a:solidFill>
            </a:endParaRPr>
          </a:p>
          <a:p>
            <a:r>
              <a:rPr lang="en-US" b="1" dirty="0" smtClean="0">
                <a:solidFill>
                  <a:schemeClr val="tx1"/>
                </a:solidFill>
              </a:rPr>
              <a:t>Department of Humanities and Social Sciences</a:t>
            </a:r>
          </a:p>
          <a:p>
            <a:r>
              <a:rPr lang="en-US" b="1" dirty="0" smtClean="0">
                <a:solidFill>
                  <a:schemeClr val="tx1"/>
                </a:solidFill>
              </a:rPr>
              <a:t>Online Class (TTh5 F10)</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r>
              <a:rPr lang="en-US" b="1" dirty="0" smtClean="0"/>
              <a:t>Evaluation Scheme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271722"/>
              </p:ext>
            </p:extLst>
          </p:nvPr>
        </p:nvGraphicFramePr>
        <p:xfrm>
          <a:off x="457200" y="1463040"/>
          <a:ext cx="8229600" cy="34747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2529840">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70840">
                <a:tc>
                  <a:txBody>
                    <a:bodyPr/>
                    <a:lstStyle/>
                    <a:p>
                      <a:pPr algn="ctr"/>
                      <a:r>
                        <a:rPr lang="en-US" sz="1800" b="1" kern="1200" baseline="0" dirty="0" smtClean="0">
                          <a:solidFill>
                            <a:schemeClr val="lt1"/>
                          </a:solidFill>
                          <a:latin typeface="+mn-lt"/>
                          <a:ea typeface="+mn-ea"/>
                          <a:cs typeface="+mn-cs"/>
                        </a:rPr>
                        <a:t>EC</a:t>
                      </a:r>
                    </a:p>
                    <a:p>
                      <a:pPr algn="ctr"/>
                      <a:r>
                        <a:rPr lang="en-US" sz="1800" b="1" kern="1200" baseline="0" dirty="0" smtClean="0">
                          <a:solidFill>
                            <a:schemeClr val="lt1"/>
                          </a:solidFill>
                          <a:latin typeface="+mn-lt"/>
                          <a:ea typeface="+mn-ea"/>
                          <a:cs typeface="+mn-cs"/>
                        </a:rPr>
                        <a:t>No</a:t>
                      </a:r>
                      <a:endParaRPr lang="en-US" sz="1800" dirty="0"/>
                    </a:p>
                  </a:txBody>
                  <a:tcPr/>
                </a:tc>
                <a:tc>
                  <a:txBody>
                    <a:bodyPr/>
                    <a:lstStyle/>
                    <a:p>
                      <a:pPr algn="ctr"/>
                      <a:r>
                        <a:rPr lang="en-US" sz="1800" b="1" kern="1200" baseline="0" dirty="0" smtClean="0">
                          <a:solidFill>
                            <a:schemeClr val="lt1"/>
                          </a:solidFill>
                          <a:latin typeface="+mn-lt"/>
                          <a:ea typeface="+mn-ea"/>
                          <a:cs typeface="+mn-cs"/>
                        </a:rPr>
                        <a:t>Evaluation</a:t>
                      </a:r>
                    </a:p>
                    <a:p>
                      <a:pPr algn="ctr"/>
                      <a:r>
                        <a:rPr lang="en-US" sz="1800" b="1" kern="1200" baseline="0" dirty="0" smtClean="0">
                          <a:solidFill>
                            <a:schemeClr val="lt1"/>
                          </a:solidFill>
                          <a:latin typeface="+mn-lt"/>
                          <a:ea typeface="+mn-ea"/>
                          <a:cs typeface="+mn-cs"/>
                        </a:rPr>
                        <a:t>Component</a:t>
                      </a:r>
                      <a:endParaRPr lang="en-US" sz="1800" dirty="0"/>
                    </a:p>
                  </a:txBody>
                  <a:tcPr/>
                </a:tc>
                <a:tc>
                  <a:txBody>
                    <a:bodyPr/>
                    <a:lstStyle/>
                    <a:p>
                      <a:pPr algn="ctr"/>
                      <a:r>
                        <a:rPr lang="en-US" sz="1800" b="1" kern="1200" baseline="0" dirty="0" smtClean="0">
                          <a:solidFill>
                            <a:schemeClr val="lt1"/>
                          </a:solidFill>
                          <a:latin typeface="+mn-lt"/>
                          <a:ea typeface="+mn-ea"/>
                          <a:cs typeface="+mn-cs"/>
                        </a:rPr>
                        <a:t>Duration</a:t>
                      </a:r>
                      <a:endParaRPr lang="en-US" sz="1800" dirty="0"/>
                    </a:p>
                  </a:txBody>
                  <a:tcPr/>
                </a:tc>
                <a:tc>
                  <a:txBody>
                    <a:bodyPr/>
                    <a:lstStyle/>
                    <a:p>
                      <a:pPr algn="ctr"/>
                      <a:r>
                        <a:rPr lang="en-US" sz="1800" b="1" kern="1200" baseline="0" dirty="0" err="1" smtClean="0">
                          <a:solidFill>
                            <a:schemeClr val="lt1"/>
                          </a:solidFill>
                          <a:latin typeface="+mn-lt"/>
                          <a:ea typeface="+mn-ea"/>
                          <a:cs typeface="+mn-cs"/>
                        </a:rPr>
                        <a:t>Weightage</a:t>
                      </a:r>
                      <a:endParaRPr lang="en-US" sz="1800" dirty="0"/>
                    </a:p>
                  </a:txBody>
                  <a:tcPr/>
                </a:tc>
                <a:tc>
                  <a:txBody>
                    <a:bodyPr/>
                    <a:lstStyle/>
                    <a:p>
                      <a:pPr algn="ctr"/>
                      <a:r>
                        <a:rPr lang="en-US" sz="1800" b="1" kern="1200" baseline="0" dirty="0" smtClean="0">
                          <a:solidFill>
                            <a:schemeClr val="lt1"/>
                          </a:solidFill>
                          <a:latin typeface="+mn-lt"/>
                          <a:ea typeface="+mn-ea"/>
                          <a:cs typeface="+mn-cs"/>
                        </a:rPr>
                        <a:t>Date and Time</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smtClean="0"/>
                        <a:t>1</a:t>
                      </a:r>
                      <a:endParaRPr lang="en-US" sz="1800" dirty="0"/>
                    </a:p>
                  </a:txBody>
                  <a:tcPr/>
                </a:tc>
                <a:tc>
                  <a:txBody>
                    <a:bodyPr/>
                    <a:lstStyle/>
                    <a:p>
                      <a:pPr algn="ctr"/>
                      <a:r>
                        <a:rPr lang="en-US" sz="1800" kern="1200" dirty="0" smtClean="0">
                          <a:solidFill>
                            <a:schemeClr val="dk1"/>
                          </a:solidFill>
                          <a:latin typeface="+mn-lt"/>
                          <a:ea typeface="+mn-ea"/>
                          <a:cs typeface="+mn-cs"/>
                        </a:rPr>
                        <a:t>Mid Semester Exam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(Open Book)</a:t>
                      </a:r>
                      <a:endParaRPr lang="en-US" sz="1800" dirty="0" smtClean="0"/>
                    </a:p>
                  </a:txBody>
                  <a:tcPr/>
                </a:tc>
                <a:tc>
                  <a:txBody>
                    <a:bodyPr/>
                    <a:lstStyle/>
                    <a:p>
                      <a:pPr algn="ctr"/>
                      <a:r>
                        <a:rPr lang="en-US" sz="1800" kern="1200" dirty="0" smtClean="0">
                          <a:solidFill>
                            <a:schemeClr val="dk1"/>
                          </a:solidFill>
                          <a:latin typeface="+mn-lt"/>
                          <a:ea typeface="+mn-ea"/>
                          <a:cs typeface="+mn-cs"/>
                        </a:rPr>
                        <a:t>90 Minutes</a:t>
                      </a:r>
                      <a:endParaRPr lang="en-US" sz="1800" dirty="0"/>
                    </a:p>
                  </a:txBody>
                  <a:tcPr/>
                </a:tc>
                <a:tc>
                  <a:txBody>
                    <a:bodyPr/>
                    <a:lstStyle/>
                    <a:p>
                      <a:pPr algn="ctr"/>
                      <a:r>
                        <a:rPr lang="en-US" sz="1800" dirty="0" smtClean="0"/>
                        <a:t>30</a:t>
                      </a:r>
                      <a:endParaRPr lang="en-US" sz="1800" dirty="0"/>
                    </a:p>
                  </a:txBody>
                  <a:tcPr/>
                </a:tc>
                <a:tc>
                  <a:txBody>
                    <a:bodyPr/>
                    <a:lstStyle/>
                    <a:p>
                      <a:pPr algn="ctr"/>
                      <a:endParaRPr lang="en-US" sz="1800" dirty="0"/>
                    </a:p>
                  </a:txBody>
                  <a:tcPr/>
                </a:tc>
                <a:extLst>
                  <a:ext uri="{0D108BD9-81ED-4DB2-BD59-A6C34878D82A}">
                    <a16:rowId xmlns:a16="http://schemas.microsoft.com/office/drawing/2014/main" val="10001"/>
                  </a:ext>
                </a:extLst>
              </a:tr>
              <a:tr h="370840">
                <a:tc>
                  <a:txBody>
                    <a:bodyPr/>
                    <a:lstStyle/>
                    <a:p>
                      <a:pPr algn="ctr"/>
                      <a:r>
                        <a:rPr lang="en-US" sz="1800" dirty="0" smtClean="0"/>
                        <a:t>2</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Assignment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(Open Book)</a:t>
                      </a:r>
                      <a:endParaRPr lang="en-US" sz="1800" dirty="0" smtClean="0"/>
                    </a:p>
                  </a:txBody>
                  <a:tcPr/>
                </a:tc>
                <a:tc>
                  <a:txBody>
                    <a:bodyPr/>
                    <a:lstStyle/>
                    <a:p>
                      <a:pPr algn="ctr"/>
                      <a:r>
                        <a:rPr lang="en-US" sz="1800" dirty="0" smtClean="0"/>
                        <a:t>---</a:t>
                      </a:r>
                      <a:endParaRPr lang="en-US" sz="1800" dirty="0"/>
                    </a:p>
                  </a:txBody>
                  <a:tcPr/>
                </a:tc>
                <a:tc>
                  <a:txBody>
                    <a:bodyPr/>
                    <a:lstStyle/>
                    <a:p>
                      <a:pPr algn="ctr"/>
                      <a:r>
                        <a:rPr lang="en-US" sz="1800" dirty="0" smtClean="0"/>
                        <a:t>15</a:t>
                      </a:r>
                      <a:endParaRPr lang="en-US" sz="1800" dirty="0"/>
                    </a:p>
                  </a:txBody>
                  <a:tcPr/>
                </a:tc>
                <a:tc>
                  <a:txBody>
                    <a:bodyPr/>
                    <a:lstStyle/>
                    <a:p>
                      <a:pPr algn="ctr"/>
                      <a:endParaRPr lang="en-US" sz="1800" dirty="0"/>
                    </a:p>
                  </a:txBody>
                  <a:tcPr/>
                </a:tc>
                <a:extLst>
                  <a:ext uri="{0D108BD9-81ED-4DB2-BD59-A6C34878D82A}">
                    <a16:rowId xmlns:a16="http://schemas.microsoft.com/office/drawing/2014/main" val="10005"/>
                  </a:ext>
                </a:extLst>
              </a:tr>
              <a:tr h="370840">
                <a:tc>
                  <a:txBody>
                    <a:bodyPr/>
                    <a:lstStyle/>
                    <a:p>
                      <a:pPr algn="ctr"/>
                      <a:r>
                        <a:rPr lang="en-US" sz="1800" dirty="0" smtClean="0"/>
                        <a:t>3</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Case</a:t>
                      </a:r>
                      <a:r>
                        <a:rPr lang="en-US" sz="1800" kern="1200" baseline="0" dirty="0" smtClean="0">
                          <a:solidFill>
                            <a:schemeClr val="dk1"/>
                          </a:solidFill>
                          <a:latin typeface="+mn-lt"/>
                          <a:ea typeface="+mn-ea"/>
                          <a:cs typeface="+mn-cs"/>
                        </a:rPr>
                        <a:t> Study</a:t>
                      </a:r>
                      <a:endParaRPr lang="en-US" sz="1800" kern="12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(Open Book)</a:t>
                      </a:r>
                      <a:endParaRPr lang="en-US" sz="1800" dirty="0" smtClean="0"/>
                    </a:p>
                  </a:txBody>
                  <a:tcPr/>
                </a:tc>
                <a:tc>
                  <a:txBody>
                    <a:bodyPr/>
                    <a:lstStyle/>
                    <a:p>
                      <a:pPr algn="ctr"/>
                      <a:r>
                        <a:rPr lang="en-US" sz="1800" dirty="0" smtClean="0"/>
                        <a:t>---</a:t>
                      </a:r>
                      <a:endParaRPr lang="en-US" sz="1800" dirty="0"/>
                    </a:p>
                  </a:txBody>
                  <a:tcPr/>
                </a:tc>
                <a:tc>
                  <a:txBody>
                    <a:bodyPr/>
                    <a:lstStyle/>
                    <a:p>
                      <a:pPr algn="ctr"/>
                      <a:r>
                        <a:rPr lang="en-US" sz="1800" dirty="0" smtClean="0"/>
                        <a:t>15</a:t>
                      </a:r>
                      <a:endParaRPr lang="en-US" sz="1800" dirty="0"/>
                    </a:p>
                  </a:txBody>
                  <a:tcPr/>
                </a:tc>
                <a:tc>
                  <a:txBody>
                    <a:bodyPr/>
                    <a:lstStyle/>
                    <a:p>
                      <a:pPr algn="ctr"/>
                      <a:endParaRPr lang="en-US" sz="1800" dirty="0"/>
                    </a:p>
                  </a:txBody>
                  <a:tcPr/>
                </a:tc>
                <a:extLst>
                  <a:ext uri="{0D108BD9-81ED-4DB2-BD59-A6C34878D82A}">
                    <a16:rowId xmlns:a16="http://schemas.microsoft.com/office/drawing/2014/main" val="10004"/>
                  </a:ext>
                </a:extLst>
              </a:tr>
              <a:tr h="370840">
                <a:tc>
                  <a:txBody>
                    <a:bodyPr/>
                    <a:lstStyle/>
                    <a:p>
                      <a:pPr algn="ctr"/>
                      <a:r>
                        <a:rPr lang="en-US" sz="1800" dirty="0" smtClean="0"/>
                        <a:t>4</a:t>
                      </a:r>
                      <a:endParaRPr lang="en-US" sz="1800" dirty="0"/>
                    </a:p>
                  </a:txBody>
                  <a:tcPr/>
                </a:tc>
                <a:tc>
                  <a:txBody>
                    <a:bodyPr/>
                    <a:lstStyle/>
                    <a:p>
                      <a:pPr algn="ctr"/>
                      <a:r>
                        <a:rPr lang="en-US" sz="1800" kern="1200" baseline="0" dirty="0" smtClean="0">
                          <a:solidFill>
                            <a:schemeClr val="dk1"/>
                          </a:solidFill>
                          <a:latin typeface="+mn-lt"/>
                          <a:ea typeface="+mn-ea"/>
                          <a:cs typeface="+mn-cs"/>
                        </a:rPr>
                        <a:t>Comprehensive</a:t>
                      </a:r>
                    </a:p>
                    <a:p>
                      <a:pPr algn="ctr"/>
                      <a:r>
                        <a:rPr lang="en-US" sz="1800" kern="1200" baseline="0" dirty="0" smtClean="0">
                          <a:solidFill>
                            <a:schemeClr val="dk1"/>
                          </a:solidFill>
                          <a:latin typeface="+mn-lt"/>
                          <a:ea typeface="+mn-ea"/>
                          <a:cs typeface="+mn-cs"/>
                        </a:rPr>
                        <a:t>Examination</a:t>
                      </a:r>
                    </a:p>
                    <a:p>
                      <a:pPr algn="ctr"/>
                      <a:r>
                        <a:rPr lang="en-US" sz="1800" kern="1200" baseline="0" dirty="0" smtClean="0">
                          <a:solidFill>
                            <a:schemeClr val="dk1"/>
                          </a:solidFill>
                          <a:latin typeface="+mn-lt"/>
                          <a:ea typeface="+mn-ea"/>
                          <a:cs typeface="+mn-cs"/>
                        </a:rPr>
                        <a:t>(Open Book)</a:t>
                      </a:r>
                      <a:endParaRPr lang="en-US" sz="1800" dirty="0"/>
                    </a:p>
                  </a:txBody>
                  <a:tcPr/>
                </a:tc>
                <a:tc>
                  <a:txBody>
                    <a:bodyPr/>
                    <a:lstStyle/>
                    <a:p>
                      <a:pPr algn="ctr"/>
                      <a:r>
                        <a:rPr lang="en-US" sz="1800" kern="1200" baseline="0" dirty="0" smtClean="0">
                          <a:solidFill>
                            <a:schemeClr val="dk1"/>
                          </a:solidFill>
                          <a:latin typeface="+mn-lt"/>
                          <a:ea typeface="+mn-ea"/>
                          <a:cs typeface="+mn-cs"/>
                        </a:rPr>
                        <a:t>3 Hours</a:t>
                      </a:r>
                      <a:endParaRPr lang="en-US" sz="1800" dirty="0"/>
                    </a:p>
                  </a:txBody>
                  <a:tcPr/>
                </a:tc>
                <a:tc>
                  <a:txBody>
                    <a:bodyPr/>
                    <a:lstStyle/>
                    <a:p>
                      <a:pPr algn="ctr"/>
                      <a:r>
                        <a:rPr lang="en-US" sz="1800" dirty="0" smtClean="0"/>
                        <a:t>40</a:t>
                      </a:r>
                      <a:endParaRPr lang="en-US" sz="1800" dirty="0"/>
                    </a:p>
                  </a:txBody>
                  <a:tcPr/>
                </a:tc>
                <a:tc>
                  <a:txBody>
                    <a:bodyPr/>
                    <a:lstStyle/>
                    <a:p>
                      <a:pPr algn="ctr"/>
                      <a:r>
                        <a:rPr lang="en-US" sz="1800" kern="1200" baseline="0" dirty="0" smtClean="0">
                          <a:solidFill>
                            <a:schemeClr val="dk1"/>
                          </a:solidFill>
                          <a:latin typeface="+mn-lt"/>
                          <a:ea typeface="+mn-ea"/>
                          <a:cs typeface="+mn-cs"/>
                        </a:rPr>
                        <a:t>18/12 FN</a:t>
                      </a:r>
                      <a:endParaRPr lang="en-US" sz="1800"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153400" cy="4678363"/>
          </a:xfrm>
        </p:spPr>
        <p:txBody>
          <a:bodyPr>
            <a:noAutofit/>
          </a:bodyPr>
          <a:lstStyle/>
          <a:p>
            <a:pPr algn="just">
              <a:buNone/>
            </a:pPr>
            <a:r>
              <a:rPr lang="en-US" sz="2400" b="1" dirty="0"/>
              <a:t>5. Chamber Consultation Hour: </a:t>
            </a:r>
            <a:endParaRPr lang="en-US" sz="2400" b="1" dirty="0" smtClean="0"/>
          </a:p>
          <a:p>
            <a:pPr algn="just">
              <a:buNone/>
            </a:pPr>
            <a:r>
              <a:rPr lang="en-US" sz="2400" dirty="0" smtClean="0"/>
              <a:t>	Thursdays 9 Hour </a:t>
            </a:r>
          </a:p>
          <a:p>
            <a:pPr algn="just">
              <a:buNone/>
            </a:pPr>
            <a:r>
              <a:rPr lang="en-US" sz="2400" b="1" dirty="0" smtClean="0"/>
              <a:t>6</a:t>
            </a:r>
            <a:r>
              <a:rPr lang="en-US" sz="2400" b="1" dirty="0"/>
              <a:t>. Notices:</a:t>
            </a:r>
          </a:p>
          <a:p>
            <a:pPr algn="just">
              <a:buNone/>
            </a:pPr>
            <a:r>
              <a:rPr lang="en-US" sz="2400" dirty="0" smtClean="0"/>
              <a:t>	Notices, if any, concerning the course will be shared in the class and will be posted through institute email to all registered students.</a:t>
            </a:r>
          </a:p>
          <a:p>
            <a:pPr algn="just">
              <a:buNone/>
            </a:pPr>
            <a:r>
              <a:rPr lang="en-US" sz="2400" b="1" dirty="0" smtClean="0"/>
              <a:t>7</a:t>
            </a:r>
            <a:r>
              <a:rPr lang="en-US" sz="2400" b="1" dirty="0"/>
              <a:t>. Make-up Policy:</a:t>
            </a:r>
          </a:p>
          <a:p>
            <a:pPr algn="just">
              <a:buNone/>
            </a:pPr>
            <a:r>
              <a:rPr lang="en-US" sz="2400" dirty="0" smtClean="0"/>
              <a:t>	Make-up </a:t>
            </a:r>
            <a:r>
              <a:rPr lang="en-US" sz="2400" dirty="0"/>
              <a:t>component(s) will be allowed </a:t>
            </a:r>
            <a:r>
              <a:rPr lang="en-US" sz="2400" dirty="0" smtClean="0"/>
              <a:t>provided the </a:t>
            </a:r>
            <a:r>
              <a:rPr lang="en-US" sz="2400" dirty="0"/>
              <a:t>concerned student submits the </a:t>
            </a:r>
            <a:r>
              <a:rPr lang="en-US" sz="2400" dirty="0" smtClean="0"/>
              <a:t>justified documented </a:t>
            </a:r>
            <a:r>
              <a:rPr lang="en-US" sz="2400" dirty="0"/>
              <a:t>proof.</a:t>
            </a:r>
          </a:p>
          <a:p>
            <a:pPr algn="r">
              <a:buNone/>
            </a:pPr>
            <a:r>
              <a:rPr lang="en-US" sz="2400" dirty="0" smtClean="0"/>
              <a:t>Instructor-in-charge</a:t>
            </a:r>
            <a:endParaRPr lang="en-US" sz="2400" dirty="0"/>
          </a:p>
          <a:p>
            <a:pPr algn="r">
              <a:buNone/>
            </a:pPr>
            <a:r>
              <a:rPr lang="en-US" sz="2400" dirty="0"/>
              <a:t>GS F312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381000" y="1447800"/>
            <a:ext cx="8305800" cy="4800600"/>
          </a:xfrm>
        </p:spPr>
        <p:txBody>
          <a:bodyPr>
            <a:normAutofit fontScale="70000" lnSpcReduction="20000"/>
          </a:bodyPr>
          <a:lstStyle/>
          <a:p>
            <a:pPr algn="just">
              <a:buNone/>
            </a:pPr>
            <a:r>
              <a:rPr lang="en-US" dirty="0" smtClean="0"/>
              <a:t>	Susan met her husband when they both just graduated from law school. She and her husband Rick wanted a large family and thus they have four children. When the couple’s youngest child was old enough to go to school Susan decided that she would like to return to legal practice.  She realized how much she missed what she used to do before she became a mother and felt as if she had given up on her career. After she talked to her husband about the child care situation, Susan began her job application process as a legal assistant at a law office. While searching for a job Susan became pregnant and later on found out that the fetus has Down Syndrome. The doctor was unable to tell Susan whether the Down Syndrome will be mild or severe and knowing that having a child with a disability may prevent her from ever returning to the working world she decided to an abortion without her husband’s knowledge. </a:t>
            </a:r>
          </a:p>
          <a:p>
            <a:pPr algn="just">
              <a:buNone/>
            </a:pPr>
            <a:r>
              <a:rPr lang="en-US" dirty="0" smtClean="0"/>
              <a:t>	</a:t>
            </a:r>
            <a:r>
              <a:rPr lang="en-US" dirty="0" smtClean="0"/>
              <a:t>Do </a:t>
            </a:r>
            <a:r>
              <a:rPr lang="en-US" dirty="0" smtClean="0"/>
              <a:t>you think she </a:t>
            </a:r>
            <a:r>
              <a:rPr lang="en-US" smtClean="0"/>
              <a:t>has done something </a:t>
            </a:r>
            <a:r>
              <a:rPr lang="en-US" dirty="0" smtClean="0"/>
              <a:t>morally permissible? Do you think she should </a:t>
            </a:r>
            <a:r>
              <a:rPr lang="en-US" dirty="0" smtClean="0"/>
              <a:t>have shared the information with her husband?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a:t>
            </a:r>
            <a:r>
              <a:rPr lang="en-US" b="1" dirty="0"/>
              <a:t>and </a:t>
            </a:r>
            <a:r>
              <a:rPr lang="en-US" b="1" dirty="0" smtClean="0"/>
              <a:t>Objective</a:t>
            </a:r>
            <a:endParaRPr lang="en-US" dirty="0"/>
          </a:p>
        </p:txBody>
      </p:sp>
      <p:sp>
        <p:nvSpPr>
          <p:cNvPr id="3" name="Content Placeholder 2"/>
          <p:cNvSpPr>
            <a:spLocks noGrp="1"/>
          </p:cNvSpPr>
          <p:nvPr>
            <p:ph idx="1"/>
          </p:nvPr>
        </p:nvSpPr>
        <p:spPr>
          <a:xfrm>
            <a:off x="533400" y="1828800"/>
            <a:ext cx="7848600" cy="4191000"/>
          </a:xfrm>
        </p:spPr>
        <p:txBody>
          <a:bodyPr>
            <a:normAutofit fontScale="92500"/>
          </a:bodyPr>
          <a:lstStyle/>
          <a:p>
            <a:pPr algn="just"/>
            <a:r>
              <a:rPr lang="en-US" dirty="0" smtClean="0"/>
              <a:t>The students will learn and reflect through philosophical perspectives of thinkers on human nature and society relating in particular to various real life issues such as social justice, equality, technology and the internet. </a:t>
            </a:r>
          </a:p>
          <a:p>
            <a:pPr algn="just"/>
            <a:r>
              <a:rPr lang="en-US" dirty="0" smtClean="0"/>
              <a:t>They will be able to </a:t>
            </a:r>
            <a:r>
              <a:rPr lang="en-US" dirty="0" smtClean="0"/>
              <a:t>understand and appreciate </a:t>
            </a:r>
            <a:r>
              <a:rPr lang="en-US" dirty="0" smtClean="0"/>
              <a:t>the advantages of philosophical perspectives in their lives in the contemporary world.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Text Book</a:t>
            </a:r>
            <a:endParaRPr lang="en-US" dirty="0"/>
          </a:p>
        </p:txBody>
      </p:sp>
      <p:sp>
        <p:nvSpPr>
          <p:cNvPr id="3" name="Content Placeholder 2"/>
          <p:cNvSpPr>
            <a:spLocks noGrp="1"/>
          </p:cNvSpPr>
          <p:nvPr>
            <p:ph idx="1"/>
          </p:nvPr>
        </p:nvSpPr>
        <p:spPr/>
        <p:txBody>
          <a:bodyPr>
            <a:normAutofit/>
          </a:bodyPr>
          <a:lstStyle/>
          <a:p>
            <a:pPr algn="just"/>
            <a:r>
              <a:rPr lang="en-US" sz="5400" dirty="0" err="1" smtClean="0"/>
              <a:t>Jostein</a:t>
            </a:r>
            <a:r>
              <a:rPr lang="en-US" sz="5400" dirty="0" smtClean="0"/>
              <a:t> </a:t>
            </a:r>
            <a:r>
              <a:rPr lang="en-US" sz="5400" dirty="0" err="1" smtClean="0"/>
              <a:t>Gaarder</a:t>
            </a:r>
            <a:r>
              <a:rPr lang="en-US" sz="5400" dirty="0" smtClean="0"/>
              <a:t>, Sophie's World, London: Phoenix, 1996 (Paperback Edition)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 Books</a:t>
            </a:r>
            <a:endParaRPr lang="en-US" dirty="0"/>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pPr algn="just">
              <a:buNone/>
            </a:pPr>
            <a:r>
              <a:rPr lang="en-US" dirty="0" smtClean="0"/>
              <a:t>I. A.C. Grayling, Philosophy: A Guide through the Subject, Oxford University Press, 1995</a:t>
            </a:r>
          </a:p>
          <a:p>
            <a:pPr algn="just">
              <a:buNone/>
            </a:pPr>
            <a:r>
              <a:rPr lang="en-US" dirty="0" smtClean="0"/>
              <a:t>II. Richard Norman, The Moral Philosophers: An Introduction to Ethics, Second Edition, Oxford University Press, 1998</a:t>
            </a:r>
          </a:p>
          <a:p>
            <a:pPr algn="just">
              <a:buNone/>
            </a:pPr>
            <a:r>
              <a:rPr lang="en-US" dirty="0" err="1" smtClean="0"/>
              <a:t>III.Peter</a:t>
            </a:r>
            <a:r>
              <a:rPr lang="en-US" dirty="0" smtClean="0"/>
              <a:t> Singer, A Companion to Ethics, Oxford: Blackwell Publishers, 1993</a:t>
            </a:r>
          </a:p>
          <a:p>
            <a:pPr algn="just">
              <a:buNone/>
            </a:pPr>
            <a:r>
              <a:rPr lang="en-US" dirty="0" smtClean="0"/>
              <a:t>IV. Charles E Harris, Michael S. Pritchard &amp; Michael J. </a:t>
            </a:r>
            <a:r>
              <a:rPr lang="en-US" dirty="0" err="1" smtClean="0"/>
              <a:t>Rabins</a:t>
            </a:r>
            <a:r>
              <a:rPr lang="en-US" dirty="0" smtClean="0"/>
              <a:t>, Engineering Ethics, New Delhi, India: </a:t>
            </a:r>
            <a:r>
              <a:rPr lang="en-US" dirty="0" err="1" smtClean="0"/>
              <a:t>Cengage</a:t>
            </a:r>
            <a:r>
              <a:rPr lang="en-US" dirty="0" smtClean="0"/>
              <a:t> Learning India Private Limited, 2009</a:t>
            </a:r>
          </a:p>
          <a:p>
            <a:pPr algn="just">
              <a:buNone/>
            </a:pPr>
            <a:r>
              <a:rPr lang="en-US" dirty="0" smtClean="0"/>
              <a:t>V. George Reynolds, Ethics in Information Technology, New Delhi, India: </a:t>
            </a:r>
            <a:r>
              <a:rPr lang="en-US" dirty="0" err="1" smtClean="0"/>
              <a:t>Cengage</a:t>
            </a:r>
            <a:r>
              <a:rPr lang="en-US" dirty="0" smtClean="0"/>
              <a:t> Learning India Private Limited, 2007</a:t>
            </a:r>
          </a:p>
          <a:p>
            <a:pPr algn="just">
              <a:buNone/>
            </a:pPr>
            <a:r>
              <a:rPr lang="en-US" dirty="0"/>
              <a:t>VI. Duncan Langford, Internet Ethics, London: Macmillan Press Ltd., 2000</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2548513"/>
              </p:ext>
            </p:extLst>
          </p:nvPr>
        </p:nvGraphicFramePr>
        <p:xfrm>
          <a:off x="457200" y="1371600"/>
          <a:ext cx="8229600" cy="480059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63663">
                <a:tc>
                  <a:txBody>
                    <a:bodyPr/>
                    <a:lstStyle/>
                    <a:p>
                      <a:r>
                        <a:rPr lang="en-US" sz="2000" b="1" baseline="0" dirty="0" smtClean="0">
                          <a:latin typeface="+mn-lt"/>
                        </a:rPr>
                        <a:t>Learning Objectives</a:t>
                      </a:r>
                      <a:endParaRPr lang="en-US" sz="2000" dirty="0">
                        <a:latin typeface="+mn-lt"/>
                      </a:endParaRPr>
                    </a:p>
                  </a:txBody>
                  <a:tcPr/>
                </a:tc>
                <a:tc>
                  <a:txBody>
                    <a:bodyPr/>
                    <a:lstStyle/>
                    <a:p>
                      <a:r>
                        <a:rPr lang="en-US" sz="2000" b="1" baseline="0" dirty="0" smtClean="0">
                          <a:latin typeface="+mn-lt"/>
                        </a:rPr>
                        <a:t>Topics to be covered</a:t>
                      </a:r>
                      <a:endParaRPr lang="en-US" sz="2000" dirty="0">
                        <a:latin typeface="+mn-lt"/>
                      </a:endParaRPr>
                    </a:p>
                  </a:txBody>
                  <a:tcPr/>
                </a:tc>
                <a:extLst>
                  <a:ext uri="{0D108BD9-81ED-4DB2-BD59-A6C34878D82A}">
                    <a16:rowId xmlns:a16="http://schemas.microsoft.com/office/drawing/2014/main" val="10000"/>
                  </a:ext>
                </a:extLst>
              </a:tr>
              <a:tr h="1533654">
                <a:tc>
                  <a:txBody>
                    <a:bodyPr/>
                    <a:lstStyle/>
                    <a:p>
                      <a:pPr algn="just"/>
                      <a:r>
                        <a:rPr lang="en-US" sz="2000" b="1" kern="1200" baseline="0" dirty="0" smtClean="0">
                          <a:solidFill>
                            <a:schemeClr val="dk1"/>
                          </a:solidFill>
                          <a:latin typeface="+mn-lt"/>
                          <a:ea typeface="+mn-ea"/>
                          <a:cs typeface="+mn-cs"/>
                        </a:rPr>
                        <a:t>To get acquainted with the</a:t>
                      </a:r>
                    </a:p>
                    <a:p>
                      <a:pPr algn="just"/>
                      <a:r>
                        <a:rPr lang="en-US" sz="2000" b="1" kern="1200" baseline="0" dirty="0" smtClean="0">
                          <a:solidFill>
                            <a:schemeClr val="dk1"/>
                          </a:solidFill>
                          <a:latin typeface="+mn-lt"/>
                          <a:ea typeface="+mn-ea"/>
                          <a:cs typeface="+mn-cs"/>
                        </a:rPr>
                        <a:t>content of </a:t>
                      </a:r>
                      <a:r>
                        <a:rPr lang="en-US" sz="2000" b="1" kern="1200" baseline="0" smtClean="0">
                          <a:solidFill>
                            <a:schemeClr val="dk1"/>
                          </a:solidFill>
                          <a:latin typeface="+mn-lt"/>
                          <a:ea typeface="+mn-ea"/>
                          <a:cs typeface="+mn-cs"/>
                        </a:rPr>
                        <a:t>different points of view</a:t>
                      </a:r>
                      <a:endParaRPr lang="en-US" sz="2000" b="1" kern="1200" baseline="0" dirty="0" smtClean="0">
                        <a:solidFill>
                          <a:schemeClr val="dk1"/>
                        </a:solidFill>
                        <a:latin typeface="+mn-lt"/>
                        <a:ea typeface="+mn-ea"/>
                        <a:cs typeface="+mn-cs"/>
                      </a:endParaRPr>
                    </a:p>
                    <a:p>
                      <a:pPr algn="just"/>
                      <a:r>
                        <a:rPr lang="en-US" sz="2000" b="1" kern="1200" baseline="0" dirty="0" smtClean="0">
                          <a:solidFill>
                            <a:schemeClr val="dk1"/>
                          </a:solidFill>
                          <a:latin typeface="+mn-lt"/>
                          <a:ea typeface="+mn-ea"/>
                          <a:cs typeface="+mn-cs"/>
                        </a:rPr>
                        <a:t>in the discipline of Philosophy</a:t>
                      </a:r>
                    </a:p>
                    <a:p>
                      <a:pPr algn="just"/>
                      <a:endParaRPr lang="en-US" sz="2000" b="1" dirty="0">
                        <a:latin typeface="+mn-lt"/>
                      </a:endParaRPr>
                    </a:p>
                  </a:txBody>
                  <a:tcPr/>
                </a:tc>
                <a:tc>
                  <a:txBody>
                    <a:bodyPr/>
                    <a:lstStyle/>
                    <a:p>
                      <a:pPr algn="just"/>
                      <a:r>
                        <a:rPr lang="en-US" sz="2000" b="1" kern="1200" baseline="0" dirty="0" smtClean="0">
                          <a:solidFill>
                            <a:schemeClr val="dk1"/>
                          </a:solidFill>
                          <a:latin typeface="+mn-lt"/>
                          <a:ea typeface="+mn-ea"/>
                          <a:cs typeface="+mn-cs"/>
                        </a:rPr>
                        <a:t>Philosophical Perspectives – The</a:t>
                      </a:r>
                    </a:p>
                    <a:p>
                      <a:pPr algn="just"/>
                      <a:r>
                        <a:rPr lang="en-US" sz="2000" b="1" kern="1200" baseline="0" dirty="0" smtClean="0">
                          <a:solidFill>
                            <a:schemeClr val="dk1"/>
                          </a:solidFill>
                          <a:latin typeface="+mn-lt"/>
                          <a:ea typeface="+mn-ea"/>
                          <a:cs typeface="+mn-cs"/>
                        </a:rPr>
                        <a:t>Ancient, The Modern and The</a:t>
                      </a:r>
                    </a:p>
                    <a:p>
                      <a:pPr algn="just"/>
                      <a:r>
                        <a:rPr lang="en-US" sz="2000" b="1" kern="1200" baseline="0" dirty="0" smtClean="0">
                          <a:solidFill>
                            <a:schemeClr val="dk1"/>
                          </a:solidFill>
                          <a:latin typeface="+mn-lt"/>
                          <a:ea typeface="+mn-ea"/>
                          <a:cs typeface="+mn-cs"/>
                        </a:rPr>
                        <a:t>Contemporary</a:t>
                      </a:r>
                      <a:endParaRPr lang="en-US" sz="2000" b="1" dirty="0">
                        <a:latin typeface="+mn-lt"/>
                      </a:endParaRPr>
                    </a:p>
                  </a:txBody>
                  <a:tcPr/>
                </a:tc>
                <a:extLst>
                  <a:ext uri="{0D108BD9-81ED-4DB2-BD59-A6C34878D82A}">
                    <a16:rowId xmlns:a16="http://schemas.microsoft.com/office/drawing/2014/main" val="10001"/>
                  </a:ext>
                </a:extLst>
              </a:tr>
              <a:tr h="1626291">
                <a:tc>
                  <a:txBody>
                    <a:bodyPr/>
                    <a:lstStyle/>
                    <a:p>
                      <a:pPr algn="just"/>
                      <a:r>
                        <a:rPr lang="en-US" sz="2000" b="1" baseline="0" dirty="0" smtClean="0">
                          <a:latin typeface="+mn-lt"/>
                        </a:rPr>
                        <a:t>To get familiar with different</a:t>
                      </a:r>
                    </a:p>
                    <a:p>
                      <a:pPr algn="just"/>
                      <a:r>
                        <a:rPr lang="en-US" sz="2000" b="1" baseline="0" dirty="0" smtClean="0">
                          <a:latin typeface="+mn-lt"/>
                        </a:rPr>
                        <a:t>aspects of moral </a:t>
                      </a:r>
                      <a:r>
                        <a:rPr lang="en-US" sz="2000" b="1" baseline="0" dirty="0" smtClean="0">
                          <a:latin typeface="+mn-lt"/>
                        </a:rPr>
                        <a:t>values in </a:t>
                      </a:r>
                      <a:r>
                        <a:rPr lang="en-US" sz="2000" b="1" baseline="0" dirty="0" smtClean="0">
                          <a:latin typeface="+mn-lt"/>
                        </a:rPr>
                        <a:t>virtues,</a:t>
                      </a:r>
                    </a:p>
                    <a:p>
                      <a:pPr algn="just"/>
                      <a:r>
                        <a:rPr lang="en-US" sz="2000" b="1" baseline="0" dirty="0" smtClean="0">
                          <a:latin typeface="+mn-lt"/>
                        </a:rPr>
                        <a:t>principles, and rules</a:t>
                      </a:r>
                    </a:p>
                  </a:txBody>
                  <a:tcPr/>
                </a:tc>
                <a:tc>
                  <a:txBody>
                    <a:bodyPr/>
                    <a:lstStyle/>
                    <a:p>
                      <a:pPr algn="just"/>
                      <a:r>
                        <a:rPr lang="en-US" sz="2000" b="1" kern="1200" baseline="0" dirty="0" smtClean="0">
                          <a:solidFill>
                            <a:schemeClr val="dk1"/>
                          </a:solidFill>
                          <a:latin typeface="+mn-lt"/>
                          <a:ea typeface="+mn-ea"/>
                          <a:cs typeface="+mn-cs"/>
                        </a:rPr>
                        <a:t>Ethical Perspective</a:t>
                      </a:r>
                      <a:endParaRPr lang="en-US" sz="2000" b="1" dirty="0">
                        <a:latin typeface="+mn-lt"/>
                      </a:endParaRPr>
                    </a:p>
                  </a:txBody>
                  <a:tcPr/>
                </a:tc>
                <a:extLst>
                  <a:ext uri="{0D108BD9-81ED-4DB2-BD59-A6C34878D82A}">
                    <a16:rowId xmlns:a16="http://schemas.microsoft.com/office/drawing/2014/main" val="10002"/>
                  </a:ext>
                </a:extLst>
              </a:tr>
              <a:tr h="1176991">
                <a:tc>
                  <a:txBody>
                    <a:bodyPr/>
                    <a:lstStyle/>
                    <a:p>
                      <a:pPr algn="just"/>
                      <a:r>
                        <a:rPr lang="en-US" sz="2000" b="1" kern="1200" baseline="0" dirty="0" smtClean="0">
                          <a:solidFill>
                            <a:schemeClr val="dk1"/>
                          </a:solidFill>
                          <a:latin typeface="+mn-lt"/>
                          <a:ea typeface="+mn-ea"/>
                          <a:cs typeface="+mn-cs"/>
                        </a:rPr>
                        <a:t>To know the nature and</a:t>
                      </a:r>
                    </a:p>
                    <a:p>
                      <a:pPr algn="just"/>
                      <a:r>
                        <a:rPr lang="en-US" sz="2000" b="1" kern="1200" baseline="0" dirty="0" smtClean="0">
                          <a:solidFill>
                            <a:schemeClr val="dk1"/>
                          </a:solidFill>
                          <a:latin typeface="+mn-lt"/>
                          <a:ea typeface="+mn-ea"/>
                          <a:cs typeface="+mn-cs"/>
                        </a:rPr>
                        <a:t>correctness of reasoning in</a:t>
                      </a:r>
                    </a:p>
                    <a:p>
                      <a:pPr algn="just"/>
                      <a:r>
                        <a:rPr lang="en-US" sz="2000" b="1" kern="1200" baseline="0" dirty="0" smtClean="0">
                          <a:solidFill>
                            <a:schemeClr val="dk1"/>
                          </a:solidFill>
                          <a:latin typeface="+mn-lt"/>
                          <a:ea typeface="+mn-ea"/>
                          <a:cs typeface="+mn-cs"/>
                        </a:rPr>
                        <a:t>arguments</a:t>
                      </a:r>
                      <a:endParaRPr lang="en-US" sz="2000" b="1" dirty="0">
                        <a:latin typeface="+mn-lt"/>
                      </a:endParaRPr>
                    </a:p>
                  </a:txBody>
                  <a:tcPr/>
                </a:tc>
                <a:tc>
                  <a:txBody>
                    <a:bodyPr/>
                    <a:lstStyle/>
                    <a:p>
                      <a:pPr algn="just"/>
                      <a:r>
                        <a:rPr lang="en-US" sz="2000" b="1" kern="1200" baseline="0" dirty="0" smtClean="0">
                          <a:solidFill>
                            <a:schemeClr val="dk1"/>
                          </a:solidFill>
                          <a:latin typeface="+mn-lt"/>
                          <a:ea typeface="+mn-ea"/>
                          <a:cs typeface="+mn-cs"/>
                        </a:rPr>
                        <a:t>Logical Perspective</a:t>
                      </a:r>
                      <a:endParaRPr lang="en-US" sz="2000" b="1" dirty="0">
                        <a:latin typeface="+mn-lt"/>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143000"/>
          <a:ext cx="8229600" cy="54051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576493">
                <a:tc>
                  <a:txBody>
                    <a:bodyPr/>
                    <a:lstStyle/>
                    <a:p>
                      <a:pPr algn="just"/>
                      <a:r>
                        <a:rPr lang="en-US" sz="2800" b="1" kern="1200" baseline="0" dirty="0" smtClean="0">
                          <a:solidFill>
                            <a:schemeClr val="lt1"/>
                          </a:solidFill>
                          <a:latin typeface="+mn-lt"/>
                          <a:ea typeface="+mn-ea"/>
                          <a:cs typeface="+mn-cs"/>
                        </a:rPr>
                        <a:t>To understand the nature and diverse aspects of knowledge</a:t>
                      </a:r>
                      <a:endParaRPr lang="en-US" sz="2800" dirty="0"/>
                    </a:p>
                  </a:txBody>
                  <a:tcPr/>
                </a:tc>
                <a:tc>
                  <a:txBody>
                    <a:bodyPr/>
                    <a:lstStyle/>
                    <a:p>
                      <a:pPr algn="just"/>
                      <a:r>
                        <a:rPr lang="en-US" sz="2800" b="1" kern="1200" baseline="0" dirty="0" smtClean="0">
                          <a:solidFill>
                            <a:schemeClr val="lt1"/>
                          </a:solidFill>
                          <a:latin typeface="+mn-lt"/>
                          <a:ea typeface="+mn-ea"/>
                          <a:cs typeface="+mn-cs"/>
                        </a:rPr>
                        <a:t>Epistemological Perspective</a:t>
                      </a:r>
                      <a:endParaRPr lang="en-US" sz="2800" dirty="0"/>
                    </a:p>
                  </a:txBody>
                  <a:tcPr/>
                </a:tc>
                <a:extLst>
                  <a:ext uri="{0D108BD9-81ED-4DB2-BD59-A6C34878D82A}">
                    <a16:rowId xmlns:a16="http://schemas.microsoft.com/office/drawing/2014/main" val="10000"/>
                  </a:ext>
                </a:extLst>
              </a:tr>
              <a:tr h="2252133">
                <a:tc>
                  <a:txBody>
                    <a:bodyPr/>
                    <a:lstStyle/>
                    <a:p>
                      <a:pPr algn="just"/>
                      <a:r>
                        <a:rPr lang="en-US" sz="2800" kern="1200" baseline="0" dirty="0" smtClean="0">
                          <a:solidFill>
                            <a:schemeClr val="dk1"/>
                          </a:solidFill>
                          <a:latin typeface="+mn-lt"/>
                          <a:ea typeface="+mn-ea"/>
                          <a:cs typeface="+mn-cs"/>
                        </a:rPr>
                        <a:t>To comprehend various approaches to the contours of reality</a:t>
                      </a:r>
                      <a:endParaRPr lang="en-US" sz="2800" dirty="0"/>
                    </a:p>
                  </a:txBody>
                  <a:tcPr/>
                </a:tc>
                <a:tc>
                  <a:txBody>
                    <a:bodyPr/>
                    <a:lstStyle/>
                    <a:p>
                      <a:pPr algn="just"/>
                      <a:r>
                        <a:rPr lang="en-US" sz="2800" kern="1200" baseline="0" dirty="0" smtClean="0">
                          <a:solidFill>
                            <a:schemeClr val="dk1"/>
                          </a:solidFill>
                          <a:latin typeface="+mn-lt"/>
                          <a:ea typeface="+mn-ea"/>
                          <a:cs typeface="+mn-cs"/>
                        </a:rPr>
                        <a:t>Metaphysical Perspective</a:t>
                      </a:r>
                      <a:endParaRPr lang="en-US" sz="2800" dirty="0"/>
                    </a:p>
                  </a:txBody>
                  <a:tcPr/>
                </a:tc>
                <a:extLst>
                  <a:ext uri="{0D108BD9-81ED-4DB2-BD59-A6C34878D82A}">
                    <a16:rowId xmlns:a16="http://schemas.microsoft.com/office/drawing/2014/main" val="10001"/>
                  </a:ext>
                </a:extLst>
              </a:tr>
              <a:tr h="1576493">
                <a:tc>
                  <a:txBody>
                    <a:bodyPr/>
                    <a:lstStyle/>
                    <a:p>
                      <a:pPr algn="just"/>
                      <a:r>
                        <a:rPr lang="en-US" sz="2800" kern="1200" baseline="0" dirty="0" smtClean="0">
                          <a:solidFill>
                            <a:schemeClr val="dk1"/>
                          </a:solidFill>
                          <a:latin typeface="+mn-lt"/>
                          <a:ea typeface="+mn-ea"/>
                          <a:cs typeface="+mn-cs"/>
                        </a:rPr>
                        <a:t>To know the nature of fundamental philosophical issues</a:t>
                      </a:r>
                      <a:endParaRPr lang="en-US" sz="2800" dirty="0"/>
                    </a:p>
                  </a:txBody>
                  <a:tcPr/>
                </a:tc>
                <a:tc>
                  <a:txBody>
                    <a:bodyPr/>
                    <a:lstStyle/>
                    <a:p>
                      <a:pPr algn="just"/>
                      <a:r>
                        <a:rPr lang="en-US" sz="2800" kern="1200" baseline="0" dirty="0" smtClean="0">
                          <a:solidFill>
                            <a:schemeClr val="dk1"/>
                          </a:solidFill>
                          <a:latin typeface="+mn-lt"/>
                          <a:ea typeface="+mn-ea"/>
                          <a:cs typeface="+mn-cs"/>
                        </a:rPr>
                        <a:t>God, Soul, Body and the World</a:t>
                      </a:r>
                      <a:endParaRPr lang="en-US" sz="28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600200"/>
          <a:ext cx="8229600" cy="48463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12149">
                <a:tc>
                  <a:txBody>
                    <a:bodyPr/>
                    <a:lstStyle/>
                    <a:p>
                      <a:pPr algn="l"/>
                      <a:r>
                        <a:rPr lang="en-US" sz="2400" baseline="0" dirty="0" smtClean="0">
                          <a:latin typeface="+mn-lt"/>
                        </a:rPr>
                        <a:t>To comprehend the socio-ethical nature of dilemmas in the world</a:t>
                      </a:r>
                    </a:p>
                  </a:txBody>
                  <a:tcPr/>
                </a:tc>
                <a:tc>
                  <a:txBody>
                    <a:bodyPr/>
                    <a:lstStyle/>
                    <a:p>
                      <a:pPr algn="l"/>
                      <a:r>
                        <a:rPr lang="en-US" sz="2400" b="1" kern="1200" baseline="0" dirty="0" smtClean="0">
                          <a:solidFill>
                            <a:schemeClr val="lt1"/>
                          </a:solidFill>
                          <a:latin typeface="+mn-lt"/>
                          <a:ea typeface="+mn-ea"/>
                          <a:cs typeface="+mn-cs"/>
                        </a:rPr>
                        <a:t>Moral Dilemmas</a:t>
                      </a:r>
                      <a:endParaRPr lang="en-US" sz="2400" dirty="0">
                        <a:latin typeface="+mn-lt"/>
                      </a:endParaRPr>
                    </a:p>
                  </a:txBody>
                  <a:tcPr/>
                </a:tc>
                <a:extLst>
                  <a:ext uri="{0D108BD9-81ED-4DB2-BD59-A6C34878D82A}">
                    <a16:rowId xmlns:a16="http://schemas.microsoft.com/office/drawing/2014/main" val="10000"/>
                  </a:ext>
                </a:extLst>
              </a:tr>
              <a:tr h="381939">
                <a:tc>
                  <a:txBody>
                    <a:bodyPr/>
                    <a:lstStyle/>
                    <a:p>
                      <a:r>
                        <a:rPr lang="en-US" sz="2400" kern="1200" baseline="0" dirty="0" smtClean="0">
                          <a:solidFill>
                            <a:schemeClr val="dk1"/>
                          </a:solidFill>
                          <a:latin typeface="+mn-lt"/>
                          <a:ea typeface="+mn-ea"/>
                          <a:cs typeface="+mn-cs"/>
                        </a:rPr>
                        <a:t>To examine the causes of poverty</a:t>
                      </a:r>
                      <a:endParaRPr lang="en-US" sz="2400" dirty="0">
                        <a:latin typeface="+mn-lt"/>
                      </a:endParaRPr>
                    </a:p>
                  </a:txBody>
                  <a:tcPr/>
                </a:tc>
                <a:tc>
                  <a:txBody>
                    <a:bodyPr/>
                    <a:lstStyle/>
                    <a:p>
                      <a:r>
                        <a:rPr lang="en-US" sz="2400" kern="1200" baseline="0" dirty="0" smtClean="0">
                          <a:solidFill>
                            <a:schemeClr val="dk1"/>
                          </a:solidFill>
                          <a:latin typeface="+mn-lt"/>
                          <a:ea typeface="+mn-ea"/>
                          <a:cs typeface="+mn-cs"/>
                        </a:rPr>
                        <a:t>World Poverty</a:t>
                      </a:r>
                      <a:endParaRPr lang="en-US" sz="2400" dirty="0">
                        <a:latin typeface="+mn-lt"/>
                      </a:endParaRPr>
                    </a:p>
                  </a:txBody>
                  <a:tcPr/>
                </a:tc>
                <a:extLst>
                  <a:ext uri="{0D108BD9-81ED-4DB2-BD59-A6C34878D82A}">
                    <a16:rowId xmlns:a16="http://schemas.microsoft.com/office/drawing/2014/main" val="10001"/>
                  </a:ext>
                </a:extLst>
              </a:tr>
              <a:tr h="659237">
                <a:tc>
                  <a:txBody>
                    <a:bodyPr/>
                    <a:lstStyle/>
                    <a:p>
                      <a:r>
                        <a:rPr lang="en-US" sz="2400" kern="1200" baseline="0" dirty="0" smtClean="0">
                          <a:solidFill>
                            <a:schemeClr val="dk1"/>
                          </a:solidFill>
                          <a:latin typeface="+mn-lt"/>
                          <a:ea typeface="+mn-ea"/>
                          <a:cs typeface="+mn-cs"/>
                        </a:rPr>
                        <a:t>To understand the arguments for and against mercy killing</a:t>
                      </a:r>
                      <a:endParaRPr lang="en-US" sz="2400" dirty="0">
                        <a:latin typeface="+mn-lt"/>
                      </a:endParaRPr>
                    </a:p>
                  </a:txBody>
                  <a:tcPr/>
                </a:tc>
                <a:tc>
                  <a:txBody>
                    <a:bodyPr/>
                    <a:lstStyle/>
                    <a:p>
                      <a:r>
                        <a:rPr lang="en-US" sz="2400" kern="1200" baseline="0" dirty="0" smtClean="0">
                          <a:solidFill>
                            <a:schemeClr val="dk1"/>
                          </a:solidFill>
                          <a:latin typeface="+mn-lt"/>
                          <a:ea typeface="+mn-ea"/>
                          <a:cs typeface="+mn-cs"/>
                        </a:rPr>
                        <a:t>Euthanasia</a:t>
                      </a:r>
                      <a:endParaRPr lang="en-US" sz="2400" dirty="0">
                        <a:latin typeface="+mn-lt"/>
                      </a:endParaRPr>
                    </a:p>
                  </a:txBody>
                  <a:tcPr/>
                </a:tc>
                <a:extLst>
                  <a:ext uri="{0D108BD9-81ED-4DB2-BD59-A6C34878D82A}">
                    <a16:rowId xmlns:a16="http://schemas.microsoft.com/office/drawing/2014/main" val="10002"/>
                  </a:ext>
                </a:extLst>
              </a:tr>
              <a:tr h="659237">
                <a:tc>
                  <a:txBody>
                    <a:bodyPr/>
                    <a:lstStyle/>
                    <a:p>
                      <a:r>
                        <a:rPr lang="en-US" sz="2400" kern="1200" baseline="0" dirty="0" smtClean="0">
                          <a:solidFill>
                            <a:schemeClr val="dk1"/>
                          </a:solidFill>
                          <a:latin typeface="+mn-lt"/>
                          <a:ea typeface="+mn-ea"/>
                          <a:cs typeface="+mn-cs"/>
                        </a:rPr>
                        <a:t>To examine the right to abort</a:t>
                      </a:r>
                    </a:p>
                    <a:p>
                      <a:r>
                        <a:rPr lang="en-US" sz="2400" kern="1200" baseline="0" dirty="0" smtClean="0">
                          <a:solidFill>
                            <a:schemeClr val="dk1"/>
                          </a:solidFill>
                          <a:latin typeface="+mn-lt"/>
                          <a:ea typeface="+mn-ea"/>
                          <a:cs typeface="+mn-cs"/>
                        </a:rPr>
                        <a:t>unwanted pregnancies</a:t>
                      </a:r>
                      <a:endParaRPr lang="en-US" sz="2400" dirty="0">
                        <a:latin typeface="+mn-lt"/>
                      </a:endParaRPr>
                    </a:p>
                  </a:txBody>
                  <a:tcPr/>
                </a:tc>
                <a:tc>
                  <a:txBody>
                    <a:bodyPr/>
                    <a:lstStyle/>
                    <a:p>
                      <a:r>
                        <a:rPr lang="en-US" sz="2400" kern="1200" baseline="0" dirty="0" smtClean="0">
                          <a:solidFill>
                            <a:schemeClr val="dk1"/>
                          </a:solidFill>
                          <a:latin typeface="+mn-lt"/>
                          <a:ea typeface="+mn-ea"/>
                          <a:cs typeface="+mn-cs"/>
                        </a:rPr>
                        <a:t>Abortion</a:t>
                      </a:r>
                      <a:endParaRPr lang="en-US" sz="2400" dirty="0">
                        <a:latin typeface="+mn-lt"/>
                      </a:endParaRPr>
                    </a:p>
                  </a:txBody>
                  <a:tcPr/>
                </a:tc>
                <a:extLst>
                  <a:ext uri="{0D108BD9-81ED-4DB2-BD59-A6C34878D82A}">
                    <a16:rowId xmlns:a16="http://schemas.microsoft.com/office/drawing/2014/main" val="10003"/>
                  </a:ext>
                </a:extLst>
              </a:tr>
              <a:tr h="659237">
                <a:tc>
                  <a:txBody>
                    <a:bodyPr/>
                    <a:lstStyle/>
                    <a:p>
                      <a:r>
                        <a:rPr lang="en-US" sz="2400" kern="1200" baseline="0" dirty="0" smtClean="0">
                          <a:solidFill>
                            <a:schemeClr val="dk1"/>
                          </a:solidFill>
                          <a:latin typeface="+mn-lt"/>
                          <a:ea typeface="+mn-ea"/>
                          <a:cs typeface="+mn-cs"/>
                        </a:rPr>
                        <a:t>To analyze philosophical  implications in concrete situations</a:t>
                      </a:r>
                      <a:endParaRPr lang="en-US" sz="2400" dirty="0">
                        <a:latin typeface="+mn-lt"/>
                      </a:endParaRPr>
                    </a:p>
                  </a:txBody>
                  <a:tcPr/>
                </a:tc>
                <a:tc>
                  <a:txBody>
                    <a:bodyPr/>
                    <a:lstStyle/>
                    <a:p>
                      <a:r>
                        <a:rPr lang="en-US" sz="2400" kern="1200" baseline="0" dirty="0" smtClean="0">
                          <a:solidFill>
                            <a:schemeClr val="dk1"/>
                          </a:solidFill>
                          <a:latin typeface="+mn-lt"/>
                          <a:ea typeface="+mn-ea"/>
                          <a:cs typeface="+mn-cs"/>
                        </a:rPr>
                        <a:t>Case Studies</a:t>
                      </a:r>
                      <a:endParaRPr lang="en-US" sz="2400" dirty="0">
                        <a:latin typeface="+mn-lt"/>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838200"/>
          <a:ext cx="8229600" cy="5715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22589">
                <a:tc>
                  <a:txBody>
                    <a:bodyPr/>
                    <a:lstStyle/>
                    <a:p>
                      <a:pPr algn="just"/>
                      <a:r>
                        <a:rPr lang="en-US" sz="2000" b="1" kern="1200" baseline="0" dirty="0" smtClean="0">
                          <a:solidFill>
                            <a:schemeClr val="lt1"/>
                          </a:solidFill>
                          <a:latin typeface="+mn-lt"/>
                          <a:ea typeface="+mn-ea"/>
                          <a:cs typeface="+mn-cs"/>
                        </a:rPr>
                        <a:t>To assess the interlocked characterization of justice and equality</a:t>
                      </a:r>
                      <a:endParaRPr lang="en-US" sz="2000" b="1" dirty="0"/>
                    </a:p>
                  </a:txBody>
                  <a:tcPr/>
                </a:tc>
                <a:tc>
                  <a:txBody>
                    <a:bodyPr/>
                    <a:lstStyle/>
                    <a:p>
                      <a:pPr algn="just"/>
                      <a:r>
                        <a:rPr lang="en-US" sz="2000" b="1" kern="1200" baseline="0" dirty="0" smtClean="0">
                          <a:solidFill>
                            <a:schemeClr val="lt1"/>
                          </a:solidFill>
                          <a:latin typeface="+mn-lt"/>
                          <a:ea typeface="+mn-ea"/>
                          <a:cs typeface="+mn-cs"/>
                        </a:rPr>
                        <a:t>Social Justice and Equality</a:t>
                      </a:r>
                      <a:endParaRPr lang="en-US" sz="2000" b="1" dirty="0"/>
                    </a:p>
                  </a:txBody>
                  <a:tcPr/>
                </a:tc>
                <a:extLst>
                  <a:ext uri="{0D108BD9-81ED-4DB2-BD59-A6C34878D82A}">
                    <a16:rowId xmlns:a16="http://schemas.microsoft.com/office/drawing/2014/main" val="10000"/>
                  </a:ext>
                </a:extLst>
              </a:tr>
              <a:tr h="1122589">
                <a:tc>
                  <a:txBody>
                    <a:bodyPr/>
                    <a:lstStyle/>
                    <a:p>
                      <a:pPr algn="just"/>
                      <a:r>
                        <a:rPr lang="en-US" sz="2000" b="1" kern="1200" baseline="0" dirty="0" smtClean="0">
                          <a:solidFill>
                            <a:schemeClr val="dk1"/>
                          </a:solidFill>
                          <a:latin typeface="+mn-lt"/>
                          <a:ea typeface="+mn-ea"/>
                          <a:cs typeface="+mn-cs"/>
                        </a:rPr>
                        <a:t>To understand and evaluate the social constraints on freedom of expression</a:t>
                      </a:r>
                      <a:endParaRPr lang="en-US" sz="2000" b="1" dirty="0"/>
                    </a:p>
                  </a:txBody>
                  <a:tcPr/>
                </a:tc>
                <a:tc>
                  <a:txBody>
                    <a:bodyPr/>
                    <a:lstStyle/>
                    <a:p>
                      <a:pPr algn="just"/>
                      <a:r>
                        <a:rPr lang="en-US" sz="2000" b="1" kern="1200" baseline="0" dirty="0" smtClean="0">
                          <a:solidFill>
                            <a:schemeClr val="dk1"/>
                          </a:solidFill>
                          <a:latin typeface="+mn-lt"/>
                          <a:ea typeface="+mn-ea"/>
                          <a:cs typeface="+mn-cs"/>
                        </a:rPr>
                        <a:t>Society and Freedom of Expression</a:t>
                      </a:r>
                      <a:endParaRPr lang="en-US" sz="2000" b="1" dirty="0"/>
                    </a:p>
                  </a:txBody>
                  <a:tcPr/>
                </a:tc>
                <a:extLst>
                  <a:ext uri="{0D108BD9-81ED-4DB2-BD59-A6C34878D82A}">
                    <a16:rowId xmlns:a16="http://schemas.microsoft.com/office/drawing/2014/main" val="10001"/>
                  </a:ext>
                </a:extLst>
              </a:tr>
              <a:tr h="782411">
                <a:tc>
                  <a:txBody>
                    <a:bodyPr/>
                    <a:lstStyle/>
                    <a:p>
                      <a:pPr algn="just"/>
                      <a:r>
                        <a:rPr lang="en-US" sz="2000" b="1" kern="1200" baseline="0" dirty="0" smtClean="0">
                          <a:solidFill>
                            <a:schemeClr val="dk1"/>
                          </a:solidFill>
                          <a:latin typeface="+mn-lt"/>
                          <a:ea typeface="+mn-ea"/>
                          <a:cs typeface="+mn-cs"/>
                        </a:rPr>
                        <a:t>To assess philosophical bases of theories of punishment</a:t>
                      </a:r>
                      <a:endParaRPr lang="en-US" sz="2000" b="1" dirty="0"/>
                    </a:p>
                  </a:txBody>
                  <a:tcPr/>
                </a:tc>
                <a:tc>
                  <a:txBody>
                    <a:bodyPr/>
                    <a:lstStyle/>
                    <a:p>
                      <a:pPr algn="just"/>
                      <a:r>
                        <a:rPr lang="en-US" sz="2000" b="1" kern="1200" baseline="0" dirty="0" smtClean="0">
                          <a:solidFill>
                            <a:schemeClr val="dk1"/>
                          </a:solidFill>
                          <a:latin typeface="+mn-lt"/>
                          <a:ea typeface="+mn-ea"/>
                          <a:cs typeface="+mn-cs"/>
                        </a:rPr>
                        <a:t>Crime and Punishment</a:t>
                      </a:r>
                      <a:endParaRPr lang="en-US" sz="2000" b="1" dirty="0"/>
                    </a:p>
                  </a:txBody>
                  <a:tcPr/>
                </a:tc>
                <a:extLst>
                  <a:ext uri="{0D108BD9-81ED-4DB2-BD59-A6C34878D82A}">
                    <a16:rowId xmlns:a16="http://schemas.microsoft.com/office/drawing/2014/main" val="10002"/>
                  </a:ext>
                </a:extLst>
              </a:tr>
              <a:tr h="782411">
                <a:tc>
                  <a:txBody>
                    <a:bodyPr/>
                    <a:lstStyle/>
                    <a:p>
                      <a:pPr algn="just"/>
                      <a:r>
                        <a:rPr lang="en-US" sz="2000" b="1" kern="1200" baseline="0" dirty="0" smtClean="0">
                          <a:solidFill>
                            <a:schemeClr val="dk1"/>
                          </a:solidFill>
                          <a:latin typeface="+mn-lt"/>
                          <a:ea typeface="+mn-ea"/>
                          <a:cs typeface="+mn-cs"/>
                        </a:rPr>
                        <a:t>To examine the challenges of politics to moral values</a:t>
                      </a:r>
                      <a:endParaRPr lang="en-US" sz="2000" b="1" dirty="0"/>
                    </a:p>
                  </a:txBody>
                  <a:tcPr/>
                </a:tc>
                <a:tc>
                  <a:txBody>
                    <a:bodyPr/>
                    <a:lstStyle/>
                    <a:p>
                      <a:pPr algn="just"/>
                      <a:r>
                        <a:rPr lang="en-US" sz="2000" b="1" kern="1200" baseline="0" dirty="0" smtClean="0">
                          <a:solidFill>
                            <a:schemeClr val="dk1"/>
                          </a:solidFill>
                          <a:latin typeface="+mn-lt"/>
                          <a:ea typeface="+mn-ea"/>
                          <a:cs typeface="+mn-cs"/>
                        </a:rPr>
                        <a:t>Politics and the Problem of Dirty Hands</a:t>
                      </a:r>
                      <a:endParaRPr lang="en-US" sz="2000" b="1" dirty="0"/>
                    </a:p>
                  </a:txBody>
                  <a:tcPr/>
                </a:tc>
                <a:extLst>
                  <a:ext uri="{0D108BD9-81ED-4DB2-BD59-A6C34878D82A}">
                    <a16:rowId xmlns:a16="http://schemas.microsoft.com/office/drawing/2014/main" val="10003"/>
                  </a:ext>
                </a:extLst>
              </a:tr>
              <a:tr h="782411">
                <a:tc>
                  <a:txBody>
                    <a:bodyPr/>
                    <a:lstStyle/>
                    <a:p>
                      <a:pPr algn="just"/>
                      <a:r>
                        <a:rPr lang="en-US" sz="2000" b="1" kern="1200" baseline="0" dirty="0" smtClean="0">
                          <a:solidFill>
                            <a:schemeClr val="dk1"/>
                          </a:solidFill>
                          <a:latin typeface="+mn-lt"/>
                          <a:ea typeface="+mn-ea"/>
                          <a:cs typeface="+mn-cs"/>
                        </a:rPr>
                        <a:t>To analyze the moral justification of war and peace</a:t>
                      </a:r>
                      <a:endParaRPr lang="en-US" sz="2000" b="1" dirty="0"/>
                    </a:p>
                  </a:txBody>
                  <a:tcPr/>
                </a:tc>
                <a:tc>
                  <a:txBody>
                    <a:bodyPr/>
                    <a:lstStyle/>
                    <a:p>
                      <a:pPr algn="just"/>
                      <a:r>
                        <a:rPr lang="en-US" sz="2000" b="1" kern="1200" baseline="0" dirty="0" smtClean="0">
                          <a:solidFill>
                            <a:schemeClr val="dk1"/>
                          </a:solidFill>
                          <a:latin typeface="+mn-lt"/>
                          <a:ea typeface="+mn-ea"/>
                          <a:cs typeface="+mn-cs"/>
                        </a:rPr>
                        <a:t>War and Peace</a:t>
                      </a:r>
                      <a:endParaRPr lang="en-US" sz="2000" b="1" dirty="0"/>
                    </a:p>
                  </a:txBody>
                  <a:tcPr/>
                </a:tc>
                <a:extLst>
                  <a:ext uri="{0D108BD9-81ED-4DB2-BD59-A6C34878D82A}">
                    <a16:rowId xmlns:a16="http://schemas.microsoft.com/office/drawing/2014/main" val="10004"/>
                  </a:ext>
                </a:extLst>
              </a:tr>
              <a:tr h="11225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1" kern="1200" baseline="0" dirty="0" smtClean="0">
                          <a:solidFill>
                            <a:schemeClr val="dk1"/>
                          </a:solidFill>
                          <a:latin typeface="+mn-lt"/>
                          <a:ea typeface="+mn-ea"/>
                          <a:cs typeface="+mn-cs"/>
                        </a:rPr>
                        <a:t>To analyze philosophical implications in concrete situations</a:t>
                      </a:r>
                      <a:endParaRPr lang="en-US" sz="2000" b="1" dirty="0" smtClean="0"/>
                    </a:p>
                    <a:p>
                      <a:pPr algn="just"/>
                      <a:endParaRPr lang="en-US" sz="2000" b="1" dirty="0"/>
                    </a:p>
                  </a:txBody>
                  <a:tcPr/>
                </a:tc>
                <a:tc>
                  <a:txBody>
                    <a:bodyPr/>
                    <a:lstStyle/>
                    <a:p>
                      <a:pPr algn="just"/>
                      <a:r>
                        <a:rPr lang="en-US" sz="2000" b="1" kern="1200" baseline="0" dirty="0" smtClean="0">
                          <a:solidFill>
                            <a:schemeClr val="dk1"/>
                          </a:solidFill>
                          <a:latin typeface="+mn-lt"/>
                          <a:ea typeface="+mn-ea"/>
                          <a:cs typeface="+mn-cs"/>
                        </a:rPr>
                        <a:t>Case Studies</a:t>
                      </a:r>
                      <a:endParaRPr lang="en-US" sz="2000" b="1"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914400"/>
          <a:ext cx="8229600" cy="563879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283313">
                <a:tc>
                  <a:txBody>
                    <a:bodyPr/>
                    <a:lstStyle/>
                    <a:p>
                      <a:r>
                        <a:rPr lang="en-US" sz="2000" b="1" kern="1200" baseline="0" dirty="0" smtClean="0">
                          <a:solidFill>
                            <a:schemeClr val="lt1"/>
                          </a:solidFill>
                          <a:latin typeface="+mn-lt"/>
                          <a:ea typeface="+mn-ea"/>
                          <a:cs typeface="+mn-cs"/>
                        </a:rPr>
                        <a:t>To appreciate the importance of social and value oriented implications of Technology</a:t>
                      </a:r>
                      <a:endParaRPr lang="en-US" sz="2000" b="1" dirty="0"/>
                    </a:p>
                  </a:txBody>
                  <a:tcPr/>
                </a:tc>
                <a:tc>
                  <a:txBody>
                    <a:bodyPr/>
                    <a:lstStyle/>
                    <a:p>
                      <a:r>
                        <a:rPr lang="en-US" sz="2000" b="1" kern="1200" baseline="0" dirty="0" smtClean="0">
                          <a:solidFill>
                            <a:schemeClr val="lt1"/>
                          </a:solidFill>
                          <a:latin typeface="+mn-lt"/>
                          <a:ea typeface="+mn-ea"/>
                          <a:cs typeface="+mn-cs"/>
                        </a:rPr>
                        <a:t>Social and Value Dimensions of</a:t>
                      </a:r>
                    </a:p>
                    <a:p>
                      <a:r>
                        <a:rPr lang="en-US" sz="2000" b="1" kern="1200" baseline="0" dirty="0" smtClean="0">
                          <a:solidFill>
                            <a:schemeClr val="lt1"/>
                          </a:solidFill>
                          <a:latin typeface="+mn-lt"/>
                          <a:ea typeface="+mn-ea"/>
                          <a:cs typeface="+mn-cs"/>
                        </a:rPr>
                        <a:t>Technology</a:t>
                      </a:r>
                      <a:endParaRPr lang="en-US" sz="2000" b="1" dirty="0"/>
                    </a:p>
                  </a:txBody>
                  <a:tcPr/>
                </a:tc>
                <a:extLst>
                  <a:ext uri="{0D108BD9-81ED-4DB2-BD59-A6C34878D82A}">
                    <a16:rowId xmlns:a16="http://schemas.microsoft.com/office/drawing/2014/main" val="10000"/>
                  </a:ext>
                </a:extLst>
              </a:tr>
              <a:tr h="894430">
                <a:tc>
                  <a:txBody>
                    <a:bodyPr/>
                    <a:lstStyle/>
                    <a:p>
                      <a:r>
                        <a:rPr lang="en-US" sz="2000" b="1" kern="1200" baseline="0" dirty="0" smtClean="0">
                          <a:solidFill>
                            <a:schemeClr val="dk1"/>
                          </a:solidFill>
                          <a:latin typeface="+mn-lt"/>
                          <a:ea typeface="+mn-ea"/>
                          <a:cs typeface="+mn-cs"/>
                        </a:rPr>
                        <a:t>To understand the need for security of information systems</a:t>
                      </a:r>
                      <a:endParaRPr lang="en-US" sz="2000" b="1" dirty="0"/>
                    </a:p>
                  </a:txBody>
                  <a:tcPr/>
                </a:tc>
                <a:tc>
                  <a:txBody>
                    <a:bodyPr/>
                    <a:lstStyle/>
                    <a:p>
                      <a:r>
                        <a:rPr lang="en-US" sz="2000" b="1" kern="1200" baseline="0" dirty="0" smtClean="0">
                          <a:solidFill>
                            <a:schemeClr val="dk1"/>
                          </a:solidFill>
                          <a:latin typeface="+mn-lt"/>
                          <a:ea typeface="+mn-ea"/>
                          <a:cs typeface="+mn-cs"/>
                        </a:rPr>
                        <a:t>Society and Internet Crimes</a:t>
                      </a:r>
                      <a:endParaRPr lang="en-US" sz="2000" b="1" dirty="0"/>
                    </a:p>
                  </a:txBody>
                  <a:tcPr/>
                </a:tc>
                <a:extLst>
                  <a:ext uri="{0D108BD9-81ED-4DB2-BD59-A6C34878D82A}">
                    <a16:rowId xmlns:a16="http://schemas.microsoft.com/office/drawing/2014/main" val="10001"/>
                  </a:ext>
                </a:extLst>
              </a:tr>
              <a:tr h="1283313">
                <a:tc>
                  <a:txBody>
                    <a:bodyPr/>
                    <a:lstStyle/>
                    <a:p>
                      <a:r>
                        <a:rPr lang="en-US" sz="2000" b="1" kern="1200" baseline="0" dirty="0" smtClean="0">
                          <a:solidFill>
                            <a:schemeClr val="dk1"/>
                          </a:solidFill>
                          <a:latin typeface="+mn-lt"/>
                          <a:ea typeface="+mn-ea"/>
                          <a:cs typeface="+mn-cs"/>
                        </a:rPr>
                        <a:t>To evaluate the impact of information technology on certain parameters of quality of life</a:t>
                      </a:r>
                      <a:endParaRPr lang="en-US" sz="2000" b="1" dirty="0"/>
                    </a:p>
                  </a:txBody>
                  <a:tcPr/>
                </a:tc>
                <a:tc>
                  <a:txBody>
                    <a:bodyPr/>
                    <a:lstStyle/>
                    <a:p>
                      <a:r>
                        <a:rPr lang="en-US" sz="2000" b="1" kern="1200" baseline="0" dirty="0" smtClean="0">
                          <a:solidFill>
                            <a:schemeClr val="dk1"/>
                          </a:solidFill>
                          <a:latin typeface="+mn-lt"/>
                          <a:ea typeface="+mn-ea"/>
                          <a:cs typeface="+mn-cs"/>
                        </a:rPr>
                        <a:t>Impact of Information Technology</a:t>
                      </a:r>
                    </a:p>
                    <a:p>
                      <a:r>
                        <a:rPr lang="en-US" sz="2000" b="1" kern="1200" baseline="0" dirty="0" smtClean="0">
                          <a:solidFill>
                            <a:schemeClr val="dk1"/>
                          </a:solidFill>
                          <a:latin typeface="+mn-lt"/>
                          <a:ea typeface="+mn-ea"/>
                          <a:cs typeface="+mn-cs"/>
                        </a:rPr>
                        <a:t>on the Quality of Life</a:t>
                      </a:r>
                      <a:endParaRPr lang="en-US" sz="2000" b="1" dirty="0"/>
                    </a:p>
                  </a:txBody>
                  <a:tcPr/>
                </a:tc>
                <a:extLst>
                  <a:ext uri="{0D108BD9-81ED-4DB2-BD59-A6C34878D82A}">
                    <a16:rowId xmlns:a16="http://schemas.microsoft.com/office/drawing/2014/main" val="10002"/>
                  </a:ext>
                </a:extLst>
              </a:tr>
              <a:tr h="1283313">
                <a:tc>
                  <a:txBody>
                    <a:bodyPr/>
                    <a:lstStyle/>
                    <a:p>
                      <a:r>
                        <a:rPr lang="en-US" sz="2000" b="1" kern="1200" baseline="0" dirty="0" smtClean="0">
                          <a:solidFill>
                            <a:schemeClr val="dk1"/>
                          </a:solidFill>
                          <a:latin typeface="+mn-lt"/>
                          <a:ea typeface="+mn-ea"/>
                          <a:cs typeface="+mn-cs"/>
                        </a:rPr>
                        <a:t>To assess the importance of  democratic values such as freedom and equality in the use of internet</a:t>
                      </a:r>
                      <a:endParaRPr lang="en-US" sz="2000" b="1" dirty="0"/>
                    </a:p>
                  </a:txBody>
                  <a:tcPr/>
                </a:tc>
                <a:tc>
                  <a:txBody>
                    <a:bodyPr/>
                    <a:lstStyle/>
                    <a:p>
                      <a:r>
                        <a:rPr lang="en-US" sz="2000" b="1" kern="1200" baseline="0" dirty="0" smtClean="0">
                          <a:solidFill>
                            <a:schemeClr val="dk1"/>
                          </a:solidFill>
                          <a:latin typeface="+mn-lt"/>
                          <a:ea typeface="+mn-ea"/>
                          <a:cs typeface="+mn-cs"/>
                        </a:rPr>
                        <a:t>Democratic Values and the Internet</a:t>
                      </a:r>
                      <a:endParaRPr lang="en-US" sz="2000" b="1" dirty="0"/>
                    </a:p>
                  </a:txBody>
                  <a:tcPr/>
                </a:tc>
                <a:extLst>
                  <a:ext uri="{0D108BD9-81ED-4DB2-BD59-A6C34878D82A}">
                    <a16:rowId xmlns:a16="http://schemas.microsoft.com/office/drawing/2014/main" val="10003"/>
                  </a:ext>
                </a:extLst>
              </a:tr>
              <a:tr h="894430">
                <a:tc>
                  <a:txBody>
                    <a:bodyPr/>
                    <a:lstStyle/>
                    <a:p>
                      <a:r>
                        <a:rPr lang="en-US" sz="2000" b="1" kern="1200" baseline="0" dirty="0" smtClean="0">
                          <a:solidFill>
                            <a:schemeClr val="dk1"/>
                          </a:solidFill>
                          <a:latin typeface="+mn-lt"/>
                          <a:ea typeface="+mn-ea"/>
                          <a:cs typeface="+mn-cs"/>
                        </a:rPr>
                        <a:t>To analyze philosophical implications in concrete situations</a:t>
                      </a:r>
                      <a:endParaRPr lang="en-US" sz="2000" b="1" dirty="0"/>
                    </a:p>
                  </a:txBody>
                  <a:tcPr/>
                </a:tc>
                <a:tc>
                  <a:txBody>
                    <a:bodyPr/>
                    <a:lstStyle/>
                    <a:p>
                      <a:r>
                        <a:rPr lang="en-US" sz="2000" b="1" kern="1200" baseline="0" dirty="0" smtClean="0">
                          <a:solidFill>
                            <a:schemeClr val="dk1"/>
                          </a:solidFill>
                          <a:latin typeface="+mn-lt"/>
                          <a:ea typeface="+mn-ea"/>
                          <a:cs typeface="+mn-cs"/>
                        </a:rPr>
                        <a:t>Case Studies</a:t>
                      </a:r>
                      <a:endParaRPr lang="en-US" sz="2000" b="1"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1048</TotalTime>
  <Words>598</Words>
  <Application>Microsoft Office PowerPoint</Application>
  <PresentationFormat>On-screen Show (4:3)</PresentationFormat>
  <Paragraphs>117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Applied Philosophy GS F312  </vt:lpstr>
      <vt:lpstr>Scope and Objective</vt:lpstr>
      <vt:lpstr>Text Book</vt:lpstr>
      <vt:lpstr>Reference Books</vt:lpstr>
      <vt:lpstr>Course Plan</vt:lpstr>
      <vt:lpstr>PowerPoint Presentation</vt:lpstr>
      <vt:lpstr>PowerPoint Presentation</vt:lpstr>
      <vt:lpstr>PowerPoint Presentation</vt:lpstr>
      <vt:lpstr>PowerPoint Presentation</vt:lpstr>
      <vt:lpstr>Evaluation Scheme</vt:lpstr>
      <vt:lpstr>PowerPoint Presentation</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130</cp:revision>
  <dcterms:created xsi:type="dcterms:W3CDTF">2013-08-02T17:19:43Z</dcterms:created>
  <dcterms:modified xsi:type="dcterms:W3CDTF">2021-08-24T07:18:04Z</dcterms:modified>
</cp:coreProperties>
</file>