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78" r:id="rId3"/>
    <p:sldId id="257" r:id="rId4"/>
    <p:sldId id="258" r:id="rId5"/>
    <p:sldId id="259" r:id="rId6"/>
    <p:sldId id="274" r:id="rId7"/>
    <p:sldId id="273" r:id="rId8"/>
    <p:sldId id="275" r:id="rId9"/>
    <p:sldId id="276" r:id="rId10"/>
    <p:sldId id="27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8/26/2021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8/26/2021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8/26/2021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8/26/2021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00199"/>
          </a:xfrm>
        </p:spPr>
        <p:txBody>
          <a:bodyPr>
            <a:normAutofit fontScale="90000"/>
          </a:bodyPr>
          <a:lstStyle/>
          <a:p>
            <a:r>
              <a:rPr lang="en-US" b="1" dirty="0" smtClean="0"/>
              <a:t/>
            </a:r>
            <a:br>
              <a:rPr lang="en-US" b="1" dirty="0" smtClean="0"/>
            </a:br>
            <a:r>
              <a:rPr lang="en-US" b="1" dirty="0"/>
              <a:t/>
            </a:r>
            <a:br>
              <a:rPr lang="en-US" b="1" dirty="0"/>
            </a:br>
            <a:r>
              <a:rPr lang="en-US" dirty="0" smtClean="0"/>
              <a:t> Philosophical Perspectives</a:t>
            </a:r>
            <a:br>
              <a:rPr lang="en-US" dirty="0" smtClean="0"/>
            </a:br>
            <a:r>
              <a:rPr lang="en-US" b="1" dirty="0" smtClean="0"/>
              <a:t/>
            </a:r>
            <a:br>
              <a:rPr lang="en-US" b="1" dirty="0" smtClean="0"/>
            </a:br>
            <a:endParaRPr lang="en-US" dirty="0"/>
          </a:p>
        </p:txBody>
      </p:sp>
      <p:sp>
        <p:nvSpPr>
          <p:cNvPr id="3" name="Subtitle 2"/>
          <p:cNvSpPr>
            <a:spLocks noGrp="1"/>
          </p:cNvSpPr>
          <p:nvPr>
            <p:ph type="subTitle" idx="1"/>
          </p:nvPr>
        </p:nvSpPr>
        <p:spPr>
          <a:xfrm>
            <a:off x="990600" y="4267200"/>
            <a:ext cx="7391400" cy="1371600"/>
          </a:xfrm>
        </p:spPr>
        <p:txBody>
          <a:bodyPr>
            <a:normAutofit/>
          </a:bodyPr>
          <a:lstStyle/>
          <a:p>
            <a:pPr algn="r"/>
            <a:r>
              <a:rPr lang="en-US" sz="2400" dirty="0" smtClean="0">
                <a:solidFill>
                  <a:schemeClr val="tx1"/>
                </a:solidFill>
              </a:rPr>
              <a:t>Prof. Kumar </a:t>
            </a:r>
            <a:r>
              <a:rPr lang="en-US" sz="2400" dirty="0" err="1" smtClean="0">
                <a:solidFill>
                  <a:schemeClr val="tx1"/>
                </a:solidFill>
              </a:rPr>
              <a:t>Neeraj</a:t>
            </a:r>
            <a:r>
              <a:rPr lang="en-US" sz="2400" dirty="0" smtClean="0">
                <a:solidFill>
                  <a:schemeClr val="tx1"/>
                </a:solidFill>
              </a:rPr>
              <a:t> </a:t>
            </a:r>
            <a:r>
              <a:rPr lang="en-US" sz="2400" dirty="0" err="1" smtClean="0">
                <a:solidFill>
                  <a:schemeClr val="tx1"/>
                </a:solidFill>
              </a:rPr>
              <a:t>Sachdev</a:t>
            </a:r>
            <a:endParaRPr lang="en-US" sz="2400" dirty="0" smtClean="0">
              <a:solidFill>
                <a:schemeClr val="tx1"/>
              </a:solidFill>
            </a:endParaRPr>
          </a:p>
          <a:p>
            <a:pPr algn="r"/>
            <a:r>
              <a:rPr lang="en-US" sz="2400" dirty="0" smtClean="0">
                <a:solidFill>
                  <a:schemeClr val="tx1"/>
                </a:solidFill>
              </a:rPr>
              <a:t>Department of Humanities and Social Sciences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a:xfrm>
            <a:off x="381000" y="1447800"/>
            <a:ext cx="8305800" cy="4800600"/>
          </a:xfrm>
        </p:spPr>
        <p:txBody>
          <a:bodyPr>
            <a:normAutofit fontScale="70000" lnSpcReduction="20000"/>
          </a:bodyPr>
          <a:lstStyle/>
          <a:p>
            <a:pPr algn="just">
              <a:buNone/>
            </a:pPr>
            <a:r>
              <a:rPr lang="en-US" dirty="0" smtClean="0"/>
              <a:t>	Susan met her husband when they both just graduated from law school. She and her husband Rick wanted a large family and thus they have four children. When the couple’s youngest child was old enough to go to school Susan decided that she would like to return to legal practice.  She realized how much she missed what she used to do before she became a mother and felt as if she had given up on her career. After she talked to her husband about the child care situation, Susan began her job application process as a legal assistant at a law office. While searching for a job Susan became pregnant and later on found out that the fetus has Down Syndrome. The doctor was unable to tell Susan whether the Down Syndrome will be mild or severe and knowing that having a child with a disability may prevent her from ever returning to the working world she decided to an abortion without her husband’s knowledge. </a:t>
            </a:r>
          </a:p>
          <a:p>
            <a:pPr algn="just">
              <a:buNone/>
            </a:pPr>
            <a:r>
              <a:rPr lang="en-US" dirty="0" smtClean="0"/>
              <a:t>	Do you think she </a:t>
            </a:r>
            <a:r>
              <a:rPr lang="en-US" smtClean="0"/>
              <a:t>has done something </a:t>
            </a:r>
            <a:r>
              <a:rPr lang="en-US" dirty="0" smtClean="0"/>
              <a:t>morally permissible? Do you think she should have shared the information with her husband?</a:t>
            </a:r>
            <a:endParaRPr lang="en-US" dirty="0"/>
          </a:p>
        </p:txBody>
      </p:sp>
    </p:spTree>
    <p:extLst>
      <p:ext uri="{BB962C8B-B14F-4D97-AF65-F5344CB8AC3E}">
        <p14:creationId xmlns:p14="http://schemas.microsoft.com/office/powerpoint/2010/main" val="3038731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1"/>
            <a:ext cx="8229600" cy="1143000"/>
          </a:xfrm>
        </p:spPr>
        <p:txBody>
          <a:bodyPr/>
          <a:lstStyle/>
          <a:p>
            <a:pPr algn="ctr">
              <a:buNone/>
            </a:pPr>
            <a:r>
              <a:rPr lang="en-US" sz="6600"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smtClean="0"/>
              <a:t>You cannot find out whether there is a God or whether there is life after death by looking in an encyclopedia. Nor does the encyclopedia tell us how ought to live. However, reading what other people have believed can help us formulate our own view of life. </a:t>
            </a:r>
          </a:p>
          <a:p>
            <a:pPr marL="0" indent="0">
              <a:buNone/>
            </a:pPr>
            <a:r>
              <a:rPr lang="en-US" dirty="0"/>
              <a:t>	</a:t>
            </a:r>
            <a:r>
              <a:rPr lang="en-US" dirty="0" smtClean="0"/>
              <a:t>– </a:t>
            </a:r>
            <a:r>
              <a:rPr lang="en-US" dirty="0" err="1" smtClean="0"/>
              <a:t>Jostein</a:t>
            </a:r>
            <a:r>
              <a:rPr lang="en-US" dirty="0" smtClean="0"/>
              <a:t> </a:t>
            </a:r>
            <a:r>
              <a:rPr lang="en-US" dirty="0" err="1" smtClean="0"/>
              <a:t>Gaarder</a:t>
            </a:r>
            <a:r>
              <a:rPr lang="en-US" dirty="0" smtClean="0"/>
              <a:t>, Sophie’s World, p. 12</a:t>
            </a:r>
          </a:p>
        </p:txBody>
      </p:sp>
    </p:spTree>
    <p:extLst>
      <p:ext uri="{BB962C8B-B14F-4D97-AF65-F5344CB8AC3E}">
        <p14:creationId xmlns:p14="http://schemas.microsoft.com/office/powerpoint/2010/main" val="246899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Philosophical Perspective</a:t>
            </a:r>
            <a:endParaRPr lang="en-US" dirty="0"/>
          </a:p>
        </p:txBody>
      </p:sp>
      <p:sp>
        <p:nvSpPr>
          <p:cNvPr id="3" name="Content Placeholder 2"/>
          <p:cNvSpPr>
            <a:spLocks noGrp="1"/>
          </p:cNvSpPr>
          <p:nvPr>
            <p:ph idx="1"/>
          </p:nvPr>
        </p:nvSpPr>
        <p:spPr>
          <a:xfrm>
            <a:off x="304800" y="1600200"/>
            <a:ext cx="8534400" cy="4876800"/>
          </a:xfrm>
        </p:spPr>
        <p:txBody>
          <a:bodyPr>
            <a:normAutofit fontScale="70000" lnSpcReduction="20000"/>
          </a:bodyPr>
          <a:lstStyle/>
          <a:p>
            <a:pPr algn="just"/>
            <a:r>
              <a:rPr lang="en-US" dirty="0" smtClean="0"/>
              <a:t>A philosophical perspective begins in response to questions such as “who am I?” “where does the world come from?” “does god exist?” “how do I know?” “is there a difference between good and bad?” and the like. </a:t>
            </a:r>
          </a:p>
          <a:p>
            <a:pPr algn="just"/>
            <a:r>
              <a:rPr lang="en-US" dirty="0" smtClean="0"/>
              <a:t>A philosophical perspective is an observer’s perspective, which is a rational point of view of a thinker about a general concern such as values, reasoning, knowledge, reality, truth, god, soul, nature etc. </a:t>
            </a:r>
          </a:p>
          <a:p>
            <a:pPr algn="just"/>
            <a:r>
              <a:rPr lang="en-US" dirty="0" smtClean="0"/>
              <a:t>It has its origin in man’s sense of wonder; one tends to get curious to experience everything or anything to begin with and philosophical questions emerge in his or her mind of their own accord (Ex. A ball and a cat); one looks for answers to his or her questions to gain independence of thought and opinion.</a:t>
            </a:r>
          </a:p>
          <a:p>
            <a:pPr algn="just"/>
            <a:r>
              <a:rPr lang="en-US" dirty="0" smtClean="0"/>
              <a:t>There are, possibly, two reasons to philosophize, namely curiosity and intellectual autonomy.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Philosophical Perspectives</a:t>
            </a:r>
            <a:endParaRPr lang="en-US" dirty="0"/>
          </a:p>
        </p:txBody>
      </p:sp>
      <p:sp>
        <p:nvSpPr>
          <p:cNvPr id="3" name="Content Placeholder 2"/>
          <p:cNvSpPr>
            <a:spLocks noGrp="1"/>
          </p:cNvSpPr>
          <p:nvPr>
            <p:ph idx="1"/>
          </p:nvPr>
        </p:nvSpPr>
        <p:spPr/>
        <p:txBody>
          <a:bodyPr>
            <a:normAutofit/>
          </a:bodyPr>
          <a:lstStyle/>
          <a:p>
            <a:pPr algn="just"/>
            <a:r>
              <a:rPr lang="en-US" sz="5400" dirty="0" smtClean="0"/>
              <a:t>The Ancient</a:t>
            </a:r>
          </a:p>
          <a:p>
            <a:pPr algn="just"/>
            <a:r>
              <a:rPr lang="en-US" sz="5400" dirty="0" smtClean="0"/>
              <a:t>The Modern</a:t>
            </a:r>
          </a:p>
          <a:p>
            <a:pPr algn="just"/>
            <a:r>
              <a:rPr lang="en-US" sz="5400" dirty="0" smtClean="0"/>
              <a:t>The Contemporary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Ancient</a:t>
            </a:r>
            <a:endParaRPr lang="en-US" dirty="0"/>
          </a:p>
        </p:txBody>
      </p:sp>
      <p:sp>
        <p:nvSpPr>
          <p:cNvPr id="3" name="Content Placeholder 2"/>
          <p:cNvSpPr>
            <a:spLocks noGrp="1"/>
          </p:cNvSpPr>
          <p:nvPr>
            <p:ph idx="1"/>
          </p:nvPr>
        </p:nvSpPr>
        <p:spPr>
          <a:xfrm>
            <a:off x="457200" y="1524000"/>
            <a:ext cx="8229600" cy="4800600"/>
          </a:xfrm>
        </p:spPr>
        <p:txBody>
          <a:bodyPr>
            <a:normAutofit fontScale="85000" lnSpcReduction="10000"/>
          </a:bodyPr>
          <a:lstStyle/>
          <a:p>
            <a:pPr algn="just"/>
            <a:r>
              <a:rPr lang="en-US" dirty="0" smtClean="0"/>
              <a:t>Thales to Democritus: Natural Philosophers – Problems of substance and change</a:t>
            </a:r>
          </a:p>
          <a:p>
            <a:pPr algn="just"/>
            <a:r>
              <a:rPr lang="en-US" dirty="0" smtClean="0"/>
              <a:t>Problem of Substance: Thales – Water; Anaximander – Boundless or Indefinite;  Anaximenes – Air</a:t>
            </a:r>
          </a:p>
          <a:p>
            <a:pPr algn="just"/>
            <a:r>
              <a:rPr lang="en-US" dirty="0" smtClean="0"/>
              <a:t>Problem of Change: Parmenides – Human  reason informs that there is no actual change and if we see change it is all perceptual illusion; Heraclitus – Constant change is the basic characteristic of nature: we cannot step into the same river twice; world is characterized by opposites such as day and night or winter and summer; logos or universal reason is the guiding force.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Ancient</a:t>
            </a:r>
            <a:endParaRPr lang="en-US" dirty="0"/>
          </a:p>
        </p:txBody>
      </p:sp>
      <p:sp>
        <p:nvSpPr>
          <p:cNvPr id="3" name="Content Placeholder 2"/>
          <p:cNvSpPr>
            <a:spLocks noGrp="1"/>
          </p:cNvSpPr>
          <p:nvPr>
            <p:ph idx="1"/>
          </p:nvPr>
        </p:nvSpPr>
        <p:spPr>
          <a:xfrm>
            <a:off x="533400" y="1447800"/>
            <a:ext cx="8305800" cy="4724400"/>
          </a:xfrm>
        </p:spPr>
        <p:txBody>
          <a:bodyPr>
            <a:normAutofit fontScale="77500" lnSpcReduction="20000"/>
          </a:bodyPr>
          <a:lstStyle/>
          <a:p>
            <a:pPr algn="just"/>
            <a:r>
              <a:rPr lang="en-US" dirty="0" smtClean="0"/>
              <a:t>Empedocles – Nature consists of four elements or roots: earth, air, fire and water; all objects in the world are the result of coming together and separating of these four elements; love and hate are responsible for binding and separation.</a:t>
            </a:r>
          </a:p>
          <a:p>
            <a:pPr algn="just"/>
            <a:r>
              <a:rPr lang="en-US" dirty="0" smtClean="0"/>
              <a:t>Anaxagoras – Nature is built up of an infinite number of minute particles or seeds invisible to the eye; nous or mind is responsible for change.</a:t>
            </a:r>
          </a:p>
          <a:p>
            <a:pPr algn="just"/>
            <a:r>
              <a:rPr lang="en-US" dirty="0" smtClean="0"/>
              <a:t>Democritus – Nature consists of an unlimited number and variety of atoms which are eternal, absolute and indivisible; there is no conscious design or force involved in change because in nature everything happens mechanically; everything that happens has a natural cause, a cause that is inherent in the thing itself.</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Ancient</a:t>
            </a:r>
            <a:endParaRPr lang="en-US" dirty="0"/>
          </a:p>
        </p:txBody>
      </p:sp>
      <p:sp>
        <p:nvSpPr>
          <p:cNvPr id="3" name="Content Placeholder 2"/>
          <p:cNvSpPr>
            <a:spLocks noGrp="1"/>
          </p:cNvSpPr>
          <p:nvPr>
            <p:ph idx="1"/>
          </p:nvPr>
        </p:nvSpPr>
        <p:spPr>
          <a:xfrm>
            <a:off x="381000" y="1447800"/>
            <a:ext cx="8305800" cy="4953000"/>
          </a:xfrm>
        </p:spPr>
        <p:txBody>
          <a:bodyPr>
            <a:normAutofit fontScale="77500" lnSpcReduction="20000"/>
          </a:bodyPr>
          <a:lstStyle/>
          <a:p>
            <a:pPr algn="just"/>
            <a:r>
              <a:rPr lang="en-US" dirty="0" smtClean="0"/>
              <a:t>Shift in philosophical inquiry from nature to man and his place in society:</a:t>
            </a:r>
          </a:p>
          <a:p>
            <a:pPr algn="just"/>
            <a:r>
              <a:rPr lang="en-US" dirty="0" smtClean="0"/>
              <a:t>Sophists – the word sophist means a wise and informed person; teaching the citizens in city-states for money; Protagoras – “Man is the measure of all things.” No absolute norms for what is right or wrong.</a:t>
            </a:r>
          </a:p>
          <a:p>
            <a:pPr algn="just"/>
            <a:r>
              <a:rPr lang="en-US" dirty="0" smtClean="0"/>
              <a:t>Socrates – never wrote a single line but Plato’s portrait of Socrates has inspired thinkers in the western world for nearly 2,500 years; the art of discourse; a philosopher really means one who loves wisdom; “one thing only I know, and that is that I know nothing; people are either certain or indifferent but a few admit of their ignorance and pursue their quest for truth; “the right insight leads to the right action;” Socrates was concerned with finding clear and universally valid definitions of right and wrong.</a:t>
            </a:r>
          </a:p>
          <a:p>
            <a:pPr algn="just"/>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Ancient</a:t>
            </a:r>
            <a:endParaRPr lang="en-US" dirty="0"/>
          </a:p>
        </p:txBody>
      </p:sp>
      <p:sp>
        <p:nvSpPr>
          <p:cNvPr id="3" name="Content Placeholder 2"/>
          <p:cNvSpPr>
            <a:spLocks noGrp="1"/>
          </p:cNvSpPr>
          <p:nvPr>
            <p:ph idx="1"/>
          </p:nvPr>
        </p:nvSpPr>
        <p:spPr>
          <a:xfrm>
            <a:off x="533400" y="1447800"/>
            <a:ext cx="8153400" cy="4876800"/>
          </a:xfrm>
        </p:spPr>
        <p:txBody>
          <a:bodyPr>
            <a:noAutofit/>
          </a:bodyPr>
          <a:lstStyle/>
          <a:p>
            <a:r>
              <a:rPr lang="en-US" sz="2400" dirty="0" smtClean="0"/>
              <a:t>Plato (428 – 347 BC)</a:t>
            </a:r>
          </a:p>
          <a:p>
            <a:r>
              <a:rPr lang="en-US" sz="2400" dirty="0" smtClean="0"/>
              <a:t>Eternally True, Eternally Beautiful, and Eternally Good</a:t>
            </a:r>
          </a:p>
          <a:p>
            <a:r>
              <a:rPr lang="en-US" sz="2400" dirty="0" smtClean="0"/>
              <a:t>World of Ideas</a:t>
            </a:r>
          </a:p>
          <a:p>
            <a:r>
              <a:rPr lang="en-US" sz="2400" dirty="0" smtClean="0"/>
              <a:t>True Knowledge</a:t>
            </a:r>
          </a:p>
          <a:p>
            <a:r>
              <a:rPr lang="en-US" sz="2400" dirty="0" smtClean="0"/>
              <a:t>An Immortal Soul</a:t>
            </a:r>
          </a:p>
          <a:p>
            <a:r>
              <a:rPr lang="en-US" sz="2400" dirty="0" smtClean="0"/>
              <a:t>Out of the Darkness of the Cave</a:t>
            </a:r>
          </a:p>
          <a:p>
            <a:r>
              <a:rPr lang="en-US" sz="2400" dirty="0" smtClean="0"/>
              <a:t>The Philosophic or Utopian State</a:t>
            </a:r>
          </a:p>
          <a:p>
            <a:pPr>
              <a:buNone/>
            </a:pPr>
            <a:r>
              <a:rPr lang="en-US" sz="2400" dirty="0" smtClean="0"/>
              <a:t>	Body		Soul		Virtue		State</a:t>
            </a:r>
          </a:p>
          <a:p>
            <a:pPr>
              <a:buNone/>
            </a:pPr>
            <a:r>
              <a:rPr lang="en-US" sz="2400" dirty="0" smtClean="0"/>
              <a:t>	Head		Reason		Wisdom	Rulers</a:t>
            </a:r>
          </a:p>
          <a:p>
            <a:pPr>
              <a:buNone/>
            </a:pPr>
            <a:r>
              <a:rPr lang="en-US" sz="2400" dirty="0" smtClean="0"/>
              <a:t>	Chest		Will		Courage	Warriors</a:t>
            </a:r>
          </a:p>
          <a:p>
            <a:pPr>
              <a:buNone/>
            </a:pPr>
            <a:r>
              <a:rPr lang="en-US" sz="2400" dirty="0" smtClean="0"/>
              <a:t>	Abdomen		Appetite	Temperance	Workers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Ancient</a:t>
            </a:r>
            <a:endParaRPr lang="en-US" dirty="0"/>
          </a:p>
        </p:txBody>
      </p:sp>
      <p:sp>
        <p:nvSpPr>
          <p:cNvPr id="3" name="Content Placeholder 2"/>
          <p:cNvSpPr>
            <a:spLocks noGrp="1"/>
          </p:cNvSpPr>
          <p:nvPr>
            <p:ph idx="1"/>
          </p:nvPr>
        </p:nvSpPr>
        <p:spPr>
          <a:xfrm>
            <a:off x="685800" y="1447800"/>
            <a:ext cx="8001000" cy="4800600"/>
          </a:xfrm>
        </p:spPr>
        <p:txBody>
          <a:bodyPr>
            <a:normAutofit fontScale="92500" lnSpcReduction="20000"/>
          </a:bodyPr>
          <a:lstStyle/>
          <a:p>
            <a:r>
              <a:rPr lang="en-US" dirty="0" smtClean="0"/>
              <a:t>Aristotle (384 – 322 BC)</a:t>
            </a:r>
          </a:p>
          <a:p>
            <a:r>
              <a:rPr lang="en-US" dirty="0" smtClean="0"/>
              <a:t>No Innate Ideas</a:t>
            </a:r>
          </a:p>
          <a:p>
            <a:pPr algn="just"/>
            <a:r>
              <a:rPr lang="en-US" dirty="0" smtClean="0"/>
              <a:t>Form of a Thing Is Its Specific Characteristics</a:t>
            </a:r>
          </a:p>
          <a:p>
            <a:pPr algn="just"/>
            <a:r>
              <a:rPr lang="en-US" dirty="0" smtClean="0"/>
              <a:t>Final Cause (Material, Efficient and Formal)</a:t>
            </a:r>
          </a:p>
          <a:p>
            <a:pPr algn="just"/>
            <a:r>
              <a:rPr lang="en-US" dirty="0" smtClean="0"/>
              <a:t>Logic (Deductive Logic of Categories)</a:t>
            </a:r>
          </a:p>
          <a:p>
            <a:pPr algn="just"/>
            <a:r>
              <a:rPr lang="en-US" dirty="0" smtClean="0"/>
              <a:t>Nature’s Scale (Nonliving things and Living things: plants, animals and humans)</a:t>
            </a:r>
          </a:p>
          <a:p>
            <a:pPr algn="just"/>
            <a:r>
              <a:rPr lang="en-US" dirty="0" smtClean="0"/>
              <a:t>Ethics (Virtues)</a:t>
            </a:r>
          </a:p>
          <a:p>
            <a:pPr algn="just"/>
            <a:r>
              <a:rPr lang="en-US" dirty="0" smtClean="0"/>
              <a:t>Politics (Monarchy, Aristocracy and Democracy)</a:t>
            </a:r>
          </a:p>
          <a:p>
            <a:pPr algn="just"/>
            <a:r>
              <a:rPr lang="en-US" dirty="0" smtClean="0"/>
              <a:t>Views on Women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419</TotalTime>
  <Words>735</Words>
  <Application>Microsoft Office PowerPoint</Application>
  <PresentationFormat>On-screen Show (4:3)</PresentationFormat>
  <Paragraphs>52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Philosophical Perspectives  </vt:lpstr>
      <vt:lpstr>PowerPoint Presentation</vt:lpstr>
      <vt:lpstr>Philosophical Perspective</vt:lpstr>
      <vt:lpstr>Philosophical Perspectives</vt:lpstr>
      <vt:lpstr>The Ancient</vt:lpstr>
      <vt:lpstr>The Ancient</vt:lpstr>
      <vt:lpstr>The Ancient</vt:lpstr>
      <vt:lpstr>The Ancient</vt:lpstr>
      <vt:lpstr>The Ancient</vt:lpstr>
      <vt:lpstr>Case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Dell</cp:lastModifiedBy>
  <cp:revision>165</cp:revision>
  <dcterms:created xsi:type="dcterms:W3CDTF">2013-08-02T17:19:43Z</dcterms:created>
  <dcterms:modified xsi:type="dcterms:W3CDTF">2021-08-26T06:02:32Z</dcterms:modified>
</cp:coreProperties>
</file>