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8" r:id="rId3"/>
    <p:sldId id="291" r:id="rId4"/>
    <p:sldId id="296" r:id="rId5"/>
    <p:sldId id="292" r:id="rId6"/>
    <p:sldId id="325" r:id="rId7"/>
    <p:sldId id="324" r:id="rId8"/>
    <p:sldId id="313" r:id="rId9"/>
    <p:sldId id="314" r:id="rId10"/>
    <p:sldId id="321" r:id="rId11"/>
    <p:sldId id="322" r:id="rId12"/>
    <p:sldId id="323" r:id="rId13"/>
    <p:sldId id="327" r:id="rId14"/>
    <p:sldId id="310" r:id="rId15"/>
  </p:sldIdLst>
  <p:sldSz cx="9144000" cy="6858000" type="screen4x3"/>
  <p:notesSz cx="7021513" cy="9307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24" autoAdjust="0"/>
  </p:normalViewPr>
  <p:slideViewPr>
    <p:cSldViewPr>
      <p:cViewPr varScale="1">
        <p:scale>
          <a:sx n="102" d="100"/>
          <a:sy n="102" d="100"/>
        </p:scale>
        <p:origin x="264" y="108"/>
      </p:cViewPr>
      <p:guideLst>
        <p:guide orient="horz" pos="2160"/>
        <p:guide pos="2880"/>
      </p:guideLst>
    </p:cSldViewPr>
  </p:slideViewPr>
  <p:notesTextViewPr>
    <p:cViewPr>
      <p:scale>
        <a:sx n="100" d="100"/>
        <a:sy n="100" d="100"/>
      </p:scale>
      <p:origin x="0" y="0"/>
    </p:cViewPr>
  </p:notesTextViewPr>
  <p:sorterViewPr>
    <p:cViewPr>
      <p:scale>
        <a:sx n="90" d="100"/>
        <a:sy n="9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06A430B-F85C-4EA5-AB6D-9397FFF092F9}" type="datetimeFigureOut">
              <a:rPr lang="en-US" smtClean="0"/>
              <a:pPr/>
              <a:t>10/6/2021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06A430B-F85C-4EA5-AB6D-9397FFF092F9}" type="datetimeFigureOut">
              <a:rPr lang="en-US" smtClean="0"/>
              <a:pPr/>
              <a:t>10/6/2021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06A430B-F85C-4EA5-AB6D-9397FFF092F9}" type="datetimeFigureOut">
              <a:rPr lang="en-US" smtClean="0"/>
              <a:pPr/>
              <a:t>10/6/2021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06A430B-F85C-4EA5-AB6D-9397FFF092F9}" type="datetimeFigureOut">
              <a:rPr lang="en-US" smtClean="0"/>
              <a:pPr/>
              <a:t>10/6/2021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6A430B-F85C-4EA5-AB6D-9397FFF092F9}" type="datetimeFigureOut">
              <a:rPr lang="en-US" smtClean="0"/>
              <a:pPr/>
              <a:t>10/6/2021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06A430B-F85C-4EA5-AB6D-9397FFF092F9}" type="datetimeFigureOut">
              <a:rPr lang="en-US" smtClean="0"/>
              <a:pPr/>
              <a:t>10/6/2021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06A430B-F85C-4EA5-AB6D-9397FFF092F9}" type="datetimeFigureOut">
              <a:rPr lang="en-US" smtClean="0"/>
              <a:pPr/>
              <a:t>10/6/2021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06A430B-F85C-4EA5-AB6D-9397FFF092F9}" type="datetimeFigureOut">
              <a:rPr lang="en-US" smtClean="0"/>
              <a:pPr/>
              <a:t>10/6/2021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6A430B-F85C-4EA5-AB6D-9397FFF092F9}" type="datetimeFigureOut">
              <a:rPr lang="en-US" smtClean="0"/>
              <a:pPr/>
              <a:t>10/6/2021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6A430B-F85C-4EA5-AB6D-9397FFF092F9}" type="datetimeFigureOut">
              <a:rPr lang="en-US" smtClean="0"/>
              <a:pPr/>
              <a:t>10/6/2021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6A430B-F85C-4EA5-AB6D-9397FFF092F9}" type="datetimeFigureOut">
              <a:rPr lang="en-US" smtClean="0"/>
              <a:pPr/>
              <a:t>10/6/2021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6A430B-F85C-4EA5-AB6D-9397FFF092F9}" type="datetimeFigureOut">
              <a:rPr lang="en-US" smtClean="0"/>
              <a:pPr/>
              <a:t>10/6/2021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D24A68-7DF0-4213-9ED1-EFB991119C0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1"/>
            <a:ext cx="7772400" cy="1600199"/>
          </a:xfrm>
        </p:spPr>
        <p:txBody>
          <a:bodyPr>
            <a:normAutofit fontScale="90000"/>
          </a:bodyPr>
          <a:lstStyle/>
          <a:p>
            <a:r>
              <a:rPr lang="en-US" b="1" dirty="0" smtClean="0"/>
              <a:t/>
            </a:r>
            <a:br>
              <a:rPr lang="en-US" b="1" dirty="0" smtClean="0"/>
            </a:br>
            <a:r>
              <a:rPr lang="en-US" b="1" dirty="0"/>
              <a:t/>
            </a:r>
            <a:br>
              <a:rPr lang="en-US" b="1" dirty="0"/>
            </a:br>
            <a:r>
              <a:rPr lang="en-US" b="1" dirty="0" smtClean="0"/>
              <a:t>World Poverty</a:t>
            </a:r>
            <a:r>
              <a:rPr lang="en-US" dirty="0" smtClean="0"/>
              <a:t/>
            </a:r>
            <a:br>
              <a:rPr lang="en-US" dirty="0" smtClean="0"/>
            </a:br>
            <a:r>
              <a:rPr lang="en-US" b="1" dirty="0" smtClean="0"/>
              <a:t/>
            </a:r>
            <a:br>
              <a:rPr lang="en-US" b="1" dirty="0" smtClean="0"/>
            </a:br>
            <a:endParaRPr lang="en-US" dirty="0"/>
          </a:p>
        </p:txBody>
      </p:sp>
      <p:sp>
        <p:nvSpPr>
          <p:cNvPr id="3" name="Subtitle 2"/>
          <p:cNvSpPr>
            <a:spLocks noGrp="1"/>
          </p:cNvSpPr>
          <p:nvPr>
            <p:ph type="subTitle" idx="1"/>
          </p:nvPr>
        </p:nvSpPr>
        <p:spPr>
          <a:xfrm>
            <a:off x="990600" y="4267200"/>
            <a:ext cx="7620000" cy="1371600"/>
          </a:xfrm>
        </p:spPr>
        <p:txBody>
          <a:bodyPr>
            <a:normAutofit fontScale="92500" lnSpcReduction="20000"/>
          </a:bodyPr>
          <a:lstStyle/>
          <a:p>
            <a:pPr algn="r"/>
            <a:r>
              <a:rPr lang="en-US" dirty="0" smtClean="0">
                <a:solidFill>
                  <a:schemeClr val="tx1"/>
                </a:solidFill>
              </a:rPr>
              <a:t>Prof. Kumar </a:t>
            </a:r>
            <a:r>
              <a:rPr lang="en-US" dirty="0" err="1" smtClean="0">
                <a:solidFill>
                  <a:schemeClr val="tx1"/>
                </a:solidFill>
              </a:rPr>
              <a:t>Neeraj</a:t>
            </a:r>
            <a:r>
              <a:rPr lang="en-US" dirty="0" smtClean="0">
                <a:solidFill>
                  <a:schemeClr val="tx1"/>
                </a:solidFill>
              </a:rPr>
              <a:t> </a:t>
            </a:r>
            <a:r>
              <a:rPr lang="en-US" dirty="0" err="1" smtClean="0">
                <a:solidFill>
                  <a:schemeClr val="tx1"/>
                </a:solidFill>
              </a:rPr>
              <a:t>Sachdev</a:t>
            </a:r>
            <a:endParaRPr lang="en-US" dirty="0" smtClean="0">
              <a:solidFill>
                <a:schemeClr val="tx1"/>
              </a:solidFill>
            </a:endParaRPr>
          </a:p>
          <a:p>
            <a:pPr algn="r"/>
            <a:r>
              <a:rPr lang="en-US" dirty="0" smtClean="0">
                <a:solidFill>
                  <a:schemeClr val="tx1"/>
                </a:solidFill>
              </a:rPr>
              <a:t>6168-F</a:t>
            </a:r>
          </a:p>
          <a:p>
            <a:pPr algn="r"/>
            <a:r>
              <a:rPr lang="en-US" dirty="0" smtClean="0">
                <a:solidFill>
                  <a:schemeClr val="tx1"/>
                </a:solidFill>
              </a:rPr>
              <a:t>Department of Humanities and Social Sciences</a:t>
            </a:r>
            <a:endParaRPr lang="en-US"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Paper Reference</a:t>
            </a:r>
            <a:endParaRPr lang="en-US" dirty="0"/>
          </a:p>
        </p:txBody>
      </p:sp>
      <p:sp>
        <p:nvSpPr>
          <p:cNvPr id="3" name="Content Placeholder 2"/>
          <p:cNvSpPr>
            <a:spLocks noGrp="1"/>
          </p:cNvSpPr>
          <p:nvPr>
            <p:ph idx="1"/>
          </p:nvPr>
        </p:nvSpPr>
        <p:spPr>
          <a:xfrm>
            <a:off x="457200" y="1371600"/>
            <a:ext cx="8229600" cy="4754563"/>
          </a:xfrm>
        </p:spPr>
        <p:txBody>
          <a:bodyPr>
            <a:normAutofit/>
          </a:bodyPr>
          <a:lstStyle/>
          <a:p>
            <a:pPr algn="just"/>
            <a:r>
              <a:rPr lang="en-US" sz="2800" dirty="0" smtClean="0"/>
              <a:t>Nigel Dower, “World Poverty,” in </a:t>
            </a:r>
            <a:r>
              <a:rPr lang="en-US" sz="2800" i="1" dirty="0" smtClean="0"/>
              <a:t>A Companion to Ethics</a:t>
            </a:r>
            <a:r>
              <a:rPr lang="en-US" sz="2800" dirty="0" smtClean="0"/>
              <a:t>, edited by Peter Singer, Oxford: Blackwell Publishers, 1993, pp. 273-283</a:t>
            </a:r>
          </a:p>
          <a:p>
            <a:pPr algn="just"/>
            <a:endParaRPr lang="en-US" sz="2800" dirty="0" smtClean="0"/>
          </a:p>
          <a:p>
            <a:pPr lvl="1" algn="just"/>
            <a:r>
              <a:rPr lang="en-US" sz="2400" dirty="0" smtClean="0"/>
              <a:t>Salient Points of this Paper are listed on the next slide:</a:t>
            </a:r>
            <a:endParaRPr lang="en-US" dirty="0" smtClean="0"/>
          </a:p>
          <a:p>
            <a:pPr lvl="1" algn="just"/>
            <a:endParaRPr lang="en-US" dirty="0" smtClean="0"/>
          </a:p>
          <a:p>
            <a:pPr lvl="1" algn="just"/>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World Poverty</a:t>
            </a:r>
            <a:endParaRPr lang="en-US" dirty="0"/>
          </a:p>
        </p:txBody>
      </p:sp>
      <p:sp>
        <p:nvSpPr>
          <p:cNvPr id="3" name="Content Placeholder 2"/>
          <p:cNvSpPr>
            <a:spLocks noGrp="1"/>
          </p:cNvSpPr>
          <p:nvPr>
            <p:ph idx="1"/>
          </p:nvPr>
        </p:nvSpPr>
        <p:spPr>
          <a:xfrm>
            <a:off x="381000" y="1447800"/>
            <a:ext cx="8382000" cy="4876800"/>
          </a:xfrm>
        </p:spPr>
        <p:txBody>
          <a:bodyPr>
            <a:normAutofit/>
          </a:bodyPr>
          <a:lstStyle/>
          <a:p>
            <a:r>
              <a:rPr lang="en-US" dirty="0" smtClean="0"/>
              <a:t>The Challenge</a:t>
            </a:r>
          </a:p>
          <a:p>
            <a:r>
              <a:rPr lang="en-US" dirty="0" smtClean="0"/>
              <a:t>What is Helping?</a:t>
            </a:r>
          </a:p>
          <a:p>
            <a:r>
              <a:rPr lang="en-US" dirty="0" smtClean="0"/>
              <a:t>Justice not Charity</a:t>
            </a:r>
          </a:p>
          <a:p>
            <a:r>
              <a:rPr lang="en-US" dirty="0" smtClean="0"/>
              <a:t>What is Development?</a:t>
            </a:r>
          </a:p>
          <a:p>
            <a:r>
              <a:rPr lang="en-US" dirty="0" smtClean="0"/>
              <a:t>World Population Trends</a:t>
            </a:r>
          </a:p>
          <a:p>
            <a:r>
              <a:rPr lang="en-US" dirty="0" smtClean="0"/>
              <a:t>Beyond the Domain of our Responsibility</a:t>
            </a:r>
          </a:p>
          <a:p>
            <a:r>
              <a:rPr lang="en-US" dirty="0" smtClean="0"/>
              <a:t>How much Caring?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Concluding Remarks</a:t>
            </a:r>
            <a:endParaRPr lang="en-US" dirty="0"/>
          </a:p>
        </p:txBody>
      </p:sp>
      <p:sp>
        <p:nvSpPr>
          <p:cNvPr id="3" name="Content Placeholder 2"/>
          <p:cNvSpPr>
            <a:spLocks noGrp="1"/>
          </p:cNvSpPr>
          <p:nvPr>
            <p:ph idx="1"/>
          </p:nvPr>
        </p:nvSpPr>
        <p:spPr/>
        <p:txBody>
          <a:bodyPr>
            <a:normAutofit fontScale="77500" lnSpcReduction="20000"/>
          </a:bodyPr>
          <a:lstStyle/>
          <a:p>
            <a:pPr algn="just">
              <a:buNone/>
            </a:pPr>
            <a:r>
              <a:rPr lang="en-US" dirty="0" smtClean="0"/>
              <a:t>	“My argument </a:t>
            </a:r>
            <a:r>
              <a:rPr lang="en-US" dirty="0" smtClean="0"/>
              <a:t>… </a:t>
            </a:r>
            <a:r>
              <a:rPr lang="en-US" dirty="0" smtClean="0"/>
              <a:t>has been for a significant obligation to help alleviate world poverty, not a relentless, overburdening one. But you may ask: how much is “significant’? My answer will seem like no answer: there is no percentage of wealth or amount of time to be pulled out of a magic moral box. Caring is an unquantifiable dimension to moral responsibility. But if we have a proper appreciation of the facts of world poverty, of our global moral identities, of the moral seriousness of responding to extreme suffering, of what quality of life really consists in, and of the duty of caring as much as we can consistent with our quality of life, then we will care as we ought.” 			 				Nigel Dower, p. 282</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List of Students’ Key Words Related to World Poverty</a:t>
            </a:r>
            <a:endParaRPr lang="en-US" sz="3600" dirty="0"/>
          </a:p>
        </p:txBody>
      </p:sp>
      <p:graphicFrame>
        <p:nvGraphicFramePr>
          <p:cNvPr id="4" name="Content Placeholder 3"/>
          <p:cNvGraphicFramePr>
            <a:graphicFrameLocks noGrp="1"/>
          </p:cNvGraphicFramePr>
          <p:nvPr>
            <p:ph idx="1"/>
          </p:nvPr>
        </p:nvGraphicFramePr>
        <p:xfrm>
          <a:off x="457200" y="1447801"/>
          <a:ext cx="8229600" cy="4973319"/>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82563">
                <a:tc>
                  <a: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800" b="0" i="0" u="none" strike="noStrike" kern="1200" cap="none" spc="0" normalizeH="0" baseline="0" noProof="0" dirty="0" smtClean="0">
                          <a:ln>
                            <a:noFill/>
                          </a:ln>
                          <a:solidFill>
                            <a:prstClr val="black"/>
                          </a:solidFill>
                          <a:effectLst/>
                          <a:uLnTx/>
                          <a:uFillTx/>
                          <a:latin typeface="+mn-lt"/>
                          <a:ea typeface="+mn-ea"/>
                          <a:cs typeface="+mn-cs"/>
                        </a:rPr>
                        <a:t>Poor</a:t>
                      </a:r>
                    </a:p>
                  </a:txBody>
                  <a:tcPr/>
                </a:tc>
                <a:tc>
                  <a:txBody>
                    <a:bodyPr/>
                    <a:lstStyle/>
                    <a:p>
                      <a:pPr>
                        <a:buFont typeface="Arial" pitchFamily="34" charset="0"/>
                        <a:buChar char="•"/>
                      </a:pPr>
                      <a:r>
                        <a:rPr lang="en-US" dirty="0" smtClean="0"/>
                        <a:t>Population</a:t>
                      </a:r>
                      <a:endParaRPr lang="en-US" dirty="0"/>
                    </a:p>
                  </a:txBody>
                  <a:tcPr/>
                </a:tc>
                <a:tc>
                  <a:txBody>
                    <a:bodyPr/>
                    <a:lstStyle/>
                    <a:p>
                      <a:pPr>
                        <a:buFont typeface="Arial" pitchFamily="34" charset="0"/>
                        <a:buChar char="•"/>
                      </a:pPr>
                      <a:r>
                        <a:rPr lang="en-US" dirty="0" smtClean="0"/>
                        <a:t>Impoverished Condition</a:t>
                      </a:r>
                      <a:endParaRPr lang="en-US" dirty="0"/>
                    </a:p>
                  </a:txBody>
                  <a:tcPr/>
                </a:tc>
                <a:extLst>
                  <a:ext uri="{0D108BD9-81ED-4DB2-BD59-A6C34878D82A}">
                    <a16:rowId xmlns:a16="http://schemas.microsoft.com/office/drawing/2014/main" val="10000"/>
                  </a:ext>
                </a:extLst>
              </a:tr>
              <a:tr h="382563">
                <a:tc>
                  <a: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Unemployment</a:t>
                      </a:r>
                      <a:endParaRPr lang="en-US" dirty="0"/>
                    </a:p>
                  </a:txBody>
                  <a:tcPr/>
                </a:tc>
                <a:tc>
                  <a:txBody>
                    <a:bodyPr/>
                    <a:lstStyle/>
                    <a:p>
                      <a:pPr>
                        <a:buFont typeface="Arial" pitchFamily="34" charset="0"/>
                        <a:buChar char="•"/>
                      </a:pPr>
                      <a:r>
                        <a:rPr lang="en-US" dirty="0" smtClean="0"/>
                        <a:t>Starvation</a:t>
                      </a:r>
                      <a:endParaRPr lang="en-US" dirty="0"/>
                    </a:p>
                  </a:txBody>
                  <a:tcPr/>
                </a:tc>
                <a:tc>
                  <a:txBody>
                    <a:bodyPr/>
                    <a:lstStyle/>
                    <a:p>
                      <a:pPr>
                        <a:buFont typeface="Arial" pitchFamily="34" charset="0"/>
                        <a:buChar char="•"/>
                      </a:pPr>
                      <a:r>
                        <a:rPr lang="en-US" dirty="0" smtClean="0"/>
                        <a:t>Limited Resources</a:t>
                      </a:r>
                      <a:endParaRPr lang="en-US" dirty="0"/>
                    </a:p>
                  </a:txBody>
                  <a:tcPr/>
                </a:tc>
                <a:extLst>
                  <a:ext uri="{0D108BD9-81ED-4DB2-BD59-A6C34878D82A}">
                    <a16:rowId xmlns:a16="http://schemas.microsoft.com/office/drawing/2014/main" val="10001"/>
                  </a:ext>
                </a:extLst>
              </a:tr>
              <a:tr h="382563">
                <a:tc>
                  <a: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Scarcity</a:t>
                      </a:r>
                      <a:endParaRPr lang="en-US" dirty="0"/>
                    </a:p>
                  </a:txBody>
                  <a:tcPr/>
                </a:tc>
                <a:tc>
                  <a:txBody>
                    <a:bodyPr/>
                    <a:lstStyle/>
                    <a:p>
                      <a:pPr>
                        <a:buFont typeface="Arial" pitchFamily="34" charset="0"/>
                        <a:buChar char="•"/>
                      </a:pPr>
                      <a:r>
                        <a:rPr lang="en-US" dirty="0" smtClean="0"/>
                        <a:t>Child Labor</a:t>
                      </a:r>
                    </a:p>
                  </a:txBody>
                  <a:tcPr/>
                </a:tc>
                <a:tc>
                  <a:txBody>
                    <a:bodyPr/>
                    <a:lstStyle/>
                    <a:p>
                      <a:pPr>
                        <a:buFont typeface="Arial" pitchFamily="34" charset="0"/>
                        <a:buChar char="•"/>
                      </a:pPr>
                      <a:r>
                        <a:rPr lang="en-US" dirty="0" smtClean="0"/>
                        <a:t>Inferior</a:t>
                      </a:r>
                    </a:p>
                  </a:txBody>
                  <a:tcPr/>
                </a:tc>
                <a:extLst>
                  <a:ext uri="{0D108BD9-81ED-4DB2-BD59-A6C34878D82A}">
                    <a16:rowId xmlns:a16="http://schemas.microsoft.com/office/drawing/2014/main" val="10002"/>
                  </a:ext>
                </a:extLst>
              </a:tr>
              <a:tr h="382563">
                <a:tc>
                  <a: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Hunger</a:t>
                      </a:r>
                      <a:endParaRPr lang="en-US" dirty="0"/>
                    </a:p>
                  </a:txBody>
                  <a:tcPr/>
                </a:tc>
                <a:tc>
                  <a:txBody>
                    <a:bodyPr/>
                    <a:lstStyle/>
                    <a:p>
                      <a:pPr>
                        <a:buFont typeface="Arial" pitchFamily="34" charset="0"/>
                        <a:buChar char="•"/>
                      </a:pPr>
                      <a:r>
                        <a:rPr lang="en-US" dirty="0" smtClean="0"/>
                        <a:t>Economically Backward</a:t>
                      </a:r>
                      <a:endParaRPr lang="en-US" dirty="0"/>
                    </a:p>
                  </a:txBody>
                  <a:tcPr/>
                </a:tc>
                <a:tc>
                  <a:txBody>
                    <a:bodyPr/>
                    <a:lstStyle/>
                    <a:p>
                      <a:pPr>
                        <a:buFont typeface="Arial" pitchFamily="34" charset="0"/>
                        <a:buChar char="•"/>
                      </a:pPr>
                      <a:r>
                        <a:rPr lang="en-US" dirty="0" smtClean="0"/>
                        <a:t>Health Care</a:t>
                      </a:r>
                      <a:endParaRPr lang="en-US" dirty="0"/>
                    </a:p>
                  </a:txBody>
                  <a:tcPr/>
                </a:tc>
                <a:extLst>
                  <a:ext uri="{0D108BD9-81ED-4DB2-BD59-A6C34878D82A}">
                    <a16:rowId xmlns:a16="http://schemas.microsoft.com/office/drawing/2014/main" val="10003"/>
                  </a:ext>
                </a:extLst>
              </a:tr>
              <a:tr h="382563">
                <a:tc>
                  <a: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Malnutrition</a:t>
                      </a:r>
                      <a:endParaRPr lang="en-US" dirty="0"/>
                    </a:p>
                  </a:txBody>
                  <a:tcPr/>
                </a:tc>
                <a:tc>
                  <a:txBody>
                    <a:bodyPr/>
                    <a:lstStyle/>
                    <a:p>
                      <a:pPr>
                        <a:buFont typeface="Arial" pitchFamily="34" charset="0"/>
                        <a:buChar char="•"/>
                      </a:pPr>
                      <a:r>
                        <a:rPr lang="en-US" dirty="0" smtClean="0"/>
                        <a:t>Challenge</a:t>
                      </a:r>
                    </a:p>
                  </a:txBody>
                  <a:tcPr/>
                </a:tc>
                <a:tc>
                  <a:txBody>
                    <a:bodyPr/>
                    <a:lstStyle/>
                    <a:p>
                      <a:pPr>
                        <a:buFont typeface="Arial" pitchFamily="34" charset="0"/>
                        <a:buChar char="•"/>
                      </a:pPr>
                      <a:r>
                        <a:rPr lang="en-US" dirty="0" smtClean="0"/>
                        <a:t>Marxism</a:t>
                      </a:r>
                    </a:p>
                  </a:txBody>
                  <a:tcPr/>
                </a:tc>
                <a:extLst>
                  <a:ext uri="{0D108BD9-81ED-4DB2-BD59-A6C34878D82A}">
                    <a16:rowId xmlns:a16="http://schemas.microsoft.com/office/drawing/2014/main" val="10004"/>
                  </a:ext>
                </a:extLst>
              </a:tr>
              <a:tr h="382563">
                <a:tc>
                  <a: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800" b="0" i="0" u="none" strike="noStrike" kern="1200" cap="none" spc="0" normalizeH="0" baseline="0" noProof="0" dirty="0" smtClean="0">
                          <a:ln>
                            <a:noFill/>
                          </a:ln>
                          <a:solidFill>
                            <a:prstClr val="black"/>
                          </a:solidFill>
                          <a:effectLst/>
                          <a:uLnTx/>
                          <a:uFillTx/>
                          <a:latin typeface="+mn-lt"/>
                          <a:ea typeface="+mn-ea"/>
                          <a:cs typeface="+mn-cs"/>
                        </a:rPr>
                        <a:t>Social Inequality</a:t>
                      </a:r>
                    </a:p>
                  </a:txBody>
                  <a:tcPr/>
                </a:tc>
                <a:tc>
                  <a:txBody>
                    <a:bodyPr/>
                    <a:lstStyle/>
                    <a:p>
                      <a:pPr>
                        <a:buFont typeface="Arial" pitchFamily="34" charset="0"/>
                        <a:buChar char="•"/>
                      </a:pPr>
                      <a:r>
                        <a:rPr lang="en-US" dirty="0" smtClean="0"/>
                        <a:t>Poverty Line</a:t>
                      </a:r>
                      <a:endParaRPr lang="en-US" dirty="0"/>
                    </a:p>
                  </a:txBody>
                  <a:tcPr/>
                </a:tc>
                <a:tc>
                  <a:txBody>
                    <a:bodyPr/>
                    <a:lstStyle/>
                    <a:p>
                      <a:pPr>
                        <a:buFont typeface="Arial" pitchFamily="34" charset="0"/>
                        <a:buChar char="•"/>
                      </a:pPr>
                      <a:r>
                        <a:rPr lang="en-US" dirty="0" smtClean="0"/>
                        <a:t>Resources</a:t>
                      </a:r>
                      <a:endParaRPr lang="en-US" dirty="0"/>
                    </a:p>
                  </a:txBody>
                  <a:tcPr/>
                </a:tc>
                <a:extLst>
                  <a:ext uri="{0D108BD9-81ED-4DB2-BD59-A6C34878D82A}">
                    <a16:rowId xmlns:a16="http://schemas.microsoft.com/office/drawing/2014/main" val="10005"/>
                  </a:ext>
                </a:extLst>
              </a:tr>
              <a:tr h="382563">
                <a:tc>
                  <a: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Disaster</a:t>
                      </a:r>
                      <a:endParaRPr lang="en-US" dirty="0"/>
                    </a:p>
                  </a:txBody>
                  <a:tcPr/>
                </a:tc>
                <a:tc>
                  <a:txBody>
                    <a:bodyPr/>
                    <a:lstStyle/>
                    <a:p>
                      <a:pPr>
                        <a:buFont typeface="Arial" pitchFamily="34" charset="0"/>
                        <a:buChar char="•"/>
                      </a:pPr>
                      <a:r>
                        <a:rPr lang="en-US" dirty="0" smtClean="0"/>
                        <a:t>Disheartening</a:t>
                      </a:r>
                      <a:endParaRPr lang="en-US" dirty="0"/>
                    </a:p>
                  </a:txBody>
                  <a:tcPr/>
                </a:tc>
                <a:tc>
                  <a:txBody>
                    <a:bodyPr/>
                    <a:lstStyle/>
                    <a:p>
                      <a:pPr>
                        <a:buFont typeface="Arial" pitchFamily="34" charset="0"/>
                        <a:buChar char="•"/>
                      </a:pPr>
                      <a:r>
                        <a:rPr lang="en-US" dirty="0" smtClean="0"/>
                        <a:t>Disparity</a:t>
                      </a:r>
                      <a:endParaRPr lang="en-US" dirty="0"/>
                    </a:p>
                  </a:txBody>
                  <a:tcPr/>
                </a:tc>
                <a:extLst>
                  <a:ext uri="{0D108BD9-81ED-4DB2-BD59-A6C34878D82A}">
                    <a16:rowId xmlns:a16="http://schemas.microsoft.com/office/drawing/2014/main" val="10006"/>
                  </a:ext>
                </a:extLst>
              </a:tr>
              <a:tr h="382563">
                <a:tc>
                  <a: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Allocation of Resources</a:t>
                      </a:r>
                      <a:endParaRPr lang="en-US" dirty="0"/>
                    </a:p>
                  </a:txBody>
                  <a:tcPr/>
                </a:tc>
                <a:tc>
                  <a:txBody>
                    <a:bodyPr/>
                    <a:lstStyle/>
                    <a:p>
                      <a:pPr>
                        <a:buFont typeface="Arial" pitchFamily="34" charset="0"/>
                        <a:buChar char="•"/>
                      </a:pPr>
                      <a:r>
                        <a:rPr lang="en-US" dirty="0" smtClean="0"/>
                        <a:t>Exploitation</a:t>
                      </a:r>
                      <a:endParaRPr lang="en-US" dirty="0"/>
                    </a:p>
                  </a:txBody>
                  <a:tcPr/>
                </a:tc>
                <a:tc>
                  <a:txBody>
                    <a:bodyPr/>
                    <a:lstStyle/>
                    <a:p>
                      <a:pPr>
                        <a:buFont typeface="Arial" pitchFamily="34" charset="0"/>
                        <a:buChar char="•"/>
                      </a:pPr>
                      <a:r>
                        <a:rPr lang="en-US" dirty="0" smtClean="0"/>
                        <a:t>Poverty</a:t>
                      </a:r>
                      <a:r>
                        <a:rPr lang="en-US" baseline="0" dirty="0" smtClean="0"/>
                        <a:t> Ratio</a:t>
                      </a:r>
                      <a:endParaRPr lang="en-US" dirty="0"/>
                    </a:p>
                  </a:txBody>
                  <a:tcPr/>
                </a:tc>
                <a:extLst>
                  <a:ext uri="{0D108BD9-81ED-4DB2-BD59-A6C34878D82A}">
                    <a16:rowId xmlns:a16="http://schemas.microsoft.com/office/drawing/2014/main" val="10007"/>
                  </a:ext>
                </a:extLst>
              </a:tr>
              <a:tr h="382563">
                <a:tc>
                  <a: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800" b="0" i="0" u="none" strike="noStrike" kern="1200" cap="none" spc="0" normalizeH="0" baseline="0" noProof="0" dirty="0" smtClean="0">
                          <a:ln>
                            <a:noFill/>
                          </a:ln>
                          <a:solidFill>
                            <a:prstClr val="black"/>
                          </a:solidFill>
                          <a:effectLst/>
                          <a:uLnTx/>
                          <a:uFillTx/>
                          <a:latin typeface="+mn-lt"/>
                          <a:ea typeface="+mn-ea"/>
                          <a:cs typeface="+mn-cs"/>
                        </a:rPr>
                        <a:t>Homeless</a:t>
                      </a:r>
                    </a:p>
                  </a:txBody>
                  <a:tcPr/>
                </a:tc>
                <a:tc>
                  <a:txBody>
                    <a:bodyPr/>
                    <a:lstStyle/>
                    <a:p>
                      <a:pPr>
                        <a:buFont typeface="Arial" pitchFamily="34" charset="0"/>
                        <a:buChar char="•"/>
                      </a:pPr>
                      <a:r>
                        <a:rPr lang="en-US" dirty="0" smtClean="0"/>
                        <a:t>Education</a:t>
                      </a:r>
                      <a:endParaRPr lang="en-US" dirty="0"/>
                    </a:p>
                  </a:txBody>
                  <a:tcPr/>
                </a:tc>
                <a:tc>
                  <a:txBody>
                    <a:bodyPr/>
                    <a:lstStyle/>
                    <a:p>
                      <a:pPr>
                        <a:buFont typeface="Arial" pitchFamily="34" charset="0"/>
                        <a:buChar char="•"/>
                      </a:pPr>
                      <a:r>
                        <a:rPr lang="en-US" dirty="0" smtClean="0"/>
                        <a:t>Planned</a:t>
                      </a:r>
                      <a:endParaRPr lang="en-US" dirty="0"/>
                    </a:p>
                  </a:txBody>
                  <a:tcPr/>
                </a:tc>
                <a:extLst>
                  <a:ext uri="{0D108BD9-81ED-4DB2-BD59-A6C34878D82A}">
                    <a16:rowId xmlns:a16="http://schemas.microsoft.com/office/drawing/2014/main" val="10008"/>
                  </a:ext>
                </a:extLst>
              </a:tr>
              <a:tr h="382563">
                <a:tc>
                  <a: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Opportunity</a:t>
                      </a:r>
                      <a:endParaRPr lang="en-US" dirty="0"/>
                    </a:p>
                  </a:txBody>
                  <a:tcPr/>
                </a:tc>
                <a:tc>
                  <a:txBody>
                    <a:bodyPr/>
                    <a:lstStyle/>
                    <a:p>
                      <a:pPr>
                        <a:buFont typeface="Arial" pitchFamily="34" charset="0"/>
                        <a:buChar char="•"/>
                      </a:pPr>
                      <a:r>
                        <a:rPr lang="en-US" dirty="0" smtClean="0"/>
                        <a:t>Gender Inequality</a:t>
                      </a:r>
                      <a:endParaRPr lang="en-US" dirty="0"/>
                    </a:p>
                  </a:txBody>
                  <a:tcPr/>
                </a:tc>
                <a:tc>
                  <a:txBody>
                    <a:bodyPr/>
                    <a:lstStyle/>
                    <a:p>
                      <a:pPr>
                        <a:buFont typeface="Arial" pitchFamily="34" charset="0"/>
                        <a:buChar char="•"/>
                      </a:pPr>
                      <a:r>
                        <a:rPr lang="en-US" dirty="0" smtClean="0"/>
                        <a:t>Discrimination</a:t>
                      </a:r>
                      <a:endParaRPr lang="en-US" dirty="0"/>
                    </a:p>
                  </a:txBody>
                  <a:tcPr/>
                </a:tc>
                <a:extLst>
                  <a:ext uri="{0D108BD9-81ED-4DB2-BD59-A6C34878D82A}">
                    <a16:rowId xmlns:a16="http://schemas.microsoft.com/office/drawing/2014/main" val="10009"/>
                  </a:ext>
                </a:extLst>
              </a:tr>
              <a:tr h="382563">
                <a:tc>
                  <a: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Illiteracy</a:t>
                      </a:r>
                    </a:p>
                  </a:txBody>
                  <a:tcPr/>
                </a:tc>
                <a:tc>
                  <a:txBody>
                    <a:bodyPr/>
                    <a:lstStyle/>
                    <a:p>
                      <a:pPr>
                        <a:buFont typeface="Arial" pitchFamily="34" charset="0"/>
                        <a:buChar char="•"/>
                      </a:pPr>
                      <a:r>
                        <a:rPr lang="en-US" dirty="0" smtClean="0"/>
                        <a:t>Vicious Cycle</a:t>
                      </a:r>
                    </a:p>
                  </a:txBody>
                  <a:tcPr/>
                </a:tc>
                <a:tc>
                  <a:txBody>
                    <a:bodyPr/>
                    <a:lstStyle/>
                    <a:p>
                      <a:pPr>
                        <a:buFont typeface="Arial" pitchFamily="34" charset="0"/>
                        <a:buChar char="•"/>
                      </a:pPr>
                      <a:r>
                        <a:rPr lang="en-US" dirty="0" err="1" smtClean="0"/>
                        <a:t>Misgovernance</a:t>
                      </a:r>
                      <a:endParaRPr lang="en-US" dirty="0" smtClean="0"/>
                    </a:p>
                  </a:txBody>
                  <a:tcPr/>
                </a:tc>
                <a:extLst>
                  <a:ext uri="{0D108BD9-81ED-4DB2-BD59-A6C34878D82A}">
                    <a16:rowId xmlns:a16="http://schemas.microsoft.com/office/drawing/2014/main" val="10010"/>
                  </a:ext>
                </a:extLst>
              </a:tr>
              <a:tr h="382563">
                <a:tc>
                  <a: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Standards</a:t>
                      </a:r>
                    </a:p>
                  </a:txBody>
                  <a:tcPr/>
                </a:tc>
                <a:tc>
                  <a:txBody>
                    <a:bodyPr/>
                    <a:lstStyle/>
                    <a:p>
                      <a:pPr>
                        <a:buFont typeface="Arial" pitchFamily="34" charset="0"/>
                        <a:buChar char="•"/>
                      </a:pPr>
                      <a:r>
                        <a:rPr lang="en-US" dirty="0" smtClean="0"/>
                        <a:t>Incurable</a:t>
                      </a:r>
                    </a:p>
                  </a:txBody>
                  <a:tcPr/>
                </a:tc>
                <a:tc>
                  <a:txBody>
                    <a:bodyPr/>
                    <a:lstStyle/>
                    <a:p>
                      <a:pPr>
                        <a:buFont typeface="Arial" pitchFamily="34" charset="0"/>
                        <a:buChar char="•"/>
                      </a:pPr>
                      <a:r>
                        <a:rPr lang="en-US" dirty="0" smtClean="0"/>
                        <a:t>Disease</a:t>
                      </a:r>
                    </a:p>
                  </a:txBody>
                  <a:tcPr/>
                </a:tc>
                <a:extLst>
                  <a:ext uri="{0D108BD9-81ED-4DB2-BD59-A6C34878D82A}">
                    <a16:rowId xmlns:a16="http://schemas.microsoft.com/office/drawing/2014/main" val="10011"/>
                  </a:ext>
                </a:extLst>
              </a:tr>
              <a:tr h="382563">
                <a:tc>
                  <a: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Suffering</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t>Alarming Issue</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t>Imbalance</a:t>
                      </a:r>
                    </a:p>
                  </a:txBody>
                  <a:tcPr/>
                </a:tc>
                <a:extLst>
                  <a:ext uri="{0D108BD9-81ED-4DB2-BD59-A6C34878D82A}">
                    <a16:rowId xmlns:a16="http://schemas.microsoft.com/office/drawing/2014/main" val="10012"/>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1"/>
            <a:ext cx="8229600" cy="1143000"/>
          </a:xfrm>
        </p:spPr>
        <p:txBody>
          <a:bodyPr/>
          <a:lstStyle/>
          <a:p>
            <a:pPr algn="ctr">
              <a:buNone/>
            </a:pPr>
            <a:r>
              <a:rPr lang="en-US" sz="6600" dirty="0" smtClean="0"/>
              <a:t>Thank You.</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t"/>
            <a:r>
              <a:rPr lang="en-US" dirty="0" smtClean="0"/>
              <a:t>Moral Dilemmas</a:t>
            </a:r>
          </a:p>
        </p:txBody>
      </p:sp>
      <p:sp>
        <p:nvSpPr>
          <p:cNvPr id="3" name="Content Placeholder 2"/>
          <p:cNvSpPr>
            <a:spLocks noGrp="1"/>
          </p:cNvSpPr>
          <p:nvPr>
            <p:ph idx="1"/>
          </p:nvPr>
        </p:nvSpPr>
        <p:spPr>
          <a:xfrm>
            <a:off x="381000" y="1447800"/>
            <a:ext cx="8305800" cy="4572000"/>
          </a:xfrm>
        </p:spPr>
        <p:txBody>
          <a:bodyPr>
            <a:noAutofit/>
          </a:bodyPr>
          <a:lstStyle/>
          <a:p>
            <a:pPr fontAlgn="t"/>
            <a:r>
              <a:rPr lang="en-US" sz="4000" b="1" dirty="0" smtClean="0"/>
              <a:t>World Poverty</a:t>
            </a:r>
          </a:p>
          <a:p>
            <a:pPr fontAlgn="t"/>
            <a:r>
              <a:rPr lang="en-US" sz="4000" dirty="0" smtClean="0"/>
              <a:t>Euthanasia</a:t>
            </a:r>
          </a:p>
          <a:p>
            <a:pPr fontAlgn="t"/>
            <a:r>
              <a:rPr lang="en-US" sz="4000" dirty="0" smtClean="0"/>
              <a:t>Abortion</a:t>
            </a:r>
          </a:p>
          <a:p>
            <a:pPr fontAlgn="t"/>
            <a:r>
              <a:rPr lang="en-US" sz="4000" dirty="0" smtClean="0"/>
              <a:t>Case Studies</a:t>
            </a:r>
            <a:endParaRPr lang="en-US" sz="4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Absolute and Relative Poverty</a:t>
            </a:r>
            <a:endParaRPr lang="en-US" dirty="0"/>
          </a:p>
        </p:txBody>
      </p:sp>
      <p:sp>
        <p:nvSpPr>
          <p:cNvPr id="3" name="Content Placeholder 2"/>
          <p:cNvSpPr>
            <a:spLocks noGrp="1"/>
          </p:cNvSpPr>
          <p:nvPr>
            <p:ph idx="1"/>
          </p:nvPr>
        </p:nvSpPr>
        <p:spPr>
          <a:xfrm>
            <a:off x="685800" y="1524000"/>
            <a:ext cx="7772400" cy="4724400"/>
          </a:xfrm>
        </p:spPr>
        <p:txBody>
          <a:bodyPr>
            <a:noAutofit/>
          </a:bodyPr>
          <a:lstStyle/>
          <a:p>
            <a:pPr algn="just"/>
            <a:r>
              <a:rPr lang="en-US" sz="3200" dirty="0" smtClean="0"/>
              <a:t>Absolute poverty refers to the deprivation of basic human needs, which commonly include food, water, sanitation, clothing, shelter, health care and education. </a:t>
            </a:r>
          </a:p>
          <a:p>
            <a:pPr algn="just"/>
            <a:r>
              <a:rPr lang="en-US" sz="3200" dirty="0" smtClean="0"/>
              <a:t>Relative poverty is defined contextually as economic inequality in the location or society in which people live.</a:t>
            </a:r>
          </a:p>
          <a:p>
            <a:pPr algn="just"/>
            <a:r>
              <a:rPr lang="en-US" dirty="0" smtClean="0"/>
              <a:t>We shall try to understand the first that is absolute poverty.</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Poverty: General Remarks</a:t>
            </a:r>
            <a:endParaRPr lang="en-US" dirty="0"/>
          </a:p>
        </p:txBody>
      </p:sp>
      <p:sp>
        <p:nvSpPr>
          <p:cNvPr id="3" name="Content Placeholder 2"/>
          <p:cNvSpPr>
            <a:spLocks noGrp="1"/>
          </p:cNvSpPr>
          <p:nvPr>
            <p:ph idx="1"/>
          </p:nvPr>
        </p:nvSpPr>
        <p:spPr>
          <a:xfrm>
            <a:off x="457200" y="1600200"/>
            <a:ext cx="8229600" cy="4724400"/>
          </a:xfrm>
        </p:spPr>
        <p:txBody>
          <a:bodyPr>
            <a:normAutofit fontScale="85000" lnSpcReduction="20000"/>
          </a:bodyPr>
          <a:lstStyle/>
          <a:p>
            <a:pPr algn="just" fontAlgn="base"/>
            <a:r>
              <a:rPr lang="en-US" dirty="0" smtClean="0"/>
              <a:t>Poverty means not having enough money for basic needs such as food, drinking water, shelter, or even toilets. </a:t>
            </a:r>
          </a:p>
          <a:p>
            <a:pPr algn="just" fontAlgn="base"/>
            <a:r>
              <a:rPr lang="en-US" dirty="0" smtClean="0"/>
              <a:t>While </a:t>
            </a:r>
            <a:r>
              <a:rPr lang="en-US" dirty="0"/>
              <a:t>on the surface poverty is often defined as a lack of income or assets, in the day-to-day lives of the very poor, poverty becomes a network of disadvantages, each one </a:t>
            </a:r>
            <a:r>
              <a:rPr lang="en-US" dirty="0" smtClean="0"/>
              <a:t>aggravating </a:t>
            </a:r>
            <a:r>
              <a:rPr lang="en-US" dirty="0"/>
              <a:t>the others. </a:t>
            </a:r>
            <a:endParaRPr lang="en-US" dirty="0" smtClean="0"/>
          </a:p>
          <a:p>
            <a:pPr algn="just" fontAlgn="base"/>
            <a:r>
              <a:rPr lang="en-US" dirty="0" smtClean="0"/>
              <a:t>The </a:t>
            </a:r>
            <a:r>
              <a:rPr lang="en-US" dirty="0"/>
              <a:t>result is generation after generation of people who lack access to education, health care, adequate housing, proper sanitation and good nutrition. </a:t>
            </a:r>
            <a:endParaRPr lang="en-US" dirty="0" smtClean="0"/>
          </a:p>
          <a:p>
            <a:pPr algn="just" fontAlgn="base"/>
            <a:r>
              <a:rPr lang="en-US" dirty="0" smtClean="0"/>
              <a:t>They </a:t>
            </a:r>
            <a:r>
              <a:rPr lang="en-US" dirty="0"/>
              <a:t>are </a:t>
            </a:r>
            <a:r>
              <a:rPr lang="en-US" dirty="0" smtClean="0"/>
              <a:t>most </a:t>
            </a:r>
            <a:r>
              <a:rPr lang="en-US" dirty="0"/>
              <a:t>vulnerable to disasters, armed conflict and systems of political and economic oppression and they are powerless to improve their circumstances. </a:t>
            </a:r>
            <a:endParaRPr lang="en-US" dirty="0" smtClean="0"/>
          </a:p>
          <a:p>
            <a:endParaRPr lang="en-US" dirty="0"/>
          </a:p>
        </p:txBody>
      </p:sp>
    </p:spTree>
    <p:extLst>
      <p:ext uri="{BB962C8B-B14F-4D97-AF65-F5344CB8AC3E}">
        <p14:creationId xmlns:p14="http://schemas.microsoft.com/office/powerpoint/2010/main" val="1201087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7772400" cy="762000"/>
          </a:xfrm>
        </p:spPr>
        <p:txBody>
          <a:bodyPr>
            <a:normAutofit fontScale="90000"/>
          </a:bodyPr>
          <a:lstStyle/>
          <a:p>
            <a:r>
              <a:rPr lang="en-US" dirty="0" smtClean="0"/>
              <a:t/>
            </a:r>
            <a:br>
              <a:rPr lang="en-US" dirty="0" smtClean="0"/>
            </a:br>
            <a:r>
              <a:rPr lang="en-US" dirty="0"/>
              <a:t>United </a:t>
            </a:r>
            <a:r>
              <a:rPr lang="en-US" dirty="0" smtClean="0"/>
              <a:t>Nations: Definitions</a:t>
            </a:r>
            <a:br>
              <a:rPr lang="en-US" dirty="0" smtClean="0"/>
            </a:br>
            <a:endParaRPr lang="en-US" dirty="0"/>
          </a:p>
        </p:txBody>
      </p:sp>
      <p:sp>
        <p:nvSpPr>
          <p:cNvPr id="3" name="Content Placeholder 2"/>
          <p:cNvSpPr>
            <a:spLocks noGrp="1"/>
          </p:cNvSpPr>
          <p:nvPr>
            <p:ph idx="1"/>
          </p:nvPr>
        </p:nvSpPr>
        <p:spPr>
          <a:xfrm>
            <a:off x="381000" y="1295400"/>
            <a:ext cx="8382000" cy="5029200"/>
          </a:xfrm>
        </p:spPr>
        <p:txBody>
          <a:bodyPr>
            <a:noAutofit/>
          </a:bodyPr>
          <a:lstStyle/>
          <a:p>
            <a:pPr algn="just"/>
            <a:r>
              <a:rPr lang="en-US" sz="2800" dirty="0" smtClean="0"/>
              <a:t>Fundamentally, poverty is the inability of getting choices and opportunities, a violation of human dignity. </a:t>
            </a:r>
          </a:p>
          <a:p>
            <a:pPr algn="just"/>
            <a:r>
              <a:rPr lang="en-US" sz="2800" dirty="0" smtClean="0"/>
              <a:t>It means lack of basic capacity to participate effectively in society. </a:t>
            </a:r>
          </a:p>
          <a:p>
            <a:pPr algn="just"/>
            <a:r>
              <a:rPr lang="en-US" sz="2800" dirty="0" smtClean="0"/>
              <a:t>It means not having enough to feed and clothe a family, not having a school or clinic to go to, not having the land on which to grow one’s food or a job to earn one’s living, not having access to credit. </a:t>
            </a:r>
          </a:p>
          <a:p>
            <a:pPr algn="just"/>
            <a:r>
              <a:rPr lang="en-US" sz="2800" dirty="0" smtClean="0"/>
              <a:t>It means insecurity, powerlessness and exclusion of individuals, households and communities. </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World Bank on Absolute Poverty</a:t>
            </a:r>
            <a:endParaRPr lang="en-US" dirty="0"/>
          </a:p>
        </p:txBody>
      </p:sp>
      <p:sp>
        <p:nvSpPr>
          <p:cNvPr id="3" name="Content Placeholder 2"/>
          <p:cNvSpPr>
            <a:spLocks noGrp="1"/>
          </p:cNvSpPr>
          <p:nvPr>
            <p:ph idx="1"/>
          </p:nvPr>
        </p:nvSpPr>
        <p:spPr>
          <a:xfrm>
            <a:off x="457200" y="1447800"/>
            <a:ext cx="8229600" cy="4678363"/>
          </a:xfrm>
        </p:spPr>
        <p:txBody>
          <a:bodyPr>
            <a:normAutofit fontScale="85000" lnSpcReduction="20000"/>
          </a:bodyPr>
          <a:lstStyle/>
          <a:p>
            <a:pPr algn="just"/>
            <a:r>
              <a:rPr lang="en-US" dirty="0" smtClean="0"/>
              <a:t>According to the most recent estimates, in 2015, 10 percent of the world’s population lived on less than US$1.90 a day, compared to 11 percent in 2013. That is down from nearly 36 percent in 1990. </a:t>
            </a:r>
          </a:p>
          <a:p>
            <a:pPr algn="just"/>
            <a:r>
              <a:rPr lang="en-US" dirty="0" smtClean="0"/>
              <a:t>Nearly 1.1 billion fewer people are living in extreme poverty than in 1990. In 2015, 736 million people lived on less than $1.90 a day, down from 1.85 billion in 1990.</a:t>
            </a:r>
          </a:p>
          <a:p>
            <a:pPr algn="just"/>
            <a:r>
              <a:rPr lang="en-US" dirty="0" smtClean="0"/>
              <a:t>While poverty rates have declined in all regions, progress has been uneven.</a:t>
            </a:r>
          </a:p>
          <a:p>
            <a:pPr algn="just"/>
            <a:r>
              <a:rPr lang="en-US" b="1" dirty="0" smtClean="0"/>
              <a:t>Unfortunately the number of poor people is currently rising again because of corona effect. </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Some Causes of World Poverty</a:t>
            </a:r>
            <a:endParaRPr lang="en-US" dirty="0"/>
          </a:p>
        </p:txBody>
      </p:sp>
      <p:sp>
        <p:nvSpPr>
          <p:cNvPr id="3" name="Content Placeholder 2"/>
          <p:cNvSpPr>
            <a:spLocks noGrp="1"/>
          </p:cNvSpPr>
          <p:nvPr>
            <p:ph idx="1"/>
          </p:nvPr>
        </p:nvSpPr>
        <p:spPr/>
        <p:txBody>
          <a:bodyPr>
            <a:normAutofit/>
          </a:bodyPr>
          <a:lstStyle/>
          <a:p>
            <a:pPr algn="just"/>
            <a:r>
              <a:rPr lang="en-US" dirty="0" smtClean="0"/>
              <a:t>Anti-global sentiment of some individuals, groups or even governments</a:t>
            </a:r>
          </a:p>
          <a:p>
            <a:pPr algn="just"/>
            <a:r>
              <a:rPr lang="en-US" dirty="0" smtClean="0"/>
              <a:t>Failure </a:t>
            </a:r>
            <a:r>
              <a:rPr lang="en-US" dirty="0" smtClean="0"/>
              <a:t>to Realize the Difference between Need and </a:t>
            </a:r>
            <a:r>
              <a:rPr lang="en-US" dirty="0" smtClean="0"/>
              <a:t>Desire</a:t>
            </a:r>
          </a:p>
          <a:p>
            <a:pPr algn="just"/>
            <a:r>
              <a:rPr lang="en-US" dirty="0" smtClean="0"/>
              <a:t>Uncontrolled </a:t>
            </a:r>
            <a:r>
              <a:rPr lang="en-US" dirty="0"/>
              <a:t>Desire for Unlimited Material </a:t>
            </a:r>
            <a:r>
              <a:rPr lang="en-US" dirty="0" smtClean="0"/>
              <a:t>Gains</a:t>
            </a:r>
            <a:endParaRPr lang="en-US" dirty="0" smtClean="0"/>
          </a:p>
          <a:p>
            <a:pPr algn="just"/>
            <a:r>
              <a:rPr lang="en-US" dirty="0" smtClean="0"/>
              <a:t>Misplaced </a:t>
            </a:r>
            <a:r>
              <a:rPr lang="en-US" dirty="0"/>
              <a:t>Priorities of Rich Individuals or Developed Countries (Next Slide)</a:t>
            </a:r>
          </a:p>
          <a:p>
            <a:pPr algn="just"/>
            <a:endParaRPr lang="en-US" dirty="0" smtClean="0"/>
          </a:p>
          <a:p>
            <a:endParaRPr lang="en-US"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Global Priorities in Spending in 1998</a:t>
            </a:r>
            <a:br>
              <a:rPr lang="en-US" dirty="0" smtClean="0"/>
            </a:br>
            <a:endParaRPr lang="en-US" dirty="0"/>
          </a:p>
        </p:txBody>
      </p:sp>
      <p:graphicFrame>
        <p:nvGraphicFramePr>
          <p:cNvPr id="4" name="Content Placeholder 3"/>
          <p:cNvGraphicFramePr>
            <a:graphicFrameLocks noGrp="1"/>
          </p:cNvGraphicFramePr>
          <p:nvPr>
            <p:ph idx="1"/>
          </p:nvPr>
        </p:nvGraphicFramePr>
        <p:xfrm>
          <a:off x="381000" y="1981200"/>
          <a:ext cx="8382000" cy="4044696"/>
        </p:xfrm>
        <a:graphic>
          <a:graphicData uri="http://schemas.openxmlformats.org/drawingml/2006/table">
            <a:tbl>
              <a:tblPr firstRow="1" bandRow="1">
                <a:tableStyleId>{5C22544A-7EE6-4342-B048-85BDC9FD1C3A}</a:tableStyleId>
              </a:tblPr>
              <a:tblGrid>
                <a:gridCol w="4191000">
                  <a:extLst>
                    <a:ext uri="{9D8B030D-6E8A-4147-A177-3AD203B41FA5}">
                      <a16:colId xmlns:a16="http://schemas.microsoft.com/office/drawing/2014/main" val="20000"/>
                    </a:ext>
                  </a:extLst>
                </a:gridCol>
                <a:gridCol w="4191000">
                  <a:extLst>
                    <a:ext uri="{9D8B030D-6E8A-4147-A177-3AD203B41FA5}">
                      <a16:colId xmlns:a16="http://schemas.microsoft.com/office/drawing/2014/main" val="20001"/>
                    </a:ext>
                  </a:extLst>
                </a:gridCol>
              </a:tblGrid>
              <a:tr h="370840">
                <a:tc>
                  <a:txBody>
                    <a:bodyPr/>
                    <a:lstStyle/>
                    <a:p>
                      <a:pPr algn="ctr"/>
                      <a:r>
                        <a:rPr lang="en-US" sz="1800" b="1" kern="1200" dirty="0" smtClean="0">
                          <a:solidFill>
                            <a:schemeClr val="lt1"/>
                          </a:solidFill>
                          <a:latin typeface="+mn-lt"/>
                          <a:ea typeface="+mn-ea"/>
                          <a:cs typeface="+mn-cs"/>
                        </a:rPr>
                        <a:t>Global Priority</a:t>
                      </a:r>
                      <a:endParaRPr lang="en-US" dirty="0"/>
                    </a:p>
                  </a:txBody>
                  <a:tcPr/>
                </a:tc>
                <a:tc>
                  <a:txBody>
                    <a:bodyPr/>
                    <a:lstStyle/>
                    <a:p>
                      <a:pPr algn="ctr"/>
                      <a:r>
                        <a:rPr lang="en-US" sz="1800" b="1" kern="1200" dirty="0" smtClean="0">
                          <a:solidFill>
                            <a:schemeClr val="lt1"/>
                          </a:solidFill>
                          <a:latin typeface="+mn-lt"/>
                          <a:ea typeface="+mn-ea"/>
                          <a:cs typeface="+mn-cs"/>
                        </a:rPr>
                        <a:t>$U.S. Billions</a:t>
                      </a:r>
                      <a:endParaRPr lang="en-US" dirty="0"/>
                    </a:p>
                  </a:txBody>
                  <a:tcPr/>
                </a:tc>
                <a:extLst>
                  <a:ext uri="{0D108BD9-81ED-4DB2-BD59-A6C34878D82A}">
                    <a16:rowId xmlns:a16="http://schemas.microsoft.com/office/drawing/2014/main" val="10000"/>
                  </a:ext>
                </a:extLst>
              </a:tr>
              <a:tr h="370840">
                <a:tc>
                  <a:txBody>
                    <a:bodyPr/>
                    <a:lstStyle/>
                    <a:p>
                      <a:pPr marL="0" marR="0" algn="ctr">
                        <a:lnSpc>
                          <a:spcPct val="115000"/>
                        </a:lnSpc>
                        <a:spcBef>
                          <a:spcPts val="0"/>
                        </a:spcBef>
                        <a:spcAft>
                          <a:spcPts val="1200"/>
                        </a:spcAft>
                      </a:pPr>
                      <a:r>
                        <a:rPr lang="en-US" sz="1600" b="1" dirty="0">
                          <a:solidFill>
                            <a:srgbClr val="444444"/>
                          </a:solidFill>
                          <a:latin typeface="Arial"/>
                          <a:ea typeface="Times New Roman"/>
                          <a:cs typeface="Times New Roman"/>
                        </a:rPr>
                        <a:t>Cosmetics in the United States</a:t>
                      </a:r>
                      <a:endParaRPr lang="en-US" sz="1600" b="1" dirty="0">
                        <a:latin typeface="Calibri"/>
                        <a:ea typeface="Calibri"/>
                        <a:cs typeface="Times New Roman"/>
                      </a:endParaRPr>
                    </a:p>
                  </a:txBody>
                  <a:tcPr marL="38100" marR="38100" marT="38100" marB="38100"/>
                </a:tc>
                <a:tc>
                  <a:txBody>
                    <a:bodyPr/>
                    <a:lstStyle/>
                    <a:p>
                      <a:pPr marL="0" marR="0" algn="ctr">
                        <a:lnSpc>
                          <a:spcPct val="115000"/>
                        </a:lnSpc>
                        <a:spcBef>
                          <a:spcPts val="0"/>
                        </a:spcBef>
                        <a:spcAft>
                          <a:spcPts val="1200"/>
                        </a:spcAft>
                      </a:pPr>
                      <a:r>
                        <a:rPr lang="en-US" sz="1600" b="1">
                          <a:solidFill>
                            <a:srgbClr val="444444"/>
                          </a:solidFill>
                          <a:latin typeface="Arial"/>
                          <a:ea typeface="Times New Roman"/>
                          <a:cs typeface="Times New Roman"/>
                        </a:rPr>
                        <a:t>8</a:t>
                      </a:r>
                      <a:endParaRPr lang="en-US" sz="1600" b="1">
                        <a:latin typeface="Calibri"/>
                        <a:ea typeface="Calibri"/>
                        <a:cs typeface="Times New Roman"/>
                      </a:endParaRPr>
                    </a:p>
                  </a:txBody>
                  <a:tcPr marL="38100" marR="38100" marT="38100" marB="38100"/>
                </a:tc>
                <a:extLst>
                  <a:ext uri="{0D108BD9-81ED-4DB2-BD59-A6C34878D82A}">
                    <a16:rowId xmlns:a16="http://schemas.microsoft.com/office/drawing/2014/main" val="10001"/>
                  </a:ext>
                </a:extLst>
              </a:tr>
              <a:tr h="370840">
                <a:tc>
                  <a:txBody>
                    <a:bodyPr/>
                    <a:lstStyle/>
                    <a:p>
                      <a:pPr marL="0" marR="0" algn="ctr">
                        <a:lnSpc>
                          <a:spcPct val="115000"/>
                        </a:lnSpc>
                        <a:spcBef>
                          <a:spcPts val="0"/>
                        </a:spcBef>
                        <a:spcAft>
                          <a:spcPts val="1200"/>
                        </a:spcAft>
                      </a:pPr>
                      <a:r>
                        <a:rPr lang="en-US" sz="1600" b="1" dirty="0">
                          <a:solidFill>
                            <a:srgbClr val="444444"/>
                          </a:solidFill>
                          <a:latin typeface="Arial"/>
                          <a:ea typeface="Times New Roman"/>
                          <a:cs typeface="Times New Roman"/>
                        </a:rPr>
                        <a:t>Ice cream in Europe</a:t>
                      </a:r>
                      <a:endParaRPr lang="en-US" sz="1600" b="1" dirty="0">
                        <a:latin typeface="Calibri"/>
                        <a:ea typeface="Calibri"/>
                        <a:cs typeface="Times New Roman"/>
                      </a:endParaRPr>
                    </a:p>
                  </a:txBody>
                  <a:tcPr marL="38100" marR="38100" marT="38100" marB="38100"/>
                </a:tc>
                <a:tc>
                  <a:txBody>
                    <a:bodyPr/>
                    <a:lstStyle/>
                    <a:p>
                      <a:pPr marL="0" marR="0" algn="ctr">
                        <a:lnSpc>
                          <a:spcPct val="115000"/>
                        </a:lnSpc>
                        <a:spcBef>
                          <a:spcPts val="0"/>
                        </a:spcBef>
                        <a:spcAft>
                          <a:spcPts val="1200"/>
                        </a:spcAft>
                      </a:pPr>
                      <a:r>
                        <a:rPr lang="en-US" sz="1600" b="1">
                          <a:solidFill>
                            <a:srgbClr val="444444"/>
                          </a:solidFill>
                          <a:latin typeface="Arial"/>
                          <a:ea typeface="Times New Roman"/>
                          <a:cs typeface="Times New Roman"/>
                        </a:rPr>
                        <a:t>11</a:t>
                      </a:r>
                      <a:endParaRPr lang="en-US" sz="1600" b="1">
                        <a:latin typeface="Calibri"/>
                        <a:ea typeface="Calibri"/>
                        <a:cs typeface="Times New Roman"/>
                      </a:endParaRPr>
                    </a:p>
                  </a:txBody>
                  <a:tcPr marL="38100" marR="38100" marT="38100" marB="38100"/>
                </a:tc>
                <a:extLst>
                  <a:ext uri="{0D108BD9-81ED-4DB2-BD59-A6C34878D82A}">
                    <a16:rowId xmlns:a16="http://schemas.microsoft.com/office/drawing/2014/main" val="10002"/>
                  </a:ext>
                </a:extLst>
              </a:tr>
              <a:tr h="370840">
                <a:tc>
                  <a:txBody>
                    <a:bodyPr/>
                    <a:lstStyle/>
                    <a:p>
                      <a:pPr marL="0" marR="0" algn="ctr">
                        <a:lnSpc>
                          <a:spcPct val="115000"/>
                        </a:lnSpc>
                        <a:spcBef>
                          <a:spcPts val="0"/>
                        </a:spcBef>
                        <a:spcAft>
                          <a:spcPts val="1200"/>
                        </a:spcAft>
                      </a:pPr>
                      <a:r>
                        <a:rPr lang="en-US" sz="1600" b="1" dirty="0">
                          <a:solidFill>
                            <a:srgbClr val="444444"/>
                          </a:solidFill>
                          <a:latin typeface="Arial"/>
                          <a:ea typeface="Times New Roman"/>
                          <a:cs typeface="Times New Roman"/>
                        </a:rPr>
                        <a:t>Perfumes in Europe and the United States</a:t>
                      </a:r>
                      <a:endParaRPr lang="en-US" sz="1600" b="1" dirty="0">
                        <a:latin typeface="Calibri"/>
                        <a:ea typeface="Calibri"/>
                        <a:cs typeface="Times New Roman"/>
                      </a:endParaRPr>
                    </a:p>
                  </a:txBody>
                  <a:tcPr marL="38100" marR="38100" marT="38100" marB="38100"/>
                </a:tc>
                <a:tc>
                  <a:txBody>
                    <a:bodyPr/>
                    <a:lstStyle/>
                    <a:p>
                      <a:pPr marL="0" marR="0" algn="ctr">
                        <a:lnSpc>
                          <a:spcPct val="115000"/>
                        </a:lnSpc>
                        <a:spcBef>
                          <a:spcPts val="0"/>
                        </a:spcBef>
                        <a:spcAft>
                          <a:spcPts val="1200"/>
                        </a:spcAft>
                      </a:pPr>
                      <a:r>
                        <a:rPr lang="en-US" sz="1600" b="1">
                          <a:solidFill>
                            <a:srgbClr val="444444"/>
                          </a:solidFill>
                          <a:latin typeface="Arial"/>
                          <a:ea typeface="Times New Roman"/>
                          <a:cs typeface="Times New Roman"/>
                        </a:rPr>
                        <a:t>12</a:t>
                      </a:r>
                      <a:endParaRPr lang="en-US" sz="1600" b="1">
                        <a:latin typeface="Calibri"/>
                        <a:ea typeface="Calibri"/>
                        <a:cs typeface="Times New Roman"/>
                      </a:endParaRPr>
                    </a:p>
                  </a:txBody>
                  <a:tcPr marL="38100" marR="38100" marT="38100" marB="38100"/>
                </a:tc>
                <a:extLst>
                  <a:ext uri="{0D108BD9-81ED-4DB2-BD59-A6C34878D82A}">
                    <a16:rowId xmlns:a16="http://schemas.microsoft.com/office/drawing/2014/main" val="10003"/>
                  </a:ext>
                </a:extLst>
              </a:tr>
              <a:tr h="370840">
                <a:tc>
                  <a:txBody>
                    <a:bodyPr/>
                    <a:lstStyle/>
                    <a:p>
                      <a:pPr marL="0" marR="0" algn="ctr">
                        <a:lnSpc>
                          <a:spcPct val="115000"/>
                        </a:lnSpc>
                        <a:spcBef>
                          <a:spcPts val="0"/>
                        </a:spcBef>
                        <a:spcAft>
                          <a:spcPts val="1200"/>
                        </a:spcAft>
                      </a:pPr>
                      <a:r>
                        <a:rPr lang="en-US" sz="1600" b="1" dirty="0">
                          <a:solidFill>
                            <a:srgbClr val="444444"/>
                          </a:solidFill>
                          <a:latin typeface="Arial"/>
                          <a:ea typeface="Times New Roman"/>
                          <a:cs typeface="Times New Roman"/>
                        </a:rPr>
                        <a:t>Pet foods in Europe and the United States</a:t>
                      </a:r>
                      <a:endParaRPr lang="en-US" sz="1600" b="1" dirty="0">
                        <a:latin typeface="Calibri"/>
                        <a:ea typeface="Calibri"/>
                        <a:cs typeface="Times New Roman"/>
                      </a:endParaRPr>
                    </a:p>
                  </a:txBody>
                  <a:tcPr marL="38100" marR="38100" marT="38100" marB="38100"/>
                </a:tc>
                <a:tc>
                  <a:txBody>
                    <a:bodyPr/>
                    <a:lstStyle/>
                    <a:p>
                      <a:pPr marL="0" marR="0" algn="ctr">
                        <a:lnSpc>
                          <a:spcPct val="115000"/>
                        </a:lnSpc>
                        <a:spcBef>
                          <a:spcPts val="0"/>
                        </a:spcBef>
                        <a:spcAft>
                          <a:spcPts val="1200"/>
                        </a:spcAft>
                      </a:pPr>
                      <a:r>
                        <a:rPr lang="en-US" sz="1600" b="1">
                          <a:solidFill>
                            <a:srgbClr val="444444"/>
                          </a:solidFill>
                          <a:latin typeface="Arial"/>
                          <a:ea typeface="Times New Roman"/>
                          <a:cs typeface="Times New Roman"/>
                        </a:rPr>
                        <a:t>17</a:t>
                      </a:r>
                      <a:endParaRPr lang="en-US" sz="1600" b="1">
                        <a:latin typeface="Calibri"/>
                        <a:ea typeface="Calibri"/>
                        <a:cs typeface="Times New Roman"/>
                      </a:endParaRPr>
                    </a:p>
                  </a:txBody>
                  <a:tcPr marL="38100" marR="38100" marT="38100" marB="38100"/>
                </a:tc>
                <a:extLst>
                  <a:ext uri="{0D108BD9-81ED-4DB2-BD59-A6C34878D82A}">
                    <a16:rowId xmlns:a16="http://schemas.microsoft.com/office/drawing/2014/main" val="10004"/>
                  </a:ext>
                </a:extLst>
              </a:tr>
              <a:tr h="370840">
                <a:tc>
                  <a:txBody>
                    <a:bodyPr/>
                    <a:lstStyle/>
                    <a:p>
                      <a:pPr marL="0" marR="0" algn="ctr">
                        <a:lnSpc>
                          <a:spcPct val="115000"/>
                        </a:lnSpc>
                        <a:spcBef>
                          <a:spcPts val="0"/>
                        </a:spcBef>
                        <a:spcAft>
                          <a:spcPts val="1200"/>
                        </a:spcAft>
                      </a:pPr>
                      <a:r>
                        <a:rPr lang="en-US" sz="1600" b="1" dirty="0">
                          <a:solidFill>
                            <a:srgbClr val="444444"/>
                          </a:solidFill>
                          <a:latin typeface="Arial"/>
                          <a:ea typeface="Times New Roman"/>
                          <a:cs typeface="Times New Roman"/>
                        </a:rPr>
                        <a:t>Cigarettes in Europe</a:t>
                      </a:r>
                      <a:endParaRPr lang="en-US" sz="1600" b="1" dirty="0">
                        <a:latin typeface="Calibri"/>
                        <a:ea typeface="Calibri"/>
                        <a:cs typeface="Times New Roman"/>
                      </a:endParaRPr>
                    </a:p>
                  </a:txBody>
                  <a:tcPr marL="38100" marR="38100" marT="38100" marB="38100"/>
                </a:tc>
                <a:tc>
                  <a:txBody>
                    <a:bodyPr/>
                    <a:lstStyle/>
                    <a:p>
                      <a:pPr marL="0" marR="0" algn="ctr">
                        <a:lnSpc>
                          <a:spcPct val="115000"/>
                        </a:lnSpc>
                        <a:spcBef>
                          <a:spcPts val="0"/>
                        </a:spcBef>
                        <a:spcAft>
                          <a:spcPts val="1200"/>
                        </a:spcAft>
                      </a:pPr>
                      <a:r>
                        <a:rPr lang="en-US" sz="1600" b="1" dirty="0">
                          <a:solidFill>
                            <a:srgbClr val="444444"/>
                          </a:solidFill>
                          <a:latin typeface="Arial"/>
                          <a:ea typeface="Times New Roman"/>
                          <a:cs typeface="Times New Roman"/>
                        </a:rPr>
                        <a:t>50</a:t>
                      </a:r>
                      <a:endParaRPr lang="en-US" sz="1600" b="1" dirty="0">
                        <a:latin typeface="Calibri"/>
                        <a:ea typeface="Calibri"/>
                        <a:cs typeface="Times New Roman"/>
                      </a:endParaRPr>
                    </a:p>
                  </a:txBody>
                  <a:tcPr marL="38100" marR="38100" marT="38100" marB="38100"/>
                </a:tc>
                <a:extLst>
                  <a:ext uri="{0D108BD9-81ED-4DB2-BD59-A6C34878D82A}">
                    <a16:rowId xmlns:a16="http://schemas.microsoft.com/office/drawing/2014/main" val="10006"/>
                  </a:ext>
                </a:extLst>
              </a:tr>
              <a:tr h="370840">
                <a:tc>
                  <a:txBody>
                    <a:bodyPr/>
                    <a:lstStyle/>
                    <a:p>
                      <a:pPr marL="0" marR="0" algn="ctr">
                        <a:lnSpc>
                          <a:spcPct val="115000"/>
                        </a:lnSpc>
                        <a:spcBef>
                          <a:spcPts val="0"/>
                        </a:spcBef>
                        <a:spcAft>
                          <a:spcPts val="1200"/>
                        </a:spcAft>
                      </a:pPr>
                      <a:r>
                        <a:rPr lang="en-US" sz="1600" b="1" dirty="0">
                          <a:solidFill>
                            <a:srgbClr val="444444"/>
                          </a:solidFill>
                          <a:latin typeface="Arial"/>
                          <a:ea typeface="Times New Roman"/>
                          <a:cs typeface="Times New Roman"/>
                        </a:rPr>
                        <a:t>Alcoholic drinks in Europe</a:t>
                      </a:r>
                      <a:endParaRPr lang="en-US" sz="1600" b="1" dirty="0">
                        <a:latin typeface="Calibri"/>
                        <a:ea typeface="Calibri"/>
                        <a:cs typeface="Times New Roman"/>
                      </a:endParaRPr>
                    </a:p>
                  </a:txBody>
                  <a:tcPr marL="38100" marR="38100" marT="38100" marB="38100"/>
                </a:tc>
                <a:tc>
                  <a:txBody>
                    <a:bodyPr/>
                    <a:lstStyle/>
                    <a:p>
                      <a:pPr marL="0" marR="0" algn="ctr">
                        <a:lnSpc>
                          <a:spcPct val="115000"/>
                        </a:lnSpc>
                        <a:spcBef>
                          <a:spcPts val="0"/>
                        </a:spcBef>
                        <a:spcAft>
                          <a:spcPts val="1200"/>
                        </a:spcAft>
                      </a:pPr>
                      <a:r>
                        <a:rPr lang="en-US" sz="1600" b="1" dirty="0">
                          <a:solidFill>
                            <a:srgbClr val="444444"/>
                          </a:solidFill>
                          <a:latin typeface="Arial"/>
                          <a:ea typeface="Times New Roman"/>
                          <a:cs typeface="Times New Roman"/>
                        </a:rPr>
                        <a:t>105</a:t>
                      </a:r>
                      <a:endParaRPr lang="en-US" sz="1600" b="1" dirty="0">
                        <a:latin typeface="Calibri"/>
                        <a:ea typeface="Calibri"/>
                        <a:cs typeface="Times New Roman"/>
                      </a:endParaRPr>
                    </a:p>
                  </a:txBody>
                  <a:tcPr marL="38100" marR="38100" marT="38100" marB="38100"/>
                </a:tc>
                <a:extLst>
                  <a:ext uri="{0D108BD9-81ED-4DB2-BD59-A6C34878D82A}">
                    <a16:rowId xmlns:a16="http://schemas.microsoft.com/office/drawing/2014/main" val="10007"/>
                  </a:ext>
                </a:extLst>
              </a:tr>
              <a:tr h="370840">
                <a:tc>
                  <a:txBody>
                    <a:bodyPr/>
                    <a:lstStyle/>
                    <a:p>
                      <a:pPr marL="0" marR="0" algn="ctr">
                        <a:lnSpc>
                          <a:spcPct val="115000"/>
                        </a:lnSpc>
                        <a:spcBef>
                          <a:spcPts val="0"/>
                        </a:spcBef>
                        <a:spcAft>
                          <a:spcPts val="1200"/>
                        </a:spcAft>
                      </a:pPr>
                      <a:r>
                        <a:rPr lang="en-US" sz="1600" b="1">
                          <a:solidFill>
                            <a:srgbClr val="444444"/>
                          </a:solidFill>
                          <a:latin typeface="Arial"/>
                          <a:ea typeface="Times New Roman"/>
                          <a:cs typeface="Times New Roman"/>
                        </a:rPr>
                        <a:t>Narcotics drugs in the world</a:t>
                      </a:r>
                      <a:endParaRPr lang="en-US" sz="1600" b="1">
                        <a:latin typeface="Calibri"/>
                        <a:ea typeface="Calibri"/>
                        <a:cs typeface="Times New Roman"/>
                      </a:endParaRPr>
                    </a:p>
                  </a:txBody>
                  <a:tcPr marL="38100" marR="38100" marT="38100" marB="38100"/>
                </a:tc>
                <a:tc>
                  <a:txBody>
                    <a:bodyPr/>
                    <a:lstStyle/>
                    <a:p>
                      <a:pPr marL="0" marR="0" algn="ctr">
                        <a:lnSpc>
                          <a:spcPct val="115000"/>
                        </a:lnSpc>
                        <a:spcBef>
                          <a:spcPts val="0"/>
                        </a:spcBef>
                        <a:spcAft>
                          <a:spcPts val="1200"/>
                        </a:spcAft>
                      </a:pPr>
                      <a:r>
                        <a:rPr lang="en-US" sz="1600" b="1" dirty="0">
                          <a:solidFill>
                            <a:srgbClr val="444444"/>
                          </a:solidFill>
                          <a:latin typeface="Arial"/>
                          <a:ea typeface="Times New Roman"/>
                          <a:cs typeface="Times New Roman"/>
                        </a:rPr>
                        <a:t>400</a:t>
                      </a:r>
                      <a:endParaRPr lang="en-US" sz="1600" b="1" dirty="0">
                        <a:latin typeface="Calibri"/>
                        <a:ea typeface="Calibri"/>
                        <a:cs typeface="Times New Roman"/>
                      </a:endParaRPr>
                    </a:p>
                  </a:txBody>
                  <a:tcPr marL="38100" marR="38100" marT="38100" marB="38100"/>
                </a:tc>
                <a:extLst>
                  <a:ext uri="{0D108BD9-81ED-4DB2-BD59-A6C34878D82A}">
                    <a16:rowId xmlns:a16="http://schemas.microsoft.com/office/drawing/2014/main" val="10008"/>
                  </a:ext>
                </a:extLst>
              </a:tr>
              <a:tr h="370840">
                <a:tc>
                  <a:txBody>
                    <a:bodyPr/>
                    <a:lstStyle/>
                    <a:p>
                      <a:pPr marL="0" marR="0" algn="ctr">
                        <a:lnSpc>
                          <a:spcPct val="115000"/>
                        </a:lnSpc>
                        <a:spcBef>
                          <a:spcPts val="0"/>
                        </a:spcBef>
                        <a:spcAft>
                          <a:spcPts val="1200"/>
                        </a:spcAft>
                      </a:pPr>
                      <a:r>
                        <a:rPr lang="en-US" sz="1600" b="1" dirty="0">
                          <a:solidFill>
                            <a:srgbClr val="444444"/>
                          </a:solidFill>
                          <a:latin typeface="Arial"/>
                          <a:ea typeface="Times New Roman"/>
                          <a:cs typeface="Times New Roman"/>
                        </a:rPr>
                        <a:t>Military spending in the world</a:t>
                      </a:r>
                      <a:endParaRPr lang="en-US" sz="1600" b="1" dirty="0">
                        <a:latin typeface="Calibri"/>
                        <a:ea typeface="Calibri"/>
                        <a:cs typeface="Times New Roman"/>
                      </a:endParaRPr>
                    </a:p>
                  </a:txBody>
                  <a:tcPr marL="38100" marR="38100" marT="38100" marB="38100"/>
                </a:tc>
                <a:tc>
                  <a:txBody>
                    <a:bodyPr/>
                    <a:lstStyle/>
                    <a:p>
                      <a:pPr marL="0" marR="0" algn="ctr">
                        <a:lnSpc>
                          <a:spcPct val="115000"/>
                        </a:lnSpc>
                        <a:spcBef>
                          <a:spcPts val="0"/>
                        </a:spcBef>
                        <a:spcAft>
                          <a:spcPts val="1200"/>
                        </a:spcAft>
                      </a:pPr>
                      <a:r>
                        <a:rPr lang="en-US" sz="1600" b="1" dirty="0">
                          <a:solidFill>
                            <a:srgbClr val="444444"/>
                          </a:solidFill>
                          <a:latin typeface="Arial"/>
                          <a:ea typeface="Times New Roman"/>
                          <a:cs typeface="Times New Roman"/>
                        </a:rPr>
                        <a:t>780</a:t>
                      </a:r>
                      <a:endParaRPr lang="en-US" sz="1600" b="1" dirty="0">
                        <a:latin typeface="Calibri"/>
                        <a:ea typeface="Calibri"/>
                        <a:cs typeface="Times New Roman"/>
                      </a:endParaRPr>
                    </a:p>
                  </a:txBody>
                  <a:tcPr marL="38100" marR="38100" marT="38100" marB="38100"/>
                </a:tc>
                <a:extLst>
                  <a:ext uri="{0D108BD9-81ED-4DB2-BD59-A6C34878D82A}">
                    <a16:rowId xmlns:a16="http://schemas.microsoft.com/office/drawing/2014/main" val="10009"/>
                  </a:ext>
                </a:extLst>
              </a:tr>
              <a:tr h="370840">
                <a:tc gridSpan="2">
                  <a:txBody>
                    <a:bodyPr/>
                    <a:lstStyle/>
                    <a:p>
                      <a:pPr marL="0" marR="0" algn="ctr">
                        <a:lnSpc>
                          <a:spcPct val="115000"/>
                        </a:lnSpc>
                        <a:spcBef>
                          <a:spcPts val="0"/>
                        </a:spcBef>
                        <a:spcAft>
                          <a:spcPts val="1200"/>
                        </a:spcAft>
                      </a:pPr>
                      <a:r>
                        <a:rPr lang="en-US" sz="1800" b="0" i="0" kern="1200" dirty="0" smtClean="0">
                          <a:solidFill>
                            <a:schemeClr val="dk1"/>
                          </a:solidFill>
                          <a:latin typeface="+mn-lt"/>
                          <a:ea typeface="+mn-ea"/>
                          <a:cs typeface="+mn-cs"/>
                        </a:rPr>
                        <a:t>United Nations Human Development Report 1998 http://www.globalissues.org/article/26/poverty-facts-and-stats</a:t>
                      </a:r>
                      <a:endParaRPr lang="en-US" sz="1600" dirty="0">
                        <a:latin typeface="Calibri"/>
                        <a:ea typeface="Calibri"/>
                        <a:cs typeface="Times New Roman"/>
                      </a:endParaRPr>
                    </a:p>
                  </a:txBody>
                  <a:tcPr marL="38100" marR="38100" marT="38100" marB="38100"/>
                </a:tc>
                <a:tc hMerge="1">
                  <a:txBody>
                    <a:bodyPr/>
                    <a:lstStyle/>
                    <a:p>
                      <a:pPr marL="0" marR="0" algn="ctr">
                        <a:lnSpc>
                          <a:spcPct val="115000"/>
                        </a:lnSpc>
                        <a:spcBef>
                          <a:spcPts val="0"/>
                        </a:spcBef>
                        <a:spcAft>
                          <a:spcPts val="1200"/>
                        </a:spcAft>
                      </a:pPr>
                      <a:endParaRPr lang="en-US" sz="1600" dirty="0">
                        <a:latin typeface="Calibri"/>
                        <a:ea typeface="Calibri"/>
                        <a:cs typeface="Times New Roman"/>
                      </a:endParaRPr>
                    </a:p>
                  </a:txBody>
                  <a:tcPr marL="38100" marR="38100" marT="38100" marB="38100"/>
                </a:tc>
                <a:extLst>
                  <a:ext uri="{0D108BD9-81ED-4DB2-BD59-A6C34878D82A}">
                    <a16:rowId xmlns:a16="http://schemas.microsoft.com/office/drawing/2014/main" val="10010"/>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Estimated </a:t>
            </a:r>
            <a:r>
              <a:rPr lang="en-US" sz="2800" i="1" dirty="0" smtClean="0"/>
              <a:t>Additional</a:t>
            </a:r>
            <a:r>
              <a:rPr lang="en-US" sz="2800" dirty="0" smtClean="0"/>
              <a:t> Costs To Achieve Universal Access To Basic Social Services In All Developing Countries</a:t>
            </a:r>
            <a:endParaRPr lang="en-US" sz="2800" dirty="0"/>
          </a:p>
        </p:txBody>
      </p:sp>
      <p:graphicFrame>
        <p:nvGraphicFramePr>
          <p:cNvPr id="4" name="Content Placeholder 3"/>
          <p:cNvGraphicFramePr>
            <a:graphicFrameLocks noGrp="1"/>
          </p:cNvGraphicFramePr>
          <p:nvPr>
            <p:ph idx="1"/>
          </p:nvPr>
        </p:nvGraphicFramePr>
        <p:xfrm>
          <a:off x="457200" y="1676398"/>
          <a:ext cx="8229600" cy="365573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503198">
                <a:tc>
                  <a:txBody>
                    <a:bodyPr/>
                    <a:lstStyle/>
                    <a:p>
                      <a:pPr algn="ctr"/>
                      <a:r>
                        <a:rPr lang="en-US" sz="1800" b="1" i="0" kern="1200" dirty="0" smtClean="0">
                          <a:solidFill>
                            <a:schemeClr val="lt1"/>
                          </a:solidFill>
                          <a:latin typeface="+mn-lt"/>
                          <a:ea typeface="+mn-ea"/>
                          <a:cs typeface="+mn-cs"/>
                        </a:rPr>
                        <a:t>Global Priority</a:t>
                      </a:r>
                      <a:endParaRPr lang="en-US" dirty="0"/>
                    </a:p>
                  </a:txBody>
                  <a:tcPr/>
                </a:tc>
                <a:tc>
                  <a:txBody>
                    <a:bodyPr/>
                    <a:lstStyle/>
                    <a:p>
                      <a:pPr algn="ctr"/>
                      <a:r>
                        <a:rPr lang="en-US" sz="1800" b="1" kern="1200" dirty="0" smtClean="0">
                          <a:solidFill>
                            <a:schemeClr val="lt1"/>
                          </a:solidFill>
                          <a:latin typeface="+mn-lt"/>
                          <a:ea typeface="+mn-ea"/>
                          <a:cs typeface="+mn-cs"/>
                        </a:rPr>
                        <a:t>$U.S. Billions</a:t>
                      </a:r>
                      <a:endParaRPr lang="en-US" dirty="0"/>
                    </a:p>
                  </a:txBody>
                  <a:tcPr/>
                </a:tc>
                <a:extLst>
                  <a:ext uri="{0D108BD9-81ED-4DB2-BD59-A6C34878D82A}">
                    <a16:rowId xmlns:a16="http://schemas.microsoft.com/office/drawing/2014/main" val="10000"/>
                  </a:ext>
                </a:extLst>
              </a:tr>
              <a:tr h="556052">
                <a:tc>
                  <a:txBody>
                    <a:bodyPr/>
                    <a:lstStyle/>
                    <a:p>
                      <a:pPr marL="0" marR="0" algn="ctr">
                        <a:lnSpc>
                          <a:spcPct val="115000"/>
                        </a:lnSpc>
                        <a:spcBef>
                          <a:spcPts val="0"/>
                        </a:spcBef>
                        <a:spcAft>
                          <a:spcPts val="1200"/>
                        </a:spcAft>
                      </a:pPr>
                      <a:r>
                        <a:rPr lang="en-US" sz="2000" b="1" dirty="0">
                          <a:solidFill>
                            <a:srgbClr val="444444"/>
                          </a:solidFill>
                          <a:latin typeface="Arial"/>
                          <a:ea typeface="Times New Roman"/>
                          <a:cs typeface="Times New Roman"/>
                        </a:rPr>
                        <a:t>Basic education for all</a:t>
                      </a:r>
                      <a:endParaRPr lang="en-US" sz="2000" b="1" dirty="0">
                        <a:latin typeface="Calibri"/>
                        <a:ea typeface="Calibri"/>
                        <a:cs typeface="Times New Roman"/>
                      </a:endParaRPr>
                    </a:p>
                  </a:txBody>
                  <a:tcPr marL="38100" marR="38100" marT="38100" marB="38100"/>
                </a:tc>
                <a:tc>
                  <a:txBody>
                    <a:bodyPr/>
                    <a:lstStyle/>
                    <a:p>
                      <a:pPr marL="0" marR="0" algn="ctr">
                        <a:lnSpc>
                          <a:spcPct val="115000"/>
                        </a:lnSpc>
                        <a:spcBef>
                          <a:spcPts val="0"/>
                        </a:spcBef>
                        <a:spcAft>
                          <a:spcPts val="1200"/>
                        </a:spcAft>
                      </a:pPr>
                      <a:r>
                        <a:rPr lang="en-US" sz="2000" b="1">
                          <a:solidFill>
                            <a:srgbClr val="444444"/>
                          </a:solidFill>
                          <a:latin typeface="Arial"/>
                          <a:ea typeface="Times New Roman"/>
                          <a:cs typeface="Times New Roman"/>
                        </a:rPr>
                        <a:t>6</a:t>
                      </a:r>
                      <a:endParaRPr lang="en-US" sz="2000" b="1">
                        <a:latin typeface="Calibri"/>
                        <a:ea typeface="Calibri"/>
                        <a:cs typeface="Times New Roman"/>
                      </a:endParaRPr>
                    </a:p>
                  </a:txBody>
                  <a:tcPr marL="38100" marR="38100" marT="38100" marB="38100"/>
                </a:tc>
                <a:extLst>
                  <a:ext uri="{0D108BD9-81ED-4DB2-BD59-A6C34878D82A}">
                    <a16:rowId xmlns:a16="http://schemas.microsoft.com/office/drawing/2014/main" val="10001"/>
                  </a:ext>
                </a:extLst>
              </a:tr>
              <a:tr h="556052">
                <a:tc>
                  <a:txBody>
                    <a:bodyPr/>
                    <a:lstStyle/>
                    <a:p>
                      <a:pPr marL="0" marR="0" algn="ctr">
                        <a:lnSpc>
                          <a:spcPct val="115000"/>
                        </a:lnSpc>
                        <a:spcBef>
                          <a:spcPts val="0"/>
                        </a:spcBef>
                        <a:spcAft>
                          <a:spcPts val="1200"/>
                        </a:spcAft>
                      </a:pPr>
                      <a:r>
                        <a:rPr lang="en-US" sz="2000" b="1" dirty="0">
                          <a:solidFill>
                            <a:srgbClr val="444444"/>
                          </a:solidFill>
                          <a:latin typeface="Arial"/>
                          <a:ea typeface="Times New Roman"/>
                          <a:cs typeface="Times New Roman"/>
                        </a:rPr>
                        <a:t>Water and sanitation for all</a:t>
                      </a:r>
                      <a:endParaRPr lang="en-US" sz="2000" b="1" dirty="0">
                        <a:latin typeface="Calibri"/>
                        <a:ea typeface="Calibri"/>
                        <a:cs typeface="Times New Roman"/>
                      </a:endParaRPr>
                    </a:p>
                  </a:txBody>
                  <a:tcPr marL="38100" marR="38100" marT="38100" marB="38100"/>
                </a:tc>
                <a:tc>
                  <a:txBody>
                    <a:bodyPr/>
                    <a:lstStyle/>
                    <a:p>
                      <a:pPr marL="0" marR="0" algn="ctr">
                        <a:lnSpc>
                          <a:spcPct val="115000"/>
                        </a:lnSpc>
                        <a:spcBef>
                          <a:spcPts val="0"/>
                        </a:spcBef>
                        <a:spcAft>
                          <a:spcPts val="1200"/>
                        </a:spcAft>
                      </a:pPr>
                      <a:r>
                        <a:rPr lang="en-US" sz="2000" b="1" dirty="0">
                          <a:solidFill>
                            <a:srgbClr val="444444"/>
                          </a:solidFill>
                          <a:latin typeface="Arial"/>
                          <a:ea typeface="Times New Roman"/>
                          <a:cs typeface="Times New Roman"/>
                        </a:rPr>
                        <a:t>9</a:t>
                      </a:r>
                      <a:endParaRPr lang="en-US" sz="2000" b="1" dirty="0">
                        <a:latin typeface="Calibri"/>
                        <a:ea typeface="Calibri"/>
                        <a:cs typeface="Times New Roman"/>
                      </a:endParaRPr>
                    </a:p>
                  </a:txBody>
                  <a:tcPr marL="38100" marR="38100" marT="38100" marB="38100"/>
                </a:tc>
                <a:extLst>
                  <a:ext uri="{0D108BD9-81ED-4DB2-BD59-A6C34878D82A}">
                    <a16:rowId xmlns:a16="http://schemas.microsoft.com/office/drawing/2014/main" val="10002"/>
                  </a:ext>
                </a:extLst>
              </a:tr>
              <a:tr h="556052">
                <a:tc>
                  <a:txBody>
                    <a:bodyPr/>
                    <a:lstStyle/>
                    <a:p>
                      <a:pPr marL="0" marR="0" algn="ctr">
                        <a:lnSpc>
                          <a:spcPct val="115000"/>
                        </a:lnSpc>
                        <a:spcBef>
                          <a:spcPts val="0"/>
                        </a:spcBef>
                        <a:spcAft>
                          <a:spcPts val="1200"/>
                        </a:spcAft>
                      </a:pPr>
                      <a:r>
                        <a:rPr lang="en-US" sz="2000" b="1" dirty="0">
                          <a:solidFill>
                            <a:srgbClr val="444444"/>
                          </a:solidFill>
                          <a:latin typeface="Arial"/>
                          <a:ea typeface="Times New Roman"/>
                          <a:cs typeface="Times New Roman"/>
                        </a:rPr>
                        <a:t>Reproductive health for all women</a:t>
                      </a:r>
                      <a:endParaRPr lang="en-US" sz="2000" b="1" dirty="0">
                        <a:latin typeface="Calibri"/>
                        <a:ea typeface="Calibri"/>
                        <a:cs typeface="Times New Roman"/>
                      </a:endParaRPr>
                    </a:p>
                  </a:txBody>
                  <a:tcPr marL="38100" marR="38100" marT="38100" marB="38100"/>
                </a:tc>
                <a:tc>
                  <a:txBody>
                    <a:bodyPr/>
                    <a:lstStyle/>
                    <a:p>
                      <a:pPr marL="0" marR="0" algn="ctr">
                        <a:lnSpc>
                          <a:spcPct val="115000"/>
                        </a:lnSpc>
                        <a:spcBef>
                          <a:spcPts val="0"/>
                        </a:spcBef>
                        <a:spcAft>
                          <a:spcPts val="1200"/>
                        </a:spcAft>
                      </a:pPr>
                      <a:r>
                        <a:rPr lang="en-US" sz="2000" b="1" dirty="0">
                          <a:solidFill>
                            <a:srgbClr val="444444"/>
                          </a:solidFill>
                          <a:latin typeface="Arial"/>
                          <a:ea typeface="Times New Roman"/>
                          <a:cs typeface="Times New Roman"/>
                        </a:rPr>
                        <a:t>12</a:t>
                      </a:r>
                      <a:endParaRPr lang="en-US" sz="2000" b="1" dirty="0">
                        <a:latin typeface="Calibri"/>
                        <a:ea typeface="Calibri"/>
                        <a:cs typeface="Times New Roman"/>
                      </a:endParaRPr>
                    </a:p>
                  </a:txBody>
                  <a:tcPr marL="38100" marR="38100" marT="38100" marB="38100"/>
                </a:tc>
                <a:extLst>
                  <a:ext uri="{0D108BD9-81ED-4DB2-BD59-A6C34878D82A}">
                    <a16:rowId xmlns:a16="http://schemas.microsoft.com/office/drawing/2014/main" val="10003"/>
                  </a:ext>
                </a:extLst>
              </a:tr>
              <a:tr h="556052">
                <a:tc>
                  <a:txBody>
                    <a:bodyPr/>
                    <a:lstStyle/>
                    <a:p>
                      <a:pPr marL="0" marR="0" algn="ctr">
                        <a:lnSpc>
                          <a:spcPct val="115000"/>
                        </a:lnSpc>
                        <a:spcBef>
                          <a:spcPts val="0"/>
                        </a:spcBef>
                        <a:spcAft>
                          <a:spcPts val="1200"/>
                        </a:spcAft>
                      </a:pPr>
                      <a:r>
                        <a:rPr lang="en-US" sz="2000" b="1" dirty="0">
                          <a:solidFill>
                            <a:srgbClr val="444444"/>
                          </a:solidFill>
                          <a:latin typeface="Arial"/>
                          <a:ea typeface="Times New Roman"/>
                          <a:cs typeface="Times New Roman"/>
                        </a:rPr>
                        <a:t>Basic health and nutrition</a:t>
                      </a:r>
                      <a:endParaRPr lang="en-US" sz="2000" b="1" dirty="0">
                        <a:latin typeface="Calibri"/>
                        <a:ea typeface="Calibri"/>
                        <a:cs typeface="Times New Roman"/>
                      </a:endParaRPr>
                    </a:p>
                  </a:txBody>
                  <a:tcPr marL="38100" marR="38100" marT="38100" marB="38100"/>
                </a:tc>
                <a:tc>
                  <a:txBody>
                    <a:bodyPr/>
                    <a:lstStyle/>
                    <a:p>
                      <a:pPr marL="0" marR="0" algn="ctr">
                        <a:lnSpc>
                          <a:spcPct val="115000"/>
                        </a:lnSpc>
                        <a:spcBef>
                          <a:spcPts val="0"/>
                        </a:spcBef>
                        <a:spcAft>
                          <a:spcPts val="1200"/>
                        </a:spcAft>
                      </a:pPr>
                      <a:r>
                        <a:rPr lang="en-US" sz="2000" b="1" dirty="0">
                          <a:solidFill>
                            <a:srgbClr val="444444"/>
                          </a:solidFill>
                          <a:latin typeface="Arial"/>
                          <a:ea typeface="Times New Roman"/>
                          <a:cs typeface="Times New Roman"/>
                        </a:rPr>
                        <a:t>13</a:t>
                      </a:r>
                      <a:endParaRPr lang="en-US" sz="2000" b="1" dirty="0">
                        <a:latin typeface="Calibri"/>
                        <a:ea typeface="Calibri"/>
                        <a:cs typeface="Times New Roman"/>
                      </a:endParaRPr>
                    </a:p>
                  </a:txBody>
                  <a:tcPr marL="38100" marR="38100" marT="38100" marB="38100"/>
                </a:tc>
                <a:extLst>
                  <a:ext uri="{0D108BD9-81ED-4DB2-BD59-A6C34878D82A}">
                    <a16:rowId xmlns:a16="http://schemas.microsoft.com/office/drawing/2014/main" val="10004"/>
                  </a:ext>
                </a:extLst>
              </a:tr>
              <a:tr h="556052">
                <a:tc gridSpan="2">
                  <a:txBody>
                    <a:bodyPr/>
                    <a:lstStyle/>
                    <a:p>
                      <a:pPr marL="0" marR="0" algn="ctr">
                        <a:lnSpc>
                          <a:spcPct val="115000"/>
                        </a:lnSpc>
                        <a:spcBef>
                          <a:spcPts val="0"/>
                        </a:spcBef>
                        <a:spcAft>
                          <a:spcPts val="1200"/>
                        </a:spcAft>
                      </a:pPr>
                      <a:r>
                        <a:rPr lang="en-US" sz="1800" b="0" i="0" kern="1200" dirty="0" smtClean="0">
                          <a:solidFill>
                            <a:schemeClr val="dk1"/>
                          </a:solidFill>
                          <a:latin typeface="+mn-lt"/>
                          <a:ea typeface="+mn-ea"/>
                          <a:cs typeface="+mn-cs"/>
                        </a:rPr>
                        <a:t>United Nations Human Development Report 1998 http://www.globalissues.org/article/26/poverty-facts-and-stats</a:t>
                      </a:r>
                      <a:endParaRPr lang="en-US" sz="2000" dirty="0">
                        <a:latin typeface="Calibri"/>
                        <a:ea typeface="Calibri"/>
                        <a:cs typeface="Times New Roman"/>
                      </a:endParaRPr>
                    </a:p>
                  </a:txBody>
                  <a:tcPr marL="38100" marR="38100" marT="38100" marB="38100"/>
                </a:tc>
                <a:tc hMerge="1">
                  <a:txBody>
                    <a:bodyPr/>
                    <a:lstStyle/>
                    <a:p>
                      <a:pPr marL="0" marR="0" algn="ctr">
                        <a:lnSpc>
                          <a:spcPct val="115000"/>
                        </a:lnSpc>
                        <a:spcBef>
                          <a:spcPts val="0"/>
                        </a:spcBef>
                        <a:spcAft>
                          <a:spcPts val="1200"/>
                        </a:spcAft>
                      </a:pPr>
                      <a:endParaRPr lang="en-US" sz="2000" dirty="0">
                        <a:latin typeface="Calibri"/>
                        <a:ea typeface="Calibri"/>
                        <a:cs typeface="Times New Roman"/>
                      </a:endParaRPr>
                    </a:p>
                  </a:txBody>
                  <a:tcPr marL="38100" marR="38100" marT="38100" marB="38100"/>
                </a:tc>
                <a:extLst>
                  <a:ext uri="{0D108BD9-81ED-4DB2-BD59-A6C34878D82A}">
                    <a16:rowId xmlns:a16="http://schemas.microsoft.com/office/drawing/2014/main" val="10005"/>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1618</TotalTime>
  <Words>448</Words>
  <Application>Microsoft Office PowerPoint</Application>
  <PresentationFormat>On-screen Show (4:3)</PresentationFormat>
  <Paragraphs>121</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Times New Roman</vt:lpstr>
      <vt:lpstr>Office Theme</vt:lpstr>
      <vt:lpstr>  World Poverty  </vt:lpstr>
      <vt:lpstr>Moral Dilemmas</vt:lpstr>
      <vt:lpstr>Absolute and Relative Poverty</vt:lpstr>
      <vt:lpstr>Poverty: General Remarks</vt:lpstr>
      <vt:lpstr> United Nations: Definitions </vt:lpstr>
      <vt:lpstr>World Bank on Absolute Poverty</vt:lpstr>
      <vt:lpstr> Some Causes of World Poverty</vt:lpstr>
      <vt:lpstr> Global Priorities in Spending in 1998 </vt:lpstr>
      <vt:lpstr>Estimated Additional Costs To Achieve Universal Access To Basic Social Services In All Developing Countries</vt:lpstr>
      <vt:lpstr>Research Paper Reference</vt:lpstr>
      <vt:lpstr>World Poverty</vt:lpstr>
      <vt:lpstr>Concluding Remarks</vt:lpstr>
      <vt:lpstr>List of Students’ Key Words Related to World Poverty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Philosophy GS F312</dc:title>
  <dc:creator>user</dc:creator>
  <cp:lastModifiedBy>Dell</cp:lastModifiedBy>
  <cp:revision>330</cp:revision>
  <dcterms:created xsi:type="dcterms:W3CDTF">2013-08-02T17:19:43Z</dcterms:created>
  <dcterms:modified xsi:type="dcterms:W3CDTF">2021-10-06T12:22:40Z</dcterms:modified>
</cp:coreProperties>
</file>