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7" r:id="rId4"/>
    <p:sldId id="259" r:id="rId5"/>
    <p:sldId id="285" r:id="rId6"/>
    <p:sldId id="286" r:id="rId7"/>
    <p:sldId id="270" r:id="rId8"/>
    <p:sldId id="271" r:id="rId9"/>
    <p:sldId id="282" r:id="rId10"/>
    <p:sldId id="284"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5"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9/15/2021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fontScale="90000"/>
          </a:bodyPr>
          <a:lstStyle/>
          <a:p>
            <a:r>
              <a:rPr lang="en-US" b="1" dirty="0" smtClean="0"/>
              <a:t/>
            </a:r>
            <a:br>
              <a:rPr lang="en-US" b="1" dirty="0" smtClean="0"/>
            </a:br>
            <a:r>
              <a:rPr lang="en-US" b="1" dirty="0"/>
              <a:t/>
            </a:r>
            <a:br>
              <a:rPr lang="en-US" b="1" dirty="0"/>
            </a:br>
            <a:r>
              <a:rPr lang="en-US" b="1" dirty="0" smtClean="0"/>
              <a:t>Ethical Perspective</a:t>
            </a:r>
            <a:r>
              <a:rPr lang="en-US" dirty="0" smtClean="0"/>
              <a:t/>
            </a:r>
            <a:br>
              <a:rPr lang="en-US" dirty="0" smtClean="0"/>
            </a:br>
            <a:r>
              <a:rPr lang="en-US" b="1" dirty="0" smtClean="0"/>
              <a:t/>
            </a:r>
            <a:br>
              <a:rPr lang="en-US" b="1" dirty="0" smtClean="0"/>
            </a:br>
            <a:endParaRPr lang="en-US" dirty="0"/>
          </a:p>
        </p:txBody>
      </p:sp>
      <p:sp>
        <p:nvSpPr>
          <p:cNvPr id="3" name="Subtitle 2"/>
          <p:cNvSpPr>
            <a:spLocks noGrp="1"/>
          </p:cNvSpPr>
          <p:nvPr>
            <p:ph type="subTitle" idx="1"/>
          </p:nvPr>
        </p:nvSpPr>
        <p:spPr>
          <a:xfrm>
            <a:off x="990600" y="4267200"/>
            <a:ext cx="7391400" cy="1371600"/>
          </a:xfrm>
        </p:spPr>
        <p:txBody>
          <a:bodyPr>
            <a:normAutofit/>
          </a:bodyPr>
          <a:lstStyle/>
          <a:p>
            <a:pPr algn="r"/>
            <a:r>
              <a:rPr lang="en-US" sz="2400" dirty="0" smtClean="0">
                <a:solidFill>
                  <a:schemeClr val="tx1"/>
                </a:solidFill>
              </a:rPr>
              <a:t>Prof. Kumar </a:t>
            </a:r>
            <a:r>
              <a:rPr lang="en-US" sz="2400" dirty="0" err="1" smtClean="0">
                <a:solidFill>
                  <a:schemeClr val="tx1"/>
                </a:solidFill>
              </a:rPr>
              <a:t>Neeraj</a:t>
            </a:r>
            <a:r>
              <a:rPr lang="en-US" sz="2400" dirty="0" smtClean="0">
                <a:solidFill>
                  <a:schemeClr val="tx1"/>
                </a:solidFill>
              </a:rPr>
              <a:t> </a:t>
            </a:r>
            <a:r>
              <a:rPr lang="en-US" sz="2400" dirty="0" err="1" smtClean="0">
                <a:solidFill>
                  <a:schemeClr val="tx1"/>
                </a:solidFill>
              </a:rPr>
              <a:t>Sachdev</a:t>
            </a:r>
            <a:endParaRPr lang="en-US" sz="2400" dirty="0" smtClean="0">
              <a:solidFill>
                <a:schemeClr val="tx1"/>
              </a:solidFill>
            </a:endParaRPr>
          </a:p>
          <a:p>
            <a:pPr algn="r"/>
            <a:r>
              <a:rPr lang="en-US" sz="2400" dirty="0" smtClean="0">
                <a:solidFill>
                  <a:schemeClr val="tx1"/>
                </a:solidFill>
              </a:rPr>
              <a:t>Department of Humanities and Social Sciences</a:t>
            </a:r>
            <a:endParaRPr lang="en-US" sz="2800" dirty="0">
              <a:solidFill>
                <a:schemeClr val="tx1"/>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Concluding Remarks</a:t>
            </a:r>
          </a:p>
        </p:txBody>
      </p:sp>
      <p:sp>
        <p:nvSpPr>
          <p:cNvPr id="4" name="Date Placeholder 3"/>
          <p:cNvSpPr>
            <a:spLocks noGrp="1"/>
          </p:cNvSpPr>
          <p:nvPr>
            <p:ph type="dt" sz="quarter" idx="10"/>
          </p:nvPr>
        </p:nvSpPr>
        <p:spPr/>
        <p:txBody>
          <a:bodyPr/>
          <a:lstStyle/>
          <a:p>
            <a:pPr>
              <a:defRPr/>
            </a:pPr>
            <a:fld id="{F27BA728-C7CD-4287-A09F-E4498B455F72}" type="datetime1">
              <a:rPr lang="en-US" smtClean="0"/>
              <a:pPr>
                <a:defRPr/>
              </a:pPr>
              <a:t>9/15/2021</a:t>
            </a:fld>
            <a:endParaRPr lang="en-US"/>
          </a:p>
        </p:txBody>
      </p:sp>
      <p:sp>
        <p:nvSpPr>
          <p:cNvPr id="11268" name="Slide Number Placeholder 4"/>
          <p:cNvSpPr>
            <a:spLocks noGrp="1"/>
          </p:cNvSpPr>
          <p:nvPr>
            <p:ph type="sldNum" sz="quarter" idx="12"/>
          </p:nvPr>
        </p:nvSpPr>
        <p:spPr bwMode="auto">
          <a:noFill/>
          <a:ln>
            <a:miter lim="800000"/>
            <a:headEnd/>
            <a:tailEnd/>
          </a:ln>
        </p:spPr>
        <p:txBody>
          <a:bodyPr/>
          <a:lstStyle/>
          <a:p>
            <a:fld id="{79A24D35-E716-42AD-9F90-330676C48CF7}" type="slidenum">
              <a:rPr lang="en-US" altLang="en-US" smtClean="0"/>
              <a:pPr/>
              <a:t>10</a:t>
            </a:fld>
            <a:endParaRPr lang="en-US" altLang="en-US" smtClean="0"/>
          </a:p>
        </p:txBody>
      </p:sp>
      <p:sp>
        <p:nvSpPr>
          <p:cNvPr id="11269" name="Content Placeholder 2"/>
          <p:cNvSpPr>
            <a:spLocks noGrp="1"/>
          </p:cNvSpPr>
          <p:nvPr>
            <p:ph idx="1"/>
          </p:nvPr>
        </p:nvSpPr>
        <p:spPr>
          <a:xfrm>
            <a:off x="304800" y="1417638"/>
            <a:ext cx="8534400" cy="4983162"/>
          </a:xfrm>
        </p:spPr>
        <p:txBody>
          <a:bodyPr>
            <a:normAutofit fontScale="92500"/>
          </a:bodyPr>
          <a:lstStyle/>
          <a:p>
            <a:pPr algn="just"/>
            <a:r>
              <a:rPr lang="en-US" altLang="en-US" sz="4000" dirty="0" smtClean="0"/>
              <a:t>Aristotle’s Virtue Ethics is a justification of a good human life in living a virtuous life, which is claimed to be co-extensive with living a happy life.</a:t>
            </a:r>
          </a:p>
          <a:p>
            <a:pPr algn="just"/>
            <a:r>
              <a:rPr lang="en-US" altLang="en-US" sz="4000" dirty="0" smtClean="0"/>
              <a:t>However, critics claim that it doesn’t help in evaluation of actions, rules or policies because it focuses on character of a person.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 calcmode="lin" valueType="num">
                                      <p:cBhvr additive="base">
                                        <p:cTn id="7" dur="500" fill="hold"/>
                                        <p:tgtEl>
                                          <p:spTgt spid="112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9">
                                            <p:txEl>
                                              <p:pRg st="1" end="1"/>
                                            </p:txEl>
                                          </p:spTgt>
                                        </p:tgtEl>
                                        <p:attrNameLst>
                                          <p:attrName>style.visibility</p:attrName>
                                        </p:attrNameLst>
                                      </p:cBhvr>
                                      <p:to>
                                        <p:strVal val="visible"/>
                                      </p:to>
                                    </p:set>
                                    <p:anim calcmode="lin" valueType="num">
                                      <p:cBhvr additive="base">
                                        <p:cTn id="13" dur="500" fill="hold"/>
                                        <p:tgtEl>
                                          <p:spTgt spid="1126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smtClean="0"/>
              <a:t>Thank You.</a:t>
            </a:r>
            <a:endParaRPr 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Philosophical Perspectives</a:t>
            </a:r>
            <a:endParaRPr lang="en-US" dirty="0"/>
          </a:p>
        </p:txBody>
      </p:sp>
      <p:sp>
        <p:nvSpPr>
          <p:cNvPr id="3" name="Content Placeholder 2"/>
          <p:cNvSpPr>
            <a:spLocks noGrp="1"/>
          </p:cNvSpPr>
          <p:nvPr>
            <p:ph idx="1"/>
          </p:nvPr>
        </p:nvSpPr>
        <p:spPr>
          <a:xfrm>
            <a:off x="381000" y="1447800"/>
            <a:ext cx="8305800" cy="4572000"/>
          </a:xfrm>
        </p:spPr>
        <p:txBody>
          <a:bodyPr>
            <a:noAutofit/>
          </a:bodyPr>
          <a:lstStyle/>
          <a:p>
            <a:r>
              <a:rPr lang="en-US" sz="4000" b="1" dirty="0" smtClean="0"/>
              <a:t>Ethical Perspective - Values</a:t>
            </a:r>
          </a:p>
          <a:p>
            <a:r>
              <a:rPr lang="en-US" sz="4000" dirty="0" smtClean="0"/>
              <a:t>Logical Perspective - Reasoning</a:t>
            </a:r>
          </a:p>
          <a:p>
            <a:r>
              <a:rPr lang="en-US" sz="4000" dirty="0" smtClean="0"/>
              <a:t>Epistemological Perspective - Knowledge</a:t>
            </a:r>
          </a:p>
          <a:p>
            <a:r>
              <a:rPr lang="en-US" sz="4000" dirty="0" smtClean="0"/>
              <a:t>Metaphysical Perspective - Reality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Perspective</a:t>
            </a:r>
            <a:endParaRPr lang="en-US" dirty="0"/>
          </a:p>
        </p:txBody>
      </p:sp>
      <p:sp>
        <p:nvSpPr>
          <p:cNvPr id="3" name="Content Placeholder 2"/>
          <p:cNvSpPr>
            <a:spLocks noGrp="1"/>
          </p:cNvSpPr>
          <p:nvPr>
            <p:ph idx="1"/>
          </p:nvPr>
        </p:nvSpPr>
        <p:spPr>
          <a:xfrm>
            <a:off x="381000" y="1447800"/>
            <a:ext cx="8458200" cy="4648200"/>
          </a:xfrm>
        </p:spPr>
        <p:txBody>
          <a:bodyPr>
            <a:noAutofit/>
          </a:bodyPr>
          <a:lstStyle/>
          <a:p>
            <a:pPr algn="just"/>
            <a:r>
              <a:rPr lang="en-US" dirty="0" smtClean="0"/>
              <a:t>An ethical perspective begins in response to questions such as  the following:</a:t>
            </a:r>
          </a:p>
          <a:p>
            <a:pPr marL="0" indent="0" algn="just">
              <a:buNone/>
            </a:pPr>
            <a:r>
              <a:rPr lang="en-US" dirty="0" smtClean="0"/>
              <a:t> </a:t>
            </a:r>
            <a:endParaRPr lang="en-US" sz="2400" dirty="0" smtClean="0"/>
          </a:p>
          <a:p>
            <a:pPr lvl="1" algn="just"/>
            <a:r>
              <a:rPr lang="en-US" dirty="0" smtClean="0"/>
              <a:t>How should I live (a good human life)? </a:t>
            </a:r>
          </a:p>
          <a:p>
            <a:pPr lvl="2" algn="just"/>
            <a:r>
              <a:rPr lang="en-US" dirty="0" smtClean="0"/>
              <a:t>I should cultivate virtues for living a Good Human Life. (Aristotle’s ethics)</a:t>
            </a:r>
          </a:p>
          <a:p>
            <a:pPr marL="914400" lvl="2" indent="0" algn="just">
              <a:buNone/>
            </a:pPr>
            <a:endParaRPr lang="en-US" dirty="0" smtClean="0"/>
          </a:p>
          <a:p>
            <a:pPr lvl="1" algn="just"/>
            <a:r>
              <a:rPr lang="en-US" dirty="0" smtClean="0"/>
              <a:t>What should I do (in a particular moral situation)?</a:t>
            </a:r>
          </a:p>
          <a:p>
            <a:pPr lvl="2" algn="just"/>
            <a:r>
              <a:rPr lang="en-US" dirty="0" smtClean="0"/>
              <a:t>I should comply with the Fundamental Moral Principle of Conduct. (Utilitarian or Kantian, for example)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Ethical Perspectives of Thinkers </a:t>
            </a:r>
            <a:endParaRPr lang="en-US" dirty="0"/>
          </a:p>
        </p:txBody>
      </p:sp>
      <p:sp>
        <p:nvSpPr>
          <p:cNvPr id="3" name="Content Placeholder 2"/>
          <p:cNvSpPr>
            <a:spLocks noGrp="1"/>
          </p:cNvSpPr>
          <p:nvPr>
            <p:ph idx="1"/>
          </p:nvPr>
        </p:nvSpPr>
        <p:spPr>
          <a:xfrm>
            <a:off x="457200" y="1905000"/>
            <a:ext cx="8229600" cy="4419600"/>
          </a:xfrm>
        </p:spPr>
        <p:txBody>
          <a:bodyPr>
            <a:normAutofit/>
          </a:bodyPr>
          <a:lstStyle/>
          <a:p>
            <a:pPr algn="just"/>
            <a:r>
              <a:rPr lang="en-US" sz="4000" b="1" dirty="0" smtClean="0"/>
              <a:t>Aristotle – Virtue</a:t>
            </a:r>
          </a:p>
          <a:p>
            <a:pPr algn="just"/>
            <a:r>
              <a:rPr lang="en-US" sz="4000" dirty="0" smtClean="0"/>
              <a:t>John Stuart Mill – Happiness</a:t>
            </a:r>
          </a:p>
          <a:p>
            <a:pPr algn="just"/>
            <a:r>
              <a:rPr lang="en-US" sz="4000" dirty="0" smtClean="0"/>
              <a:t>Immanuel Kant – Duty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Quotes</a:t>
            </a:r>
          </a:p>
        </p:txBody>
      </p:sp>
      <p:sp>
        <p:nvSpPr>
          <p:cNvPr id="4099" name="Content Placeholder 2"/>
          <p:cNvSpPr>
            <a:spLocks noGrp="1"/>
          </p:cNvSpPr>
          <p:nvPr>
            <p:ph idx="1"/>
          </p:nvPr>
        </p:nvSpPr>
        <p:spPr>
          <a:xfrm>
            <a:off x="457200" y="1295400"/>
            <a:ext cx="8229600" cy="4830763"/>
          </a:xfrm>
        </p:spPr>
        <p:txBody>
          <a:bodyPr>
            <a:normAutofit lnSpcReduction="10000"/>
          </a:bodyPr>
          <a:lstStyle/>
          <a:p>
            <a:pPr algn="just"/>
            <a:r>
              <a:rPr lang="en-US" sz="2800" smtClean="0"/>
              <a:t>Virtue or excellence comes about as a result of habit. We become just by doing just acts, temperate by doing temperate acts, brave by doing brave acts. </a:t>
            </a:r>
          </a:p>
          <a:p>
            <a:pPr algn="just">
              <a:buFont typeface="Arial" charset="0"/>
              <a:buNone/>
            </a:pPr>
            <a:r>
              <a:rPr lang="en-US" sz="2800" smtClean="0"/>
              <a:t>								- Aristotle</a:t>
            </a:r>
          </a:p>
          <a:p>
            <a:pPr algn="just">
              <a:buFont typeface="Arial" charset="0"/>
              <a:buNone/>
            </a:pPr>
            <a:endParaRPr lang="en-US" sz="2800" smtClean="0"/>
          </a:p>
          <a:p>
            <a:pPr algn="just"/>
            <a:r>
              <a:rPr lang="en-US" sz="2800" smtClean="0"/>
              <a:t>Anybody can become angry - that is easy, but to be angry with the right person and to the right degree and at the right time and for the right purpose, and in the right way - that is not within everybody's power and is not easy.				- Aristotle</a:t>
            </a:r>
            <a:r>
              <a:rPr lang="en-US" smtClean="0"/>
              <a:t> </a:t>
            </a:r>
            <a:br>
              <a:rPr lang="en-US" smtClean="0"/>
            </a:br>
            <a:endParaRPr lang="en-US" smtClean="0"/>
          </a:p>
          <a:p>
            <a:endParaRPr lang="en-US" smtClean="0"/>
          </a:p>
        </p:txBody>
      </p:sp>
      <p:sp>
        <p:nvSpPr>
          <p:cNvPr id="4" name="Date Placeholder 3"/>
          <p:cNvSpPr>
            <a:spLocks noGrp="1"/>
          </p:cNvSpPr>
          <p:nvPr>
            <p:ph type="dt" sz="quarter" idx="10"/>
          </p:nvPr>
        </p:nvSpPr>
        <p:spPr/>
        <p:txBody>
          <a:bodyPr/>
          <a:lstStyle/>
          <a:p>
            <a:pPr>
              <a:defRPr/>
            </a:pPr>
            <a:fld id="{087D6C0C-460C-47BA-8DB4-78D81BA03D37}" type="datetime1">
              <a:rPr lang="en-US" smtClean="0"/>
              <a:pPr>
                <a:defRPr/>
              </a:pPr>
              <a:t>9/15/2021</a:t>
            </a:fld>
            <a:endParaRPr lang="en-US"/>
          </a:p>
        </p:txBody>
      </p:sp>
      <p:sp>
        <p:nvSpPr>
          <p:cNvPr id="4101" name="Slide Number Placeholder 4"/>
          <p:cNvSpPr>
            <a:spLocks noGrp="1"/>
          </p:cNvSpPr>
          <p:nvPr>
            <p:ph type="sldNum" sz="quarter" idx="12"/>
          </p:nvPr>
        </p:nvSpPr>
        <p:spPr bwMode="auto">
          <a:noFill/>
          <a:ln>
            <a:miter lim="800000"/>
            <a:headEnd/>
            <a:tailEnd/>
          </a:ln>
        </p:spPr>
        <p:txBody>
          <a:bodyPr/>
          <a:lstStyle/>
          <a:p>
            <a:fld id="{4F9A6945-BB12-43D1-99E6-EDEDFADABDEA}" type="slidenum">
              <a:rPr lang="en-US" altLang="en-US" smtClean="0"/>
              <a:pPr/>
              <a:t>5</a:t>
            </a:fld>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anim calcmode="lin" valueType="num">
                                      <p:cBhvr additive="base">
                                        <p:cTn id="11"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anim calcmode="lin" valueType="num">
                                      <p:cBhvr additive="base">
                                        <p:cTn id="17"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457200"/>
            <a:ext cx="8229600" cy="609600"/>
          </a:xfrm>
        </p:spPr>
        <p:txBody>
          <a:bodyPr rtlCol="0">
            <a:normAutofit fontScale="90000"/>
          </a:bodyPr>
          <a:lstStyle/>
          <a:p>
            <a:pPr>
              <a:defRPr/>
            </a:pPr>
            <a:r>
              <a:rPr lang="en-US" dirty="0" smtClean="0"/>
              <a:t>Aristotle – Virtue Ethics</a:t>
            </a:r>
          </a:p>
        </p:txBody>
      </p:sp>
      <p:sp>
        <p:nvSpPr>
          <p:cNvPr id="4099" name="Content Placeholder 2"/>
          <p:cNvSpPr>
            <a:spLocks noGrp="1"/>
          </p:cNvSpPr>
          <p:nvPr>
            <p:ph idx="1"/>
          </p:nvPr>
        </p:nvSpPr>
        <p:spPr>
          <a:xfrm>
            <a:off x="457200" y="1295400"/>
            <a:ext cx="8229600" cy="5105400"/>
          </a:xfrm>
        </p:spPr>
        <p:txBody>
          <a:bodyPr/>
          <a:lstStyle/>
          <a:p>
            <a:pPr algn="just" eaLnBrk="1" hangingPunct="1"/>
            <a:r>
              <a:rPr lang="en-US" altLang="en-US" dirty="0" smtClean="0"/>
              <a:t>Aristotle (384 BC-322 BC)</a:t>
            </a:r>
          </a:p>
          <a:p>
            <a:pPr algn="just" eaLnBrk="1" hangingPunct="1"/>
            <a:endParaRPr lang="en-US" altLang="en-US" sz="2400" dirty="0" smtClean="0"/>
          </a:p>
          <a:p>
            <a:pPr algn="just" eaLnBrk="1" hangingPunct="1"/>
            <a:r>
              <a:rPr lang="en-US" altLang="en-US" dirty="0" smtClean="0"/>
              <a:t>Teleological Approach - Telos – Purpose or Goal - Goal is good human life</a:t>
            </a:r>
          </a:p>
          <a:p>
            <a:pPr algn="just" eaLnBrk="1" hangingPunct="1"/>
            <a:endParaRPr lang="en-US" altLang="en-US" sz="2400" dirty="0" smtClean="0"/>
          </a:p>
          <a:p>
            <a:pPr algn="just" eaLnBrk="1" hangingPunct="1"/>
            <a:r>
              <a:rPr lang="en-US" altLang="en-US" dirty="0" smtClean="0"/>
              <a:t>Good life is a life of </a:t>
            </a:r>
            <a:r>
              <a:rPr lang="en-US" altLang="en-US" dirty="0" err="1" smtClean="0"/>
              <a:t>Eudaimonia</a:t>
            </a:r>
            <a:r>
              <a:rPr lang="en-US" altLang="en-US" dirty="0" smtClean="0"/>
              <a:t> or Happiness</a:t>
            </a:r>
          </a:p>
          <a:p>
            <a:pPr algn="just" eaLnBrk="1" hangingPunct="1"/>
            <a:endParaRPr lang="en-US" altLang="en-US" sz="2400" dirty="0" smtClean="0"/>
          </a:p>
          <a:p>
            <a:pPr algn="just" eaLnBrk="1" hangingPunct="1"/>
            <a:r>
              <a:rPr lang="en-US" altLang="en-US" dirty="0" smtClean="0"/>
              <a:t>“Happiness is an activity of the rational part of the soul in accordance with virtue.” - Aristotle</a:t>
            </a:r>
          </a:p>
          <a:p>
            <a:pPr algn="just" eaLnBrk="1" hangingPunct="1"/>
            <a:endParaRPr lang="en-US" altLang="en-US" dirty="0" smtClean="0"/>
          </a:p>
        </p:txBody>
      </p:sp>
      <p:sp>
        <p:nvSpPr>
          <p:cNvPr id="5125" name="Date Placeholder 4"/>
          <p:cNvSpPr>
            <a:spLocks noGrp="1"/>
          </p:cNvSpPr>
          <p:nvPr>
            <p:ph type="dt" sz="quarter" idx="10"/>
          </p:nvPr>
        </p:nvSpPr>
        <p:spPr/>
        <p:txBody>
          <a:bodyPr/>
          <a:lstStyle/>
          <a:p>
            <a:pPr>
              <a:defRPr/>
            </a:pPr>
            <a:fld id="{78B79D6C-12CE-42A6-8035-F6AF0C5E9A88}" type="datetime1">
              <a:rPr lang="en-US"/>
              <a:pPr>
                <a:defRPr/>
              </a:pPr>
              <a:t>9/15/2021</a:t>
            </a:fld>
            <a:endParaRPr lang="en-US"/>
          </a:p>
        </p:txBody>
      </p:sp>
      <p:sp>
        <p:nvSpPr>
          <p:cNvPr id="2" name="Slide Number Placeholder 3"/>
          <p:cNvSpPr>
            <a:spLocks noGrp="1"/>
          </p:cNvSpPr>
          <p:nvPr>
            <p:ph type="sldNum" sz="quarter" idx="12"/>
          </p:nvPr>
        </p:nvSpPr>
        <p:spPr bwMode="auto">
          <a:noFill/>
          <a:ln>
            <a:miter lim="800000"/>
            <a:headEnd/>
            <a:tailEnd/>
          </a:ln>
        </p:spPr>
        <p:txBody>
          <a:bodyPr/>
          <a:lstStyle/>
          <a:p>
            <a:fld id="{DE62DC34-FDF0-46F6-92D1-40B8B0C520C0}" type="slidenum">
              <a:rPr lang="en-US" altLang="en-US" smtClean="0"/>
              <a:pPr/>
              <a:t>6</a:t>
            </a:fld>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additive="base">
                                        <p:cTn id="13"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 calcmode="lin" valueType="num">
                                      <p:cBhvr additive="base">
                                        <p:cTn id="19"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 calcmode="lin" valueType="num">
                                      <p:cBhvr additive="base">
                                        <p:cTn id="25" dur="500" fill="hold"/>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47800"/>
            <a:ext cx="7772400" cy="5029200"/>
          </a:xfrm>
        </p:spPr>
        <p:txBody>
          <a:bodyPr>
            <a:normAutofit fontScale="92500" lnSpcReduction="20000"/>
          </a:bodyPr>
          <a:lstStyle/>
          <a:p>
            <a:pPr algn="just"/>
            <a:r>
              <a:rPr lang="en-US" sz="2800" dirty="0" smtClean="0"/>
              <a:t>Goodness is assessed in terms of function. A good knife or a good car, for example.</a:t>
            </a:r>
          </a:p>
          <a:p>
            <a:pPr algn="just"/>
            <a:r>
              <a:rPr lang="en-US" sz="2800" dirty="0" smtClean="0"/>
              <a:t>A person is good if he performs his function well as a person and that depends upon his distinguishing feature as a person, that is rationality – the ability to use reason and to make important decisions through the use of reason instead of instincts, emotions and the like.</a:t>
            </a:r>
          </a:p>
          <a:p>
            <a:pPr algn="just"/>
            <a:r>
              <a:rPr lang="en-US" sz="2800" dirty="0" smtClean="0"/>
              <a:t>This feature enables humans to pursue the highest form of life, “the good life” – a life of </a:t>
            </a:r>
            <a:r>
              <a:rPr lang="en-US" sz="2800" dirty="0" err="1" smtClean="0"/>
              <a:t>eudaimonia</a:t>
            </a:r>
            <a:r>
              <a:rPr lang="en-US" sz="2800" dirty="0" smtClean="0"/>
              <a:t> or happiness.</a:t>
            </a:r>
          </a:p>
          <a:p>
            <a:pPr algn="just"/>
            <a:r>
              <a:rPr lang="en-US" sz="2800" dirty="0" smtClean="0"/>
              <a:t>Thus a good person is one who performs his function well, which is to strive for the good life by exercising his rationality in accordance with virtue.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001000" cy="5334000"/>
          </a:xfrm>
        </p:spPr>
        <p:txBody>
          <a:bodyPr>
            <a:normAutofit fontScale="92500" lnSpcReduction="10000"/>
          </a:bodyPr>
          <a:lstStyle/>
          <a:p>
            <a:pPr algn="just"/>
            <a:r>
              <a:rPr lang="en-US" sz="2400" dirty="0" smtClean="0"/>
              <a:t>We are to act according to virtues. By doing so, we will be acting virtuously and will become virtuous ourselves – that is, we will be fulfilling our function as humans, and will thus acquire good character.</a:t>
            </a:r>
          </a:p>
          <a:p>
            <a:pPr algn="just"/>
            <a:r>
              <a:rPr lang="en-US" sz="2400" dirty="0"/>
              <a:t>Virtues are ways of excelling, dispositions, or habits. Examples include honesty, fairness, generosity, kindness and courage.</a:t>
            </a:r>
          </a:p>
          <a:p>
            <a:pPr algn="just"/>
            <a:r>
              <a:rPr lang="en-US" sz="2400" dirty="0" smtClean="0"/>
              <a:t>The generous person – the person who acts in accordance with the virtue of generosity – is one who has gotten to the point where being generous is a habit. </a:t>
            </a:r>
          </a:p>
          <a:p>
            <a:pPr algn="just"/>
            <a:r>
              <a:rPr lang="en-US" sz="2400" dirty="0" smtClean="0"/>
              <a:t>A virtuous person “judges each sort of thing correctly, and in each case what is true appears to him.”  - Aristotle</a:t>
            </a:r>
          </a:p>
          <a:p>
            <a:pPr algn="just"/>
            <a:r>
              <a:rPr lang="en-US" sz="2400" dirty="0" smtClean="0"/>
              <a:t>Doctrine of Mean (Moderation) – virtues are habits that are in the middle of feelings or actions as if to say between the two extremes of deficiency and excess. For example, courage is a virtue and cowardice (deficiency) and foolhardiness (excess) are extremes.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Criticisms</a:t>
            </a:r>
            <a:endParaRPr lang="en-US" dirty="0"/>
          </a:p>
        </p:txBody>
      </p:sp>
      <p:sp>
        <p:nvSpPr>
          <p:cNvPr id="3" name="Content Placeholder 2"/>
          <p:cNvSpPr>
            <a:spLocks noGrp="1"/>
          </p:cNvSpPr>
          <p:nvPr>
            <p:ph idx="1"/>
          </p:nvPr>
        </p:nvSpPr>
        <p:spPr/>
        <p:txBody>
          <a:bodyPr/>
          <a:lstStyle/>
          <a:p>
            <a:pPr algn="just">
              <a:lnSpc>
                <a:spcPct val="80000"/>
              </a:lnSpc>
            </a:pPr>
            <a:r>
              <a:rPr lang="en-US" sz="2800" dirty="0" smtClean="0"/>
              <a:t>Virtue Ethics is about the character of a  person and not his action (s).</a:t>
            </a:r>
          </a:p>
          <a:p>
            <a:pPr algn="just">
              <a:lnSpc>
                <a:spcPct val="80000"/>
              </a:lnSpc>
            </a:pPr>
            <a:r>
              <a:rPr lang="en-US" sz="2800" dirty="0" smtClean="0"/>
              <a:t>Virtue Ethics is not good at evaluation of rules or policies.</a:t>
            </a:r>
          </a:p>
          <a:p>
            <a:pPr algn="just">
              <a:lnSpc>
                <a:spcPct val="80000"/>
              </a:lnSpc>
            </a:pPr>
            <a:r>
              <a:rPr lang="en-US" sz="2800" dirty="0" smtClean="0"/>
              <a:t>A person faced with a situation of conflict in virtues finds it difficult to resolve.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TotalTime>
  <Words>607</Words>
  <Application>Microsoft Office PowerPoint</Application>
  <PresentationFormat>On-screen Show (4:3)</PresentationFormat>
  <Paragraphs>56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Ethical Perspective  </vt:lpstr>
      <vt:lpstr>Philosophical Perspectives</vt:lpstr>
      <vt:lpstr>Ethical Perspective</vt:lpstr>
      <vt:lpstr>Ethical Perspectives of Thinkers </vt:lpstr>
      <vt:lpstr>Quotes</vt:lpstr>
      <vt:lpstr>Aristotle – Virtue Ethics</vt:lpstr>
      <vt:lpstr>PowerPoint Presentation</vt:lpstr>
      <vt:lpstr>PowerPoint Presentation</vt:lpstr>
      <vt:lpstr>Criticisms</vt:lpstr>
      <vt:lpstr>Concluding 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184</cp:revision>
  <dcterms:created xsi:type="dcterms:W3CDTF">2013-08-02T17:19:43Z</dcterms:created>
  <dcterms:modified xsi:type="dcterms:W3CDTF">2021-09-15T14:06:10Z</dcterms:modified>
</cp:coreProperties>
</file>