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4"/>
  </p:notesMasterIdLst>
  <p:sldIdLst>
    <p:sldId id="1159" r:id="rId2"/>
    <p:sldId id="1176" r:id="rId3"/>
    <p:sldId id="1081" r:id="rId4"/>
    <p:sldId id="1173" r:id="rId5"/>
    <p:sldId id="1177" r:id="rId6"/>
    <p:sldId id="1121" r:id="rId7"/>
    <p:sldId id="1214" r:id="rId8"/>
    <p:sldId id="1249" r:id="rId9"/>
    <p:sldId id="1259" r:id="rId10"/>
    <p:sldId id="1260" r:id="rId11"/>
    <p:sldId id="1206" r:id="rId12"/>
    <p:sldId id="1256" r:id="rId13"/>
    <p:sldId id="1257" r:id="rId14"/>
    <p:sldId id="1208" r:id="rId15"/>
    <p:sldId id="1168" r:id="rId16"/>
    <p:sldId id="966" r:id="rId17"/>
    <p:sldId id="967" r:id="rId18"/>
    <p:sldId id="1212" r:id="rId19"/>
    <p:sldId id="1010" r:id="rId20"/>
    <p:sldId id="1215" r:id="rId21"/>
    <p:sldId id="1258" r:id="rId22"/>
    <p:sldId id="927" r:id="rId23"/>
    <p:sldId id="928" r:id="rId24"/>
    <p:sldId id="1213" r:id="rId25"/>
    <p:sldId id="1116" r:id="rId26"/>
    <p:sldId id="929" r:id="rId27"/>
    <p:sldId id="1211" r:id="rId28"/>
    <p:sldId id="930" r:id="rId29"/>
    <p:sldId id="932" r:id="rId30"/>
    <p:sldId id="933" r:id="rId31"/>
    <p:sldId id="1218" r:id="rId32"/>
    <p:sldId id="937" r:id="rId33"/>
    <p:sldId id="938" r:id="rId34"/>
    <p:sldId id="939" r:id="rId35"/>
    <p:sldId id="940" r:id="rId36"/>
    <p:sldId id="941" r:id="rId37"/>
    <p:sldId id="942" r:id="rId38"/>
    <p:sldId id="943" r:id="rId39"/>
    <p:sldId id="1219" r:id="rId40"/>
    <p:sldId id="1220" r:id="rId41"/>
    <p:sldId id="944" r:id="rId42"/>
    <p:sldId id="1221" r:id="rId43"/>
    <p:sldId id="1222" r:id="rId44"/>
    <p:sldId id="1223" r:id="rId45"/>
    <p:sldId id="945" r:id="rId46"/>
    <p:sldId id="1252" r:id="rId47"/>
    <p:sldId id="1224" r:id="rId48"/>
    <p:sldId id="1225" r:id="rId49"/>
    <p:sldId id="1253" r:id="rId50"/>
    <p:sldId id="1226" r:id="rId51"/>
    <p:sldId id="1254" r:id="rId52"/>
    <p:sldId id="121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6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535" autoAdjust="0"/>
    <p:restoredTop sz="89946" autoAdjust="0"/>
  </p:normalViewPr>
  <p:slideViewPr>
    <p:cSldViewPr>
      <p:cViewPr varScale="1">
        <p:scale>
          <a:sx n="59" d="100"/>
          <a:sy n="59" d="100"/>
        </p:scale>
        <p:origin x="-17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76B6C8E-C28B-42F8-AAD2-CE7CF818B086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2DC91A4-6E59-45BD-ACA0-EFEDF12CD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148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3992bc1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3992bc1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992bc1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992bc1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2244B-39E0-4FA6-A2C9-B69BDFD10932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C7D44-45C5-4106-A5D7-3A380B9C5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23D51-FAB3-4381-B44A-D2290E955AEB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0A5F-5287-4AFD-A560-6AA77173F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AA69-6A1A-4642-AAB1-9A99C4A782C2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A48B-BF8B-45A9-A677-11CAE7BEB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pic>
        <p:nvPicPr>
          <p:cNvPr id="5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1/5/2012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EA ZC451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462D7-8BEC-464D-851E-23A49AD44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D577F-A785-4C6F-AB02-88EC712C6076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5986E-1847-423E-8331-37389C6FE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C4710-FB66-4A60-861A-3B7F8CAF2EC7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F926F-4CB0-43A1-AB16-40D683130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1F140-7134-4AEE-BC3F-59A34068BF79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9D5C8-52F7-442B-8939-EDFBE6E96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pic>
        <p:nvPicPr>
          <p:cNvPr id="4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6C4F8-7B14-4F4E-845C-7E11E36FD156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AFE0E-5A9E-417A-8DDF-6FFB0FDC9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7574-BB29-489B-AD32-E1380FBD8155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EAA89-A80E-4EC3-9E7F-220F807B5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11EF-F91A-41E3-8BD2-7F9022822C39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4453-BE16-460F-A88C-F312E019A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03DC-511C-44C8-9A49-935E1ABB58A6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686FA-87BE-4E62-B6E7-8A52F8456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A88B3-FBE3-4C5C-B2CF-0E6C767EB9F4}" type="datetimeFigureOut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CB1BDF-6968-4F12-98E8-9E0489B79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5" r:id="rId2"/>
    <p:sldLayoutId id="2147483837" r:id="rId3"/>
    <p:sldLayoutId id="2147483838" r:id="rId4"/>
    <p:sldLayoutId id="2147483839" r:id="rId5"/>
    <p:sldLayoutId id="2147483846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complete-reinforcement-learning-dictionary-e16230b7d24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complete-reinforcement-learning-dictionary-e16230b7d24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nforcement_learn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0"/>
            <a:ext cx="6489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>
                <a:solidFill>
                  <a:srgbClr val="FF0000"/>
                </a:solidFill>
              </a:rPr>
              <a:t>Reinforcement learning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71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 smtClean="0"/>
              <a:t>Reinforcement learning (RL)is based on the idea that a computer learn as humans do — through </a:t>
            </a:r>
            <a:r>
              <a:rPr lang="en-US" sz="4000" b="1" i="1" dirty="0" smtClean="0">
                <a:solidFill>
                  <a:srgbClr val="FF0000"/>
                </a:solidFill>
              </a:rPr>
              <a:t>trial and error.</a:t>
            </a:r>
            <a:r>
              <a:rPr lang="en-US" sz="4000" b="1" i="1" dirty="0" smtClean="0"/>
              <a:t> </a:t>
            </a:r>
          </a:p>
          <a:p>
            <a:endParaRPr lang="en-US" sz="4000" b="1" i="1" dirty="0" smtClean="0"/>
          </a:p>
          <a:p>
            <a:r>
              <a:rPr lang="en-US" sz="4000" b="1" i="1" dirty="0" smtClean="0"/>
              <a:t>RL aims for computers to learn and improve from experience rather than being explicitly instructed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A policy is a mapping from states to actions,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 𝜋: 𝑆 → 𝐴 –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 Policies can be deterministic or stochastic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𝑟(𝑡) denote the reward at time 𝑡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The objective is to find a policy that maximizes the cumulative (discounted) reward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where 𝛾 ∈ (0,1) is a discount factor necessary to make the sum converge (also applied in economic contexts to prefer future rewards at a discounted rate)</a:t>
            </a:r>
            <a:endParaRPr lang="en-US" sz="2800" b="1" dirty="0"/>
          </a:p>
        </p:txBody>
      </p:sp>
      <p:pic>
        <p:nvPicPr>
          <p:cNvPr id="76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810000"/>
            <a:ext cx="5770479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400" b="1" i="1" dirty="0" smtClean="0">
                <a:hlinkClick r:id="rId2"/>
              </a:rPr>
              <a:t>RL</a:t>
            </a:r>
            <a:r>
              <a:rPr lang="en-US" sz="4400" b="1" dirty="0" smtClean="0"/>
              <a:t> tasks have </a:t>
            </a:r>
            <a:r>
              <a:rPr lang="en-US" sz="4400" b="1" dirty="0" smtClean="0">
                <a:solidFill>
                  <a:srgbClr val="FF0000"/>
                </a:solidFill>
              </a:rPr>
              <a:t>no pre-generated training sets</a:t>
            </a:r>
            <a:r>
              <a:rPr lang="en-US" sz="4400" b="1" dirty="0" smtClean="0"/>
              <a:t> which they can learn from — they create their own </a:t>
            </a:r>
            <a:r>
              <a:rPr lang="en-US" sz="4400" b="1" i="1" dirty="0" smtClean="0">
                <a:hlinkClick r:id="rId2"/>
              </a:rPr>
              <a:t>experience</a:t>
            </a:r>
            <a:r>
              <a:rPr lang="en-US" sz="4400" b="1" dirty="0" smtClean="0"/>
              <a:t> and learn “on the fly”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[</a:t>
            </a:r>
            <a:r>
              <a:rPr lang="en-US" sz="4400" dirty="0" smtClean="0"/>
              <a:t>If you do things on the fly, you do things without preparation, responding to events as they happen]</a:t>
            </a:r>
            <a:endParaRPr lang="en-US" sz="4400" b="1" dirty="0" smtClean="0"/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690" name="Picture 2" descr="404 Not Found in 2020 | Words, Quotes, Quotable quo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0"/>
            <a:ext cx="6934200" cy="693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b="1" dirty="0" smtClean="0"/>
              <a:t>To  </a:t>
            </a:r>
            <a:r>
              <a:rPr lang="en-US" sz="4400" b="1" dirty="0" smtClean="0"/>
              <a:t>learn “on the fly”, the </a:t>
            </a:r>
            <a:r>
              <a:rPr lang="en-US" sz="4400" b="1" i="1" dirty="0" smtClean="0">
                <a:hlinkClick r:id="rId2"/>
              </a:rPr>
              <a:t>Agent</a:t>
            </a:r>
            <a:r>
              <a:rPr lang="en-US" sz="4400" b="1" dirty="0" smtClean="0"/>
              <a:t> needs to try many different </a:t>
            </a:r>
            <a:r>
              <a:rPr lang="en-US" sz="4400" b="1" i="1" dirty="0" smtClean="0"/>
              <a:t>actions</a:t>
            </a:r>
            <a:r>
              <a:rPr lang="en-US" sz="4400" b="1" dirty="0" smtClean="0"/>
              <a:t> in different </a:t>
            </a:r>
            <a:r>
              <a:rPr lang="en-US" sz="4400" b="1" i="1" dirty="0" smtClean="0">
                <a:hlinkClick r:id="rId2"/>
              </a:rPr>
              <a:t>states</a:t>
            </a:r>
            <a:r>
              <a:rPr lang="en-US" sz="4400" b="1" dirty="0" smtClean="0"/>
              <a:t>  to try and learn all available possibilities and find the path which will maximize its overall </a:t>
            </a:r>
            <a:r>
              <a:rPr lang="en-US" sz="4400" b="1" i="1" dirty="0" smtClean="0">
                <a:hlinkClick r:id="rId2"/>
              </a:rPr>
              <a:t>reward</a:t>
            </a:r>
            <a:r>
              <a:rPr lang="en-US" sz="4400" b="1" dirty="0" smtClean="0"/>
              <a:t>; </a:t>
            </a:r>
          </a:p>
          <a:p>
            <a:pPr>
              <a:buFont typeface="Wingdings" pitchFamily="2" charset="2"/>
              <a:buChar char="ü"/>
            </a:pPr>
            <a:endParaRPr lang="en-US" sz="4400" b="1" dirty="0" smtClean="0"/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This is known as </a:t>
            </a:r>
            <a:r>
              <a:rPr lang="en-US" sz="4400" b="1" i="1" dirty="0" smtClean="0">
                <a:solidFill>
                  <a:srgbClr val="FF0000"/>
                </a:solidFill>
              </a:rPr>
              <a:t>Exploration</a:t>
            </a:r>
            <a:r>
              <a:rPr lang="en-US" sz="4400" b="1" dirty="0" smtClean="0">
                <a:solidFill>
                  <a:srgbClr val="FF0000"/>
                </a:solidFill>
              </a:rPr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If Agent  only explore, it will never maximize the overall reward — </a:t>
            </a:r>
            <a:r>
              <a:rPr lang="en-US" sz="3200" b="1" dirty="0" smtClean="0">
                <a:solidFill>
                  <a:srgbClr val="FF0000"/>
                </a:solidFill>
              </a:rPr>
              <a:t>it must also use the information it learned to do so---</a:t>
            </a:r>
            <a:r>
              <a:rPr lang="en-US" sz="3200" b="1" dirty="0" smtClean="0"/>
              <a:t>known as </a:t>
            </a:r>
            <a:r>
              <a:rPr lang="en-US" sz="3200" b="1" i="1" dirty="0" smtClean="0">
                <a:solidFill>
                  <a:srgbClr val="FF0000"/>
                </a:solidFill>
              </a:rPr>
              <a:t>Exploitation</a:t>
            </a:r>
            <a:r>
              <a:rPr lang="en-US" sz="3200" b="1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Agent exploits what it learnt (its knowledge) and repeat the most rewarding path it found to maximize the rewards it receives.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trade-off </a:t>
            </a:r>
            <a:r>
              <a:rPr lang="en-US" sz="3200" b="1" dirty="0" smtClean="0"/>
              <a:t>between the Exploration and Exploitation is one of the greatest challenges of Reinforcement Learning problems.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Exploitation: </a:t>
            </a:r>
          </a:p>
          <a:p>
            <a:r>
              <a:rPr lang="en-US" sz="4400" b="1" dirty="0" smtClean="0"/>
              <a:t>Use current knowledge to take the optimal action </a:t>
            </a:r>
          </a:p>
          <a:p>
            <a:endParaRPr lang="en-US" sz="4400" b="1" dirty="0" smtClean="0"/>
          </a:p>
          <a:p>
            <a:r>
              <a:rPr lang="en-US" sz="4400" b="1" dirty="0" smtClean="0">
                <a:solidFill>
                  <a:srgbClr val="FF0000"/>
                </a:solidFill>
              </a:rPr>
              <a:t>Exploration: </a:t>
            </a:r>
          </a:p>
          <a:p>
            <a:r>
              <a:rPr lang="en-US" sz="4400" b="1" dirty="0" smtClean="0"/>
              <a:t>Take possibly suboptimal action to gather more information about the environment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Exploitation(greedy approach) :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Taking the action which the agent estimates to be the best at the current moment.</a:t>
            </a:r>
          </a:p>
          <a:p>
            <a:pPr>
              <a:buFont typeface="Wingdings" pitchFamily="2" charset="2"/>
              <a:buChar char="ü"/>
            </a:pPr>
            <a:endParaRPr lang="en-US" sz="3200" b="1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i="1" dirty="0" smtClean="0"/>
              <a:t>Agent is exploiting its current knowledge about the reward structure of the environment to act.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opposite approach to greedy selection is to simply always take a </a:t>
            </a:r>
            <a:r>
              <a:rPr lang="en-US" sz="3200" b="1" dirty="0" smtClean="0">
                <a:solidFill>
                  <a:srgbClr val="FF0000"/>
                </a:solidFill>
              </a:rPr>
              <a:t>random action-</a:t>
            </a:r>
            <a:r>
              <a:rPr lang="en-US" sz="3600" b="1" dirty="0" smtClean="0">
                <a:solidFill>
                  <a:srgbClr val="FF0000"/>
                </a:solidFill>
              </a:rPr>
              <a:t> exploration</a:t>
            </a:r>
            <a:r>
              <a:rPr lang="en-US" sz="3600" b="1" dirty="0" smtClean="0"/>
              <a:t>. </a:t>
            </a:r>
            <a:endParaRPr 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0"/>
            <a:ext cx="91154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1905000"/>
            <a:ext cx="91249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7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5200"/>
            <a:ext cx="9124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77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57800"/>
            <a:ext cx="9163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 smtClean="0">
                <a:solidFill>
                  <a:srgbClr val="FF0000"/>
                </a:solidFill>
              </a:rPr>
              <a:t>𝜖-greedy strategy</a:t>
            </a:r>
          </a:p>
          <a:p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If  </a:t>
            </a:r>
            <a:r>
              <a:rPr lang="en-US" sz="3200" b="1" dirty="0" smtClean="0">
                <a:solidFill>
                  <a:srgbClr val="FF0000"/>
                </a:solidFill>
              </a:rPr>
              <a:t>𝜖=20%</a:t>
            </a:r>
            <a:r>
              <a:rPr lang="en-US" sz="3200" b="1" dirty="0" smtClean="0"/>
              <a:t>, agent will  take the best known action 1-</a:t>
            </a:r>
            <a:r>
              <a:rPr lang="en-US" sz="3200" b="1" dirty="0" smtClean="0">
                <a:solidFill>
                  <a:srgbClr val="FF0000"/>
                </a:solidFill>
              </a:rPr>
              <a:t> 𝜖=</a:t>
            </a:r>
            <a:r>
              <a:rPr lang="en-US" sz="3200" b="1" dirty="0" smtClean="0"/>
              <a:t> 80% of the time,  and  pick a random option with a small (epsilon=20%)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i="1" dirty="0" smtClean="0">
                <a:solidFill>
                  <a:srgbClr val="FF0000"/>
                </a:solidFill>
              </a:rPr>
              <a:t>Usually start with a lot of exploration (i.e. a higher value for epsilon).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Over time, it would make sense to steadily reduce epsilon to 10% or even lower as it settles into exploiting what it knows.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Q-learning: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learning the action-value function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b="1" dirty="0" smtClean="0"/>
              <a:t>Q-learning is about learning Q-values through observations.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sz="2400" b="1" dirty="0" smtClean="0"/>
          </a:p>
          <a:p>
            <a:r>
              <a:rPr lang="en-US" sz="2800" b="1" dirty="0" smtClean="0"/>
              <a:t>Q-learning is a model-free </a:t>
            </a:r>
            <a:r>
              <a:rPr lang="en-US" sz="2800" b="1" dirty="0" smtClean="0">
                <a:hlinkClick r:id="rId2" tooltip="Reinforcement learning"/>
              </a:rPr>
              <a:t>reinforcement learning</a:t>
            </a:r>
            <a:r>
              <a:rPr lang="en-US" sz="2800" b="1" dirty="0" smtClean="0"/>
              <a:t> technique.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The ‘Q’ in Q-learning stands for </a:t>
            </a:r>
            <a:r>
              <a:rPr lang="en-US" sz="2800" b="1" dirty="0" smtClean="0">
                <a:solidFill>
                  <a:srgbClr val="FF0000"/>
                </a:solidFill>
              </a:rPr>
              <a:t>quality.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Quality represents </a:t>
            </a:r>
            <a:r>
              <a:rPr lang="en-US" sz="2800" b="1" dirty="0" smtClean="0">
                <a:solidFill>
                  <a:srgbClr val="FF0000"/>
                </a:solidFill>
              </a:rPr>
              <a:t>how useful a given action is in gaining some future reward.</a:t>
            </a:r>
          </a:p>
          <a:p>
            <a:endParaRPr lang="en-US" sz="36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sz="4800" b="1" dirty="0" smtClean="0"/>
              <a:t>RL  is learning through </a:t>
            </a:r>
            <a:r>
              <a:rPr lang="en-US" sz="4800" b="1" dirty="0" smtClean="0">
                <a:solidFill>
                  <a:srgbClr val="FF0000"/>
                </a:solidFill>
              </a:rPr>
              <a:t>direct experimentation</a:t>
            </a:r>
            <a:r>
              <a:rPr lang="en-US" sz="4800" b="1" dirty="0" smtClean="0"/>
              <a:t>.</a:t>
            </a:r>
          </a:p>
          <a:p>
            <a:r>
              <a:rPr lang="en-US" sz="4800" b="1" dirty="0" smtClean="0"/>
              <a:t>It does not assume the existence of a teacher that provides </a:t>
            </a:r>
            <a:r>
              <a:rPr lang="en-US" sz="4800" b="1" dirty="0" smtClean="0">
                <a:solidFill>
                  <a:srgbClr val="FF0000"/>
                </a:solidFill>
              </a:rPr>
              <a:t>‘training examples’ </a:t>
            </a:r>
            <a:r>
              <a:rPr lang="en-US" sz="4800" b="1" dirty="0" smtClean="0"/>
              <a:t>upon which learning of a task takes place.</a:t>
            </a:r>
          </a:p>
          <a:p>
            <a:r>
              <a:rPr lang="en-US" sz="4800" b="1" dirty="0" smtClean="0"/>
              <a:t>Instead, in RL </a:t>
            </a:r>
            <a:r>
              <a:rPr lang="en-US" sz="8000" b="1" dirty="0" smtClean="0">
                <a:solidFill>
                  <a:srgbClr val="FF0000"/>
                </a:solidFill>
              </a:rPr>
              <a:t>experience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is the only teacher.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90844"/>
            <a:ext cx="912679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Q(state, action)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R(state, action) +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b="1" dirty="0" smtClean="0">
                <a:latin typeface="Cambria"/>
                <a:cs typeface="Times New Roman" panose="02020603050405020304" pitchFamily="18" charset="0"/>
              </a:rPr>
              <a:t>γ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Max[Q(next state, all actions)]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10793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value assigned to a specific element of matrix Q, is equal to the sum of the corresponding value in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parameter Gamma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multiplied by the maximum value of Q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possible actions in the next state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828800"/>
            <a:ext cx="2908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≤ </a:t>
            </a:r>
            <a:r>
              <a:rPr lang="el-GR" sz="4400" b="1" dirty="0" smtClean="0">
                <a:latin typeface="Cambria"/>
                <a:cs typeface="Times New Roman" panose="02020603050405020304" pitchFamily="18" charset="0"/>
              </a:rPr>
              <a:t>γ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 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90844"/>
            <a:ext cx="912679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Q(state, action)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R(state, action) +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b="1" dirty="0" smtClean="0">
                <a:latin typeface="Cambria"/>
                <a:cs typeface="Times New Roman" panose="02020603050405020304" pitchFamily="18" charset="0"/>
              </a:rPr>
              <a:t>γ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Max[Q(next state, all actions)]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600" b="1" dirty="0" smtClean="0">
                <a:latin typeface="Cambria"/>
                <a:cs typeface="Times New Roman" panose="02020603050405020304" pitchFamily="18" charset="0"/>
              </a:rPr>
              <a:t>γ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closer to zero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tend to consider only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rewards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3600" b="1" dirty="0" smtClean="0">
                <a:latin typeface="Cambria"/>
                <a:cs typeface="Times New Roman" panose="02020603050405020304" pitchFamily="18" charset="0"/>
              </a:rPr>
              <a:t>γ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closer to one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consider future rewards with greater weight, willing to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the 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-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 Learning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rooms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in a building connected by doors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Outside of building is thought of as one big room (5). 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oors 1 and 4 lead from building to room 5 (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 Room No.- outside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 descr="http://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2" cstate="print">
            <a:lum bright="-28000"/>
          </a:blip>
          <a:srcRect/>
          <a:stretch>
            <a:fillRect/>
          </a:stretch>
        </p:blipFill>
        <p:spPr bwMode="auto">
          <a:xfrm>
            <a:off x="1257072" y="3581400"/>
            <a:ext cx="6439128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2" cstate="print">
            <a:lum bright="-28000"/>
          </a:blip>
          <a:srcRect/>
          <a:stretch>
            <a:fillRect/>
          </a:stretch>
        </p:blipFill>
        <p:spPr bwMode="auto">
          <a:xfrm>
            <a:off x="0" y="0"/>
            <a:ext cx="9144000" cy="2819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28194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Agent is a dumb virtual robot that can learn through experience. </a:t>
            </a:r>
          </a:p>
          <a:p>
            <a:pPr>
              <a:buFont typeface="Arial" pitchFamily="34" charset="0"/>
              <a:buChar char="•"/>
            </a:pPr>
            <a:endParaRPr lang="en-US" sz="32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 agent can pass from one room to another but has no knowledge of the environment, and doesn't know which sequence of doors lead to the outside.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Room 5 loops back to itself [self absorbing goal] 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mnemstudio.org/ai/path/images/map1a.gif"/>
          <p:cNvPicPr>
            <a:picLocks noChangeAspect="1" noChangeArrowheads="1"/>
          </p:cNvPicPr>
          <p:nvPr/>
        </p:nvPicPr>
        <p:blipFill>
          <a:blip r:embed="rId2" cstate="print">
            <a:lum bright="-47000"/>
          </a:blip>
          <a:srcRect/>
          <a:stretch>
            <a:fillRect/>
          </a:stretch>
        </p:blipFill>
        <p:spPr bwMode="auto">
          <a:xfrm>
            <a:off x="0" y="3352800"/>
            <a:ext cx="9144000" cy="28956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380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room is a node       		Each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door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link.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http://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3" cstate="print">
            <a:lum bright="-28000"/>
          </a:blip>
          <a:srcRect/>
          <a:stretch>
            <a:fillRect/>
          </a:stretch>
        </p:blipFill>
        <p:spPr bwMode="auto">
          <a:xfrm>
            <a:off x="0" y="0"/>
            <a:ext cx="91440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915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Each Room, including outside (room no 5), is called a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"state“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 agent's movement from one room to another  is an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"action"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69634" name="Picture 2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32000"/>
          </a:blip>
          <a:srcRect/>
          <a:stretch>
            <a:fillRect/>
          </a:stretch>
        </p:blipFill>
        <p:spPr bwMode="auto">
          <a:xfrm>
            <a:off x="0" y="2209800"/>
            <a:ext cx="9144000" cy="300037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6388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"state" is depicted as a node, while "action" is   represented by the arrows.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://mnemstudio.org/ai/path/images/map2a.gif"/>
          <p:cNvPicPr>
            <a:picLocks noChangeAspect="1" noChangeArrowheads="1"/>
          </p:cNvPicPr>
          <p:nvPr/>
        </p:nvPicPr>
        <p:blipFill>
          <a:blip r:embed="rId2" cstate="print">
            <a:lum bright="-28000"/>
          </a:blip>
          <a:srcRect/>
          <a:stretch>
            <a:fillRect/>
          </a:stretch>
        </p:blipFill>
        <p:spPr bwMode="auto">
          <a:xfrm>
            <a:off x="0" y="0"/>
            <a:ext cx="4876800" cy="3581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76800" y="3749457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0"/>
            <a:ext cx="4191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Each arrow contains an instant reward value.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reward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value is associated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to each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door.</a:t>
            </a:r>
          </a:p>
          <a:p>
            <a:pPr>
              <a:buFont typeface="Arial" pitchFamily="34" charset="0"/>
              <a:buChar char="•"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The doors that lead immediately to the goal have an instant reward   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Otherwise reward = 0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0" y="3581400"/>
            <a:ext cx="48768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://mnemstudio.org/ai/path/images/map2a.gif"/>
          <p:cNvPicPr>
            <a:picLocks noChangeAspect="1" noChangeArrowheads="1"/>
          </p:cNvPicPr>
          <p:nvPr/>
        </p:nvPicPr>
        <p:blipFill>
          <a:blip r:embed="rId2" cstate="print">
            <a:lum bright="-28000"/>
          </a:blip>
          <a:srcRect/>
          <a:stretch>
            <a:fillRect/>
          </a:stretch>
        </p:blipFill>
        <p:spPr bwMode="auto">
          <a:xfrm>
            <a:off x="0" y="0"/>
            <a:ext cx="4876800" cy="3581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76800" y="3749457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0"/>
            <a:ext cx="419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 Q-learning,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is to reach the goal with the highest reward.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If the agent arrives at the goal, it will remain there forever, called an "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absorbing goal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2" descr="http://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0" y="3581400"/>
            <a:ext cx="48768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Imagine our agent as a dumb virtual robot that can learn through experience.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agent can pass from one room to another but has no knowledge of the environment, and doesn't know which sequence of doors lead to the outside.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658" name="Picture 2" descr="http://mnemstudio.org/ai/path/images/agent_clip_image002.gif"/>
          <p:cNvPicPr>
            <a:picLocks noChangeAspect="1" noChangeArrowheads="1"/>
          </p:cNvPicPr>
          <p:nvPr/>
        </p:nvPicPr>
        <p:blipFill>
          <a:blip r:embed="rId2" cstate="print">
            <a:lum bright="-38000"/>
          </a:blip>
          <a:srcRect/>
          <a:stretch>
            <a:fillRect/>
          </a:stretch>
        </p:blipFill>
        <p:spPr bwMode="auto">
          <a:xfrm>
            <a:off x="457200" y="2514600"/>
            <a:ext cx="8001000" cy="4343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37160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03455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 No link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nodes [ to distinguish between zero reward and no link]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 reward is zero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: reward is 100 if reaching to goal state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MAKE Reward matrix 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28000"/>
          </a:blip>
          <a:srcRect/>
          <a:stretch>
            <a:fillRect/>
          </a:stretch>
        </p:blipFill>
        <p:spPr bwMode="auto">
          <a:xfrm>
            <a:off x="0" y="0"/>
            <a:ext cx="4876800" cy="4419600"/>
          </a:xfrm>
          <a:prstGeom prst="rect">
            <a:avLst/>
          </a:prstGeom>
          <a:noFill/>
        </p:spPr>
      </p:pic>
      <p:pic>
        <p:nvPicPr>
          <p:cNvPr id="70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1" y="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0"/>
            <a:ext cx="6489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Reinforcement learning</a:t>
            </a:r>
            <a:endParaRPr lang="en-US" sz="4400" dirty="0"/>
          </a:p>
        </p:txBody>
      </p:sp>
      <p:pic>
        <p:nvPicPr>
          <p:cNvPr id="2385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atrix, "Q“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representing the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of agent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agent has learnt through experience.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current state of the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possible actions leading to the next state (the links between the nodes).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Q is </a:t>
            </a:r>
            <a:r>
              <a:rPr lang="en-US" sz="3200" b="1" dirty="0" smtClean="0">
                <a:solidFill>
                  <a:srgbClr val="2D1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to zero</a:t>
            </a:r>
            <a:r>
              <a:rPr lang="en-US" sz="3200" b="1" dirty="0">
                <a:solidFill>
                  <a:srgbClr val="2D1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3521" name="Picture 1"/>
          <p:cNvPicPr>
            <a:picLocks noChangeAspect="1" noChangeArrowheads="1"/>
          </p:cNvPicPr>
          <p:nvPr/>
        </p:nvPicPr>
        <p:blipFill>
          <a:blip r:embed="rId2" cstate="print">
            <a:lum bright="-21000"/>
          </a:blip>
          <a:srcRect/>
          <a:stretch>
            <a:fillRect/>
          </a:stretch>
        </p:blipFill>
        <p:spPr bwMode="auto">
          <a:xfrm>
            <a:off x="0" y="3362325"/>
            <a:ext cx="88582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5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mnemstudio.org/ai/path/images/r_matrix1.gif"/>
          <p:cNvPicPr>
            <a:picLocks noChangeAspect="1" noChangeArrowheads="1"/>
          </p:cNvPicPr>
          <p:nvPr/>
        </p:nvPicPr>
        <p:blipFill>
          <a:blip r:embed="rId2" cstate="print">
            <a:lum bright="-11000" contrast="-22000"/>
          </a:blip>
          <a:srcRect/>
          <a:stretch>
            <a:fillRect/>
          </a:stretch>
        </p:blipFill>
        <p:spPr bwMode="auto">
          <a:xfrm>
            <a:off x="0" y="-1"/>
            <a:ext cx="4800600" cy="3583261"/>
          </a:xfrm>
          <a:prstGeom prst="rect">
            <a:avLst/>
          </a:prstGeom>
          <a:noFill/>
        </p:spPr>
      </p:pic>
      <p:pic>
        <p:nvPicPr>
          <p:cNvPr id="3" name="Picture 2" descr="http://mnemstudio.org/ai/path/images/q_matrix1.gif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3848177" y="3657600"/>
            <a:ext cx="5295823" cy="320040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29200" y="533400"/>
            <a:ext cx="3200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We Have Till Now?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Q-Learning algorithm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parameter, and environment rewards in matrix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matrix Q to zero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episode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 random initial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the goal state hasn't been reached.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one among all possible actions for the current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this possible action, consider going to the next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maximum Q value for this next state based on all possible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Compute: Q(state, action) = R(state, action) + Gamma * Max[Q(next state, all actions)]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state as the current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25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learning parameter Gamma = 0.8,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as Room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matrix Q as a zero matrix: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778" name="Picture 2" descr="http://mnemstudio.org/ai/path/images/q_matrix1.gif"/>
          <p:cNvPicPr>
            <a:picLocks noChangeAspect="1" noChangeArrowheads="1"/>
          </p:cNvPicPr>
          <p:nvPr/>
        </p:nvPicPr>
        <p:blipFill>
          <a:blip r:embed="rId2" cstate="print">
            <a:lum bright="-16000"/>
          </a:blip>
          <a:srcRect/>
          <a:stretch>
            <a:fillRect/>
          </a:stretch>
        </p:blipFill>
        <p:spPr bwMode="auto">
          <a:xfrm>
            <a:off x="5337687" y="0"/>
            <a:ext cx="3806313" cy="2971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" y="5638800"/>
            <a:ext cx="5475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random selection, select to go to 5 as action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780" name="Picture 4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>
            <a:lum bright="-16000"/>
          </a:blip>
          <a:srcRect/>
          <a:stretch>
            <a:fillRect/>
          </a:stretch>
        </p:blipFill>
        <p:spPr bwMode="auto">
          <a:xfrm>
            <a:off x="5181600" y="3733800"/>
            <a:ext cx="3848099" cy="3124200"/>
          </a:xfrm>
          <a:prstGeom prst="rect">
            <a:avLst/>
          </a:prstGeom>
          <a:noFill/>
        </p:spPr>
      </p:pic>
      <p:pic>
        <p:nvPicPr>
          <p:cNvPr id="7" name="Picture 2" descr="http://mnemstudio.org/ai/path/images/map3a.gif"/>
          <p:cNvPicPr>
            <a:picLocks noChangeAspect="1" noChangeArrowheads="1"/>
          </p:cNvPicPr>
          <p:nvPr/>
        </p:nvPicPr>
        <p:blipFill>
          <a:blip r:embed="rId4" cstate="print">
            <a:lum bright="-25000"/>
          </a:blip>
          <a:srcRect/>
          <a:stretch>
            <a:fillRect/>
          </a:stretch>
        </p:blipFill>
        <p:spPr bwMode="auto">
          <a:xfrm>
            <a:off x="-27104" y="1676400"/>
            <a:ext cx="5169318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0" y="20574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Q(state, action) = R(state, action) + Gamma * Max[Q(next state, all actions)]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Q(1, 5) = R(1, 5) + 0.8 * Max[Q(5, 1), Q(5, 4), Q(5, 5)] = 100 + 0.8 * 0 = 100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matrix Q is still initialized to zero, Q(5, 1), Q(5, 4), Q(5, 5), are all zero.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state, 5, now becomes the current state.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5 is the goal state, finished one episode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agent's brain now contains an updated matrix Q as: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4572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1447800" y="435077"/>
            <a:ext cx="1371600" cy="365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6"/>
          </p:cNvCxnSpPr>
          <p:nvPr/>
        </p:nvCxnSpPr>
        <p:spPr>
          <a:xfrm>
            <a:off x="1447800" y="8001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6"/>
          </p:cNvCxnSpPr>
          <p:nvPr/>
        </p:nvCxnSpPr>
        <p:spPr>
          <a:xfrm>
            <a:off x="1447800" y="800100"/>
            <a:ext cx="1219200" cy="49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5600" y="2286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14000"/>
          </a:blip>
          <a:srcRect/>
          <a:stretch>
            <a:fillRect/>
          </a:stretch>
        </p:blipFill>
        <p:spPr bwMode="auto">
          <a:xfrm>
            <a:off x="3305795" y="0"/>
            <a:ext cx="5609605" cy="2133600"/>
          </a:xfrm>
          <a:prstGeom prst="rect">
            <a:avLst/>
          </a:prstGeom>
          <a:noFill/>
        </p:spPr>
      </p:pic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 cstate="print">
            <a:lum bright="-13000"/>
          </a:blip>
          <a:srcRect/>
          <a:stretch>
            <a:fillRect/>
          </a:stretch>
        </p:blipFill>
        <p:spPr bwMode="auto">
          <a:xfrm>
            <a:off x="4952999" y="4800601"/>
            <a:ext cx="395865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http://mnemstudio.org/ai/path/images/q_matrix1.gif"/>
          <p:cNvPicPr>
            <a:picLocks noChangeAspect="1" noChangeArrowheads="1"/>
          </p:cNvPicPr>
          <p:nvPr/>
        </p:nvPicPr>
        <p:blipFill>
          <a:blip r:embed="rId4" cstate="print">
            <a:lum bright="-6000"/>
          </a:blip>
          <a:srcRect/>
          <a:stretch>
            <a:fillRect/>
          </a:stretch>
        </p:blipFill>
        <p:spPr bwMode="auto">
          <a:xfrm>
            <a:off x="5105400" y="2971801"/>
            <a:ext cx="3810000" cy="1606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0" y="61556"/>
            <a:ext cx="91440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For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next episode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randomly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chose initial state. 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state 3 as initial state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By random selection,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 state 1 as action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Q(state, action) = R(state, action) + Gamma * Max[Q(next state, all actions)]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Q(3,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R(3,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+ 0.8 * Max[Q(1, 3), Q(1, 5)]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0          + 0.8 * Max(0, 100) = 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update matrix Q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19800" y="4800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 flipV="1">
            <a:off x="6781800" y="4778477"/>
            <a:ext cx="1371600" cy="365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6781800" y="51435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6781800" y="5143500"/>
            <a:ext cx="1219200" cy="49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0" y="46482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8400" y="612539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>
          <a:xfrm flipV="1">
            <a:off x="7010400" y="6103270"/>
            <a:ext cx="1371600" cy="365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6"/>
          </p:cNvCxnSpPr>
          <p:nvPr/>
        </p:nvCxnSpPr>
        <p:spPr>
          <a:xfrm>
            <a:off x="7010400" y="6468293"/>
            <a:ext cx="1406013" cy="389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34400" y="5867400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pic>
        <p:nvPicPr>
          <p:cNvPr id="14" name="Picture 2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25000"/>
          </a:blip>
          <a:srcRect/>
          <a:stretch>
            <a:fillRect/>
          </a:stretch>
        </p:blipFill>
        <p:spPr bwMode="auto">
          <a:xfrm>
            <a:off x="0" y="3733800"/>
            <a:ext cx="5562600" cy="3039720"/>
          </a:xfrm>
          <a:prstGeom prst="rect">
            <a:avLst/>
          </a:prstGeom>
          <a:noFill/>
        </p:spPr>
      </p:pic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3" cstate="print">
            <a:lum bright="-11000"/>
          </a:blip>
          <a:srcRect/>
          <a:stretch>
            <a:fillRect/>
          </a:stretch>
        </p:blipFill>
        <p:spPr bwMode="auto">
          <a:xfrm>
            <a:off x="5617556" y="2667000"/>
            <a:ext cx="352644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1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The matrix Q becomes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706" name="Picture 2" descr="http://mnemstudio.org/ai/path/images/q_matrix3.gif"/>
          <p:cNvPicPr>
            <a:picLocks noChangeAspect="1" noChangeArrowheads="1"/>
          </p:cNvPicPr>
          <p:nvPr/>
        </p:nvPicPr>
        <p:blipFill>
          <a:blip r:embed="rId2" cstate="print">
            <a:lum bright="-9000"/>
          </a:blip>
          <a:srcRect/>
          <a:stretch>
            <a:fillRect/>
          </a:stretch>
        </p:blipFill>
        <p:spPr bwMode="auto">
          <a:xfrm>
            <a:off x="228601" y="1066800"/>
            <a:ext cx="8323980" cy="3124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426720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1, now becomes the current state.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inner loop of the Q learning algorithm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state 1 is not the goal state[ episode not over].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 current state as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actions: go to state 3 or to state 5.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action state 5.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16000"/>
          </a:blip>
          <a:srcRect/>
          <a:stretch>
            <a:fillRect/>
          </a:stretch>
        </p:blipFill>
        <p:spPr bwMode="auto">
          <a:xfrm>
            <a:off x="0" y="2625104"/>
            <a:ext cx="9144000" cy="423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Q(state, action) = R(state, action) + Gamma * Max[Q(next state, all actions)]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Q(1, 5) = R(1, 5) + 0.8 * Max[Q(5, 1), Q(5, 4), Q(5, 5)] = 100 + 0.8 * 0 = 100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Reached to goal state  </a:t>
            </a:r>
            <a:r>
              <a:rPr lang="en-US" sz="2000" b="1" dirty="0" smtClean="0">
                <a:solidFill>
                  <a:srgbClr val="FF0000"/>
                </a:solidFill>
              </a:rPr>
              <a:t>finish this episode.</a:t>
            </a:r>
            <a:r>
              <a:rPr lang="en-US" sz="2000" b="1" dirty="0" smtClean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agent's brain now contain updated matrix Q as:</a:t>
            </a:r>
            <a:endParaRPr lang="en-US" sz="2000" b="1" dirty="0"/>
          </a:p>
        </p:txBody>
      </p:sp>
      <p:pic>
        <p:nvPicPr>
          <p:cNvPr id="86019" name="Picture 3" descr="http://mnemstudio.org/ai/path/images/q_matrix3.gif"/>
          <p:cNvPicPr>
            <a:picLocks noChangeAspect="1" noChangeArrowheads="1"/>
          </p:cNvPicPr>
          <p:nvPr/>
        </p:nvPicPr>
        <p:blipFill>
          <a:blip r:embed="rId2" cstate="print">
            <a:lum bright="-21000"/>
          </a:blip>
          <a:srcRect/>
          <a:stretch>
            <a:fillRect/>
          </a:stretch>
        </p:blipFill>
        <p:spPr bwMode="auto">
          <a:xfrm>
            <a:off x="1447800" y="4161453"/>
            <a:ext cx="6858000" cy="2696547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457200" y="1447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 flipV="1">
            <a:off x="1219200" y="1425677"/>
            <a:ext cx="1371600" cy="365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6"/>
          </p:cNvCxnSpPr>
          <p:nvPr/>
        </p:nvCxnSpPr>
        <p:spPr>
          <a:xfrm>
            <a:off x="1219200" y="17907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</p:cNvCxnSpPr>
          <p:nvPr/>
        </p:nvCxnSpPr>
        <p:spPr>
          <a:xfrm>
            <a:off x="1219200" y="1790700"/>
            <a:ext cx="1219200" cy="49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12954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6" descr="http://mnemstudio.org/ai/path/images/map3a.gif"/>
          <p:cNvPicPr>
            <a:picLocks noChangeAspect="1" noChangeArrowheads="1"/>
          </p:cNvPicPr>
          <p:nvPr/>
        </p:nvPicPr>
        <p:blipFill>
          <a:blip r:embed="rId3" cstate="print">
            <a:lum bright="-25000"/>
          </a:blip>
          <a:srcRect/>
          <a:stretch>
            <a:fillRect/>
          </a:stretch>
        </p:blipFill>
        <p:spPr bwMode="auto">
          <a:xfrm>
            <a:off x="4343400" y="1066800"/>
            <a:ext cx="4419600" cy="2888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 current state as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possible actions: go to state 3/4/5.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action state 5.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16000"/>
          </a:blip>
          <a:srcRect/>
          <a:stretch>
            <a:fillRect/>
          </a:stretch>
        </p:blipFill>
        <p:spPr bwMode="auto">
          <a:xfrm>
            <a:off x="0" y="2625104"/>
            <a:ext cx="9144000" cy="423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Environment:  </a:t>
            </a:r>
            <a:r>
              <a:rPr lang="en-US" sz="3600" b="1" dirty="0" smtClean="0"/>
              <a:t>the ambience or the surroundings in which the agent acts.</a:t>
            </a:r>
          </a:p>
          <a:p>
            <a:r>
              <a:rPr lang="en-US" sz="3600" b="1" dirty="0" smtClean="0"/>
              <a:t> 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Agent :</a:t>
            </a:r>
            <a:r>
              <a:rPr lang="en-US" sz="3600" b="1" dirty="0" smtClean="0"/>
              <a:t>Interacts with an environment through a series of actions.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Agent  is both: 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doer</a:t>
            </a:r>
            <a:r>
              <a:rPr lang="en-US" sz="3600" b="1" dirty="0" smtClean="0"/>
              <a:t> - takes actions according to a learned policy, and 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Receiver-</a:t>
            </a:r>
            <a:r>
              <a:rPr lang="en-US" sz="3600" b="1" dirty="0" smtClean="0"/>
              <a:t> recipient of rewards upon taking actions.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Q(state, action) = R(state, action) + Gamma * Max[Q(next state, all actions)]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Q(4, 5) = R(4, 5) + 0.8 * Max[Q(5, 1), Q(5, 4), Q(5, 5)] = 100 + 0.8 * 0 = 100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Reached to goal state  </a:t>
            </a:r>
            <a:r>
              <a:rPr lang="en-US" sz="2000" b="1" dirty="0" smtClean="0">
                <a:solidFill>
                  <a:srgbClr val="FF0000"/>
                </a:solidFill>
              </a:rPr>
              <a:t>finish this episode.</a:t>
            </a:r>
            <a:r>
              <a:rPr lang="en-US" sz="2000" b="1" dirty="0" smtClean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agent's brain now contain updated matrix Q as: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457200" y="1447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 flipV="1">
            <a:off x="1219200" y="1425677"/>
            <a:ext cx="1371600" cy="365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6"/>
          </p:cNvCxnSpPr>
          <p:nvPr/>
        </p:nvCxnSpPr>
        <p:spPr>
          <a:xfrm>
            <a:off x="1219200" y="17907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</p:cNvCxnSpPr>
          <p:nvPr/>
        </p:nvCxnSpPr>
        <p:spPr>
          <a:xfrm>
            <a:off x="1219200" y="1790700"/>
            <a:ext cx="1219200" cy="49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12954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6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25000"/>
          </a:blip>
          <a:srcRect/>
          <a:stretch>
            <a:fillRect/>
          </a:stretch>
        </p:blipFill>
        <p:spPr bwMode="auto">
          <a:xfrm>
            <a:off x="4343400" y="1066800"/>
            <a:ext cx="4419600" cy="2888329"/>
          </a:xfrm>
          <a:prstGeom prst="rect">
            <a:avLst/>
          </a:prstGeom>
          <a:noFill/>
        </p:spPr>
      </p:pic>
      <p:pic>
        <p:nvPicPr>
          <p:cNvPr id="73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57675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99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learns more through further episodes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reach convergence values in matrix Q :Values will no longer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check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994" name="Picture 2" descr="http://mnemstudio.org/ai/path/images/q_matrix4.gif"/>
          <p:cNvPicPr>
            <a:picLocks noChangeAspect="1" noChangeArrowheads="1"/>
          </p:cNvPicPr>
          <p:nvPr/>
        </p:nvPicPr>
        <p:blipFill>
          <a:blip r:embed="rId2" cstate="print">
            <a:lum bright="-17000"/>
          </a:blip>
          <a:srcRect/>
          <a:stretch>
            <a:fillRect/>
          </a:stretch>
        </p:blipFill>
        <p:spPr bwMode="auto">
          <a:xfrm>
            <a:off x="685799" y="2286000"/>
            <a:ext cx="7551947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 current state as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actions: go to state 3 or to state 5.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action state 5.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http://mnemstudio.org/ai/path/images/map3a.gif"/>
          <p:cNvPicPr>
            <a:picLocks noChangeAspect="1" noChangeArrowheads="1"/>
          </p:cNvPicPr>
          <p:nvPr/>
        </p:nvPicPr>
        <p:blipFill>
          <a:blip r:embed="rId2" cstate="print">
            <a:lum bright="-16000"/>
          </a:blip>
          <a:srcRect/>
          <a:stretch>
            <a:fillRect/>
          </a:stretch>
        </p:blipFill>
        <p:spPr bwMode="auto">
          <a:xfrm>
            <a:off x="0" y="2625104"/>
            <a:ext cx="9144000" cy="423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Q(state, action) = R(state, action) + Gamma * Max[Q(next state, all actions)]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Q(1, 5) = R(1, 5) + 0.8 * max[Q(5, 1), Q(5, 4), Q(5, 5)]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100 + 0.8 *max[400,400,500]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100 +0.8*500=500, NO CHANGE </a:t>
            </a:r>
          </a:p>
        </p:txBody>
      </p:sp>
      <p:pic>
        <p:nvPicPr>
          <p:cNvPr id="14" name="Picture 2" descr="http://mnemstudio.org/ai/path/images/q_matrix4.gif"/>
          <p:cNvPicPr>
            <a:picLocks noChangeAspect="1" noChangeArrowheads="1"/>
          </p:cNvPicPr>
          <p:nvPr/>
        </p:nvPicPr>
        <p:blipFill>
          <a:blip r:embed="rId2" cstate="print">
            <a:lum bright="-17000"/>
          </a:blip>
          <a:srcRect/>
          <a:stretch>
            <a:fillRect/>
          </a:stretch>
        </p:blipFill>
        <p:spPr bwMode="auto">
          <a:xfrm>
            <a:off x="685800" y="2667000"/>
            <a:ext cx="7551947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http://mnemstudio.org/ai/path/images/q_matrix4.gif"/>
          <p:cNvPicPr>
            <a:picLocks noChangeAspect="1" noChangeArrowheads="1"/>
          </p:cNvPicPr>
          <p:nvPr/>
        </p:nvPicPr>
        <p:blipFill>
          <a:blip r:embed="rId2" cstate="print">
            <a:lum bright="-17000"/>
          </a:blip>
          <a:srcRect/>
          <a:stretch>
            <a:fillRect/>
          </a:stretch>
        </p:blipFill>
        <p:spPr bwMode="auto">
          <a:xfrm>
            <a:off x="1828800" y="0"/>
            <a:ext cx="5629633" cy="3124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2004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matrix Q, can then be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dividing all non-zero entries by 5 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996" name="Picture 4" descr="http://mnemstudio.org/ai/path/images/q_matrix5.gif"/>
          <p:cNvPicPr>
            <a:picLocks noChangeAspect="1" noChangeArrowheads="1"/>
          </p:cNvPicPr>
          <p:nvPr/>
        </p:nvPicPr>
        <p:blipFill>
          <a:blip r:embed="rId3" cstate="print">
            <a:lum bright="-14000"/>
          </a:blip>
          <a:srcRect/>
          <a:stretch>
            <a:fillRect/>
          </a:stretch>
        </p:blipFill>
        <p:spPr bwMode="auto">
          <a:xfrm>
            <a:off x="3124200" y="4206240"/>
            <a:ext cx="4419600" cy="2651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gent has learnt the most optimal paths to the goal state through experience.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links with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values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970" name="Picture 2" descr="http://mnemstudio.org/ai/path/images/map5.gif"/>
          <p:cNvPicPr>
            <a:picLocks noChangeAspect="1" noChangeArrowheads="1"/>
          </p:cNvPicPr>
          <p:nvPr/>
        </p:nvPicPr>
        <p:blipFill>
          <a:blip r:embed="rId2" cstate="print">
            <a:lum bright="-21000"/>
          </a:blip>
          <a:srcRect/>
          <a:stretch>
            <a:fillRect/>
          </a:stretch>
        </p:blipFill>
        <p:spPr bwMode="auto">
          <a:xfrm>
            <a:off x="4267200" y="1447800"/>
            <a:ext cx="4876800" cy="38766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5638800"/>
            <a:ext cx="75809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If we start at 2,</a:t>
            </a:r>
          </a:p>
          <a:p>
            <a:r>
              <a:rPr lang="en-US" sz="2800" b="1" dirty="0" smtClean="0"/>
              <a:t>the best sequence is 2 - 3 - 1 – 5  or  2-3-4-5</a:t>
            </a:r>
            <a:endParaRPr lang="en-US" sz="2800" b="1" dirty="0"/>
          </a:p>
        </p:txBody>
      </p:sp>
      <p:pic>
        <p:nvPicPr>
          <p:cNvPr id="6" name="Picture 4" descr="http://mnemstudio.org/ai/path/images/q_matrix5.gif"/>
          <p:cNvPicPr>
            <a:picLocks noChangeAspect="1" noChangeArrowheads="1"/>
          </p:cNvPicPr>
          <p:nvPr/>
        </p:nvPicPr>
        <p:blipFill>
          <a:blip r:embed="rId3" cstate="print">
            <a:lum bright="-25000"/>
          </a:blip>
          <a:srcRect/>
          <a:stretch>
            <a:fillRect/>
          </a:stretch>
        </p:blipFill>
        <p:spPr bwMode="auto">
          <a:xfrm>
            <a:off x="0" y="2133600"/>
            <a:ext cx="4064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: An agent has to learn using Q learning to reach the goal state S6. Find Q values for all the following episodes: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episode1 (S3-S6) followed by episode2 (S2-S3-S6], followed by episode3 (S5-S6), followed by episode4 (S1-S2-S5-</a:t>
            </a:r>
          </a:p>
          <a:p>
            <a:r>
              <a:rPr lang="en-US" sz="2400" b="1" dirty="0" smtClean="0"/>
              <a:t>S6).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R=100 for going to  S6 (terminal state), R=0 otherwise, </a:t>
            </a:r>
          </a:p>
          <a:p>
            <a:r>
              <a:rPr lang="en-US" sz="2400" b="1" dirty="0" smtClean="0"/>
              <a:t>discount factor (gamma)=0.5.</a:t>
            </a:r>
            <a:endParaRPr lang="en-US" sz="2400" b="1" dirty="0"/>
          </a:p>
        </p:txBody>
      </p:sp>
      <p:pic>
        <p:nvPicPr>
          <p:cNvPr id="737282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0" y="4191000"/>
            <a:ext cx="8520113" cy="228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0000"/>
                </a:solidFill>
              </a:rPr>
              <a:t>episode 1 (S3 - S6)</a:t>
            </a:r>
            <a:endParaRPr sz="40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3600" b="1" dirty="0"/>
              <a:t>Q(3,6) = R(3,6) + 0.5*max[Q(6,6)] </a:t>
            </a:r>
            <a:endParaRPr sz="36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b="1" dirty="0"/>
              <a:t>            = 100 + 0.5*max(0) = 100  </a:t>
            </a:r>
            <a:endParaRPr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24000"/>
          </a:blip>
          <a:srcRect/>
          <a:stretch>
            <a:fillRect/>
          </a:stretch>
        </p:blipFill>
        <p:spPr bwMode="auto">
          <a:xfrm>
            <a:off x="0" y="228600"/>
            <a:ext cx="9144000" cy="36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5"/>
          <p:cNvSpPr txBox="1">
            <a:spLocks/>
          </p:cNvSpPr>
          <p:nvPr/>
        </p:nvSpPr>
        <p:spPr>
          <a:xfrm>
            <a:off x="0" y="3657600"/>
            <a:ext cx="9144000" cy="3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b="1" dirty="0" smtClean="0">
                <a:solidFill>
                  <a:srgbClr val="FF0000"/>
                </a:solidFill>
                <a:latin typeface="+mn-lt"/>
                <a:cs typeface="+mn-cs"/>
              </a:rPr>
              <a:t>E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pisode 2 (S2 - S3 - S6)</a:t>
            </a:r>
          </a:p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●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Q(2,3) = R(2,3) + 0.5*max[Q(3,6), Q(3,2)] </a:t>
            </a: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0 + 0.5*max[100, 0] = 0 + 50 = 50  </a:t>
            </a:r>
          </a:p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●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Q(3,6) = R(3,6) + 0.5*max[Q(6,6)]</a:t>
            </a: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100 + 0.5*max[0] = 100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347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Environment for reinforcement learning-</a:t>
            </a:r>
            <a:endParaRPr lang="en-US" sz="6000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Markov Decision Processes (MDP) 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4000" b="1" dirty="0" smtClean="0"/>
              <a:t>In MDPs the “</a:t>
            </a:r>
            <a:r>
              <a:rPr lang="en-US" sz="4000" b="1" dirty="0" smtClean="0">
                <a:solidFill>
                  <a:srgbClr val="FF0000"/>
                </a:solidFill>
              </a:rPr>
              <a:t>present state &amp; action” pair </a:t>
            </a:r>
          </a:p>
          <a:p>
            <a:r>
              <a:rPr lang="en-US" sz="4000" b="1" dirty="0" smtClean="0"/>
              <a:t>holds all the information required for determining </a:t>
            </a:r>
            <a:r>
              <a:rPr lang="en-US" sz="4000" b="1" dirty="0" smtClean="0">
                <a:solidFill>
                  <a:srgbClr val="FF0000"/>
                </a:solidFill>
              </a:rPr>
              <a:t>future state</a:t>
            </a:r>
            <a:endParaRPr lang="en-US" sz="4000" i="1" dirty="0" smtClean="0"/>
          </a:p>
          <a:p>
            <a:endParaRPr lang="en-US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4294967295"/>
          </p:nvPr>
        </p:nvSpPr>
        <p:spPr>
          <a:xfrm>
            <a:off x="228600" y="3886200"/>
            <a:ext cx="8521700" cy="228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0000"/>
                </a:solidFill>
              </a:rPr>
              <a:t>E</a:t>
            </a:r>
            <a:r>
              <a:rPr lang="en" sz="3600" b="1" dirty="0" smtClean="0">
                <a:solidFill>
                  <a:srgbClr val="FF0000"/>
                </a:solidFill>
              </a:rPr>
              <a:t>pisode </a:t>
            </a:r>
            <a:r>
              <a:rPr lang="en" sz="3600" b="1" dirty="0">
                <a:solidFill>
                  <a:srgbClr val="FF0000"/>
                </a:solidFill>
              </a:rPr>
              <a:t>3 (S5 - S6)</a:t>
            </a:r>
            <a:endParaRPr sz="36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3600" b="1" dirty="0"/>
              <a:t>Q(5,6) = R(5,6) + 0.5*max[Q(6,6)] </a:t>
            </a:r>
            <a:endParaRPr sz="36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b="1" dirty="0"/>
              <a:t>            = 100 + 0.5*max(0) = 100  </a:t>
            </a:r>
            <a:endParaRPr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36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/>
          <p:cNvSpPr txBox="1">
            <a:spLocks/>
          </p:cNvSpPr>
          <p:nvPr/>
        </p:nvSpPr>
        <p:spPr>
          <a:xfrm>
            <a:off x="0" y="2857600"/>
            <a:ext cx="9144000" cy="4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episode 4 (S1 - S2 - S5 - S6)</a:t>
            </a:r>
          </a:p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●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Q(1,2) = R(1,2) + 0.5*max[Q(2,1), Q(2,5), Q(2,3)] </a:t>
            </a: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0 + 0.5*max[0,0,50] = 25  </a:t>
            </a:r>
          </a:p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 typeface="Arial" pitchFamily="34" charset="0"/>
              <a:buChar char="●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Q(2,5) = R(2,5) + 0.5*max[Q(5,6), Q(5,2), Q(5,4)]</a:t>
            </a: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0 + 0.5*max[100, 0, 100] = 50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Q(5,6) = 100 + 0.5*max[Q(6,6)] =100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8697" y="2967335"/>
            <a:ext cx="1646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ea typeface="ＭＳ Ｐゴシック" pitchFamily="34" charset="-128"/>
              </a:rPr>
              <a:t>Markov Decision Process (MDP)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6172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sz="4100" b="1" dirty="0" smtClean="0">
                <a:ea typeface="ＭＳ Ｐゴシック" pitchFamily="34" charset="-128"/>
              </a:rPr>
              <a:t>At each discrete time point </a:t>
            </a:r>
          </a:p>
          <a:p>
            <a:pPr lvl="1">
              <a:lnSpc>
                <a:spcPct val="90000"/>
              </a:lnSpc>
            </a:pPr>
            <a:r>
              <a:rPr lang="en-GB" sz="4600" b="1" dirty="0" smtClean="0">
                <a:solidFill>
                  <a:srgbClr val="FF0000"/>
                </a:solidFill>
                <a:ea typeface="ＭＳ Ｐゴシック" pitchFamily="34" charset="-128"/>
              </a:rPr>
              <a:t>Agent</a:t>
            </a:r>
            <a:r>
              <a:rPr lang="en-GB" sz="4600" b="1" dirty="0" smtClean="0">
                <a:ea typeface="ＭＳ Ｐゴシック" pitchFamily="34" charset="-128"/>
              </a:rPr>
              <a:t> observes </a:t>
            </a:r>
            <a:r>
              <a:rPr lang="en-GB" sz="4600" b="1" dirty="0" smtClean="0">
                <a:solidFill>
                  <a:srgbClr val="FF0000"/>
                </a:solidFill>
                <a:ea typeface="ＭＳ Ｐゴシック" pitchFamily="34" charset="-128"/>
              </a:rPr>
              <a:t>state </a:t>
            </a:r>
            <a:r>
              <a:rPr lang="en-GB" sz="46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GB" sz="4600" b="1" i="1" baseline="-25000" dirty="0" err="1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GB" sz="46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GB" sz="4600" b="1" dirty="0" smtClean="0">
                <a:ea typeface="ＭＳ Ｐゴシック" pitchFamily="34" charset="-128"/>
              </a:rPr>
              <a:t>and chooses </a:t>
            </a:r>
            <a:r>
              <a:rPr lang="en-GB" sz="4600" b="1" i="1" dirty="0" smtClean="0">
                <a:solidFill>
                  <a:srgbClr val="FF0000"/>
                </a:solidFill>
                <a:ea typeface="ＭＳ Ｐゴシック" pitchFamily="34" charset="-128"/>
              </a:rPr>
              <a:t>action</a:t>
            </a:r>
            <a:r>
              <a:rPr lang="en-GB" sz="4600" b="1" dirty="0" smtClean="0">
                <a:ea typeface="ＭＳ Ｐゴシック" pitchFamily="34" charset="-128"/>
              </a:rPr>
              <a:t> </a:t>
            </a:r>
            <a:r>
              <a:rPr lang="en-GB" sz="4600" b="1" i="1" dirty="0" smtClean="0">
                <a:solidFill>
                  <a:srgbClr val="FF0000"/>
                </a:solidFill>
                <a:ea typeface="ＭＳ Ｐゴシック" pitchFamily="34" charset="-128"/>
              </a:rPr>
              <a:t>a</a:t>
            </a:r>
            <a:r>
              <a:rPr lang="en-GB" sz="4600" b="1" i="1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t </a:t>
            </a:r>
            <a:r>
              <a:rPr lang="en-GB" sz="4600" b="1" i="1" dirty="0" smtClean="0">
                <a:ea typeface="ＭＳ Ｐゴシック" pitchFamily="34" charset="-128"/>
              </a:rPr>
              <a:t> (according to some probability distribution)</a:t>
            </a:r>
          </a:p>
          <a:p>
            <a:pPr lvl="1">
              <a:lnSpc>
                <a:spcPct val="90000"/>
              </a:lnSpc>
            </a:pPr>
            <a:endParaRPr lang="en-GB" sz="4600" b="1" i="1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GB" sz="4600" b="1" dirty="0" smtClean="0">
                <a:ea typeface="ＭＳ Ｐゴシック" pitchFamily="34" charset="-128"/>
              </a:rPr>
              <a:t>Receives </a:t>
            </a:r>
            <a:r>
              <a:rPr lang="en-GB" sz="4600" b="1" i="1" dirty="0" smtClean="0">
                <a:solidFill>
                  <a:srgbClr val="FF0000"/>
                </a:solidFill>
                <a:ea typeface="ＭＳ Ｐゴシック" pitchFamily="34" charset="-128"/>
              </a:rPr>
              <a:t>reward</a:t>
            </a:r>
            <a:r>
              <a:rPr lang="en-GB" sz="46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GB" sz="46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GB" sz="4600" b="1" i="1" baseline="-25000" dirty="0" err="1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GB" sz="46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GB" sz="4600" b="1" dirty="0" smtClean="0">
                <a:ea typeface="ＭＳ Ｐゴシック" pitchFamily="34" charset="-128"/>
              </a:rPr>
              <a:t>from the environment and the </a:t>
            </a:r>
            <a:r>
              <a:rPr lang="en-GB" sz="4600" b="1" i="1" dirty="0" smtClean="0">
                <a:solidFill>
                  <a:srgbClr val="FF0000"/>
                </a:solidFill>
                <a:ea typeface="ＭＳ Ｐゴシック" pitchFamily="34" charset="-128"/>
              </a:rPr>
              <a:t>state changes</a:t>
            </a:r>
            <a:r>
              <a:rPr lang="en-GB" sz="4600" b="1" dirty="0" smtClean="0">
                <a:solidFill>
                  <a:srgbClr val="FF0000"/>
                </a:solidFill>
                <a:ea typeface="ＭＳ Ｐゴシック" pitchFamily="34" charset="-128"/>
              </a:rPr>
              <a:t> to </a:t>
            </a:r>
            <a:r>
              <a:rPr lang="en-GB" sz="4600" b="1" i="1" dirty="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GB" sz="4600" b="1" i="1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t+1</a:t>
            </a:r>
          </a:p>
          <a:p>
            <a:pPr lvl="1">
              <a:lnSpc>
                <a:spcPct val="90000"/>
              </a:lnSpc>
            </a:pPr>
            <a:endParaRPr lang="en-GB" sz="3600" b="1" i="1" baseline="-25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GB" sz="4100" b="1" dirty="0" smtClean="0">
                <a:solidFill>
                  <a:srgbClr val="FF0000"/>
                </a:solidFill>
                <a:ea typeface="ＭＳ Ｐゴシック" pitchFamily="34" charset="-128"/>
              </a:rPr>
              <a:t>Markov assumption: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7700" b="1" i="1" dirty="0" err="1" smtClean="0">
                <a:ea typeface="ＭＳ Ｐゴシック" pitchFamily="34" charset="-128"/>
              </a:rPr>
              <a:t>r</a:t>
            </a:r>
            <a:r>
              <a:rPr lang="en-GB" sz="7700" b="1" i="1" baseline="-25000" dirty="0" err="1" smtClean="0">
                <a:ea typeface="ＭＳ Ｐゴシック" pitchFamily="34" charset="-128"/>
              </a:rPr>
              <a:t>t</a:t>
            </a:r>
            <a:r>
              <a:rPr lang="en-GB" sz="7700" b="1" i="1" baseline="-25000" dirty="0" smtClean="0">
                <a:ea typeface="ＭＳ Ｐゴシック" pitchFamily="34" charset="-128"/>
              </a:rPr>
              <a:t> </a:t>
            </a:r>
            <a:r>
              <a:rPr lang="en-GB" sz="7700" b="1" i="1" dirty="0" smtClean="0">
                <a:ea typeface="ＭＳ Ｐゴシック" pitchFamily="34" charset="-128"/>
              </a:rPr>
              <a:t>= r(</a:t>
            </a:r>
            <a:r>
              <a:rPr lang="en-GB" sz="7700" b="1" i="1" dirty="0" err="1" smtClean="0">
                <a:ea typeface="ＭＳ Ｐゴシック" pitchFamily="34" charset="-128"/>
              </a:rPr>
              <a:t>s</a:t>
            </a:r>
            <a:r>
              <a:rPr lang="en-GB" sz="7700" b="1" i="1" baseline="-25000" dirty="0" err="1" smtClean="0">
                <a:ea typeface="ＭＳ Ｐゴシック" pitchFamily="34" charset="-128"/>
              </a:rPr>
              <a:t>t</a:t>
            </a:r>
            <a:r>
              <a:rPr lang="en-GB" sz="7700" b="1" i="1" dirty="0" smtClean="0">
                <a:ea typeface="ＭＳ Ｐゴシック" pitchFamily="34" charset="-128"/>
              </a:rPr>
              <a:t>, a</a:t>
            </a:r>
            <a:r>
              <a:rPr lang="en-GB" sz="7700" b="1" i="1" baseline="-25000" dirty="0" smtClean="0">
                <a:ea typeface="ＭＳ Ｐゴシック" pitchFamily="34" charset="-128"/>
              </a:rPr>
              <a:t>t</a:t>
            </a:r>
            <a:r>
              <a:rPr lang="en-GB" sz="7700" b="1" i="1" dirty="0" smtClean="0">
                <a:ea typeface="ＭＳ Ｐゴシック" pitchFamily="34" charset="-128"/>
              </a:rPr>
              <a:t>)     s</a:t>
            </a:r>
            <a:r>
              <a:rPr lang="en-GB" sz="7700" b="1" i="1" baseline="-25000" dirty="0" smtClean="0">
                <a:ea typeface="ＭＳ Ｐゴシック" pitchFamily="34" charset="-128"/>
              </a:rPr>
              <a:t>t+1 </a:t>
            </a:r>
            <a:r>
              <a:rPr lang="en-GB" sz="7700" b="1" i="1" dirty="0" smtClean="0">
                <a:ea typeface="ＭＳ Ｐゴシック" pitchFamily="34" charset="-128"/>
              </a:rPr>
              <a:t>= </a:t>
            </a:r>
            <a:r>
              <a:rPr lang="en-GB" sz="7700" b="1" i="1" dirty="0" smtClean="0">
                <a:ea typeface="ＭＳ Ｐゴシック" pitchFamily="34" charset="-128"/>
                <a:sym typeface="Symbol" pitchFamily="18" charset="2"/>
              </a:rPr>
              <a:t>(</a:t>
            </a:r>
            <a:r>
              <a:rPr lang="en-GB" sz="7700" b="1" i="1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GB" sz="7700" b="1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GB" sz="7700" b="1" i="1" dirty="0" smtClean="0">
                <a:ea typeface="ＭＳ Ｐゴシック" pitchFamily="34" charset="-128"/>
                <a:sym typeface="Symbol" pitchFamily="18" charset="2"/>
              </a:rPr>
              <a:t>, a</a:t>
            </a:r>
            <a:r>
              <a:rPr lang="en-GB" sz="7700" b="1" i="1" baseline="-25000" dirty="0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GB" sz="7700" b="1" i="1" dirty="0" smtClean="0">
                <a:ea typeface="ＭＳ Ｐゴシック" pitchFamily="34" charset="-128"/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3200" b="1" i="1" dirty="0" smtClean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5200" b="1" i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GB" sz="5200" b="1" i="1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GB" sz="5200" b="1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GB" sz="5200" b="1" dirty="0" smtClean="0">
                <a:ea typeface="ＭＳ Ｐゴシック" pitchFamily="34" charset="-128"/>
                <a:sym typeface="Symbol" pitchFamily="18" charset="2"/>
              </a:rPr>
              <a:t> and </a:t>
            </a:r>
            <a:r>
              <a:rPr lang="en-GB" sz="5200" b="1" i="1" dirty="0" smtClean="0">
                <a:ea typeface="ＭＳ Ｐゴシック" pitchFamily="34" charset="-128"/>
              </a:rPr>
              <a:t>s</a:t>
            </a:r>
            <a:r>
              <a:rPr lang="en-GB" sz="5200" b="1" i="1" baseline="-25000" dirty="0" smtClean="0">
                <a:ea typeface="ＭＳ Ｐゴシック" pitchFamily="34" charset="-128"/>
              </a:rPr>
              <a:t>t+1 </a:t>
            </a:r>
            <a:r>
              <a:rPr lang="en-GB" sz="5200" b="1" dirty="0" smtClean="0">
                <a:ea typeface="ＭＳ Ｐゴシック" pitchFamily="34" charset="-128"/>
              </a:rPr>
              <a:t>depend only on </a:t>
            </a:r>
            <a:r>
              <a:rPr lang="en-GB" sz="5200" b="1" dirty="0" smtClean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GB" sz="5200" b="1" i="1" dirty="0" smtClean="0">
                <a:solidFill>
                  <a:srgbClr val="FF0000"/>
                </a:solidFill>
                <a:ea typeface="ＭＳ Ｐゴシック" pitchFamily="34" charset="-128"/>
              </a:rPr>
              <a:t>current</a:t>
            </a:r>
            <a:r>
              <a:rPr lang="en-GB" sz="5200" b="1" dirty="0" smtClean="0">
                <a:solidFill>
                  <a:srgbClr val="FF0000"/>
                </a:solidFill>
                <a:ea typeface="ＭＳ Ｐゴシック" pitchFamily="34" charset="-128"/>
              </a:rPr>
              <a:t> state and action pair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7" name="Rectangle 1"/>
          <p:cNvSpPr>
            <a:spLocks noChangeArrowheads="1"/>
          </p:cNvSpPr>
          <p:nvPr/>
        </p:nvSpPr>
        <p:spPr bwMode="auto">
          <a:xfrm>
            <a:off x="0" y="-220861"/>
            <a:ext cx="9144000" cy="7201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dium-content-title-font"/>
                <a:cs typeface="Arial" pitchFamily="34" charset="0"/>
              </a:rPr>
              <a:t>”The future is independent of the past given the present.”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Once the current state is known, the history of information encountered so far may be thrown away, as that state is a sufficient statistic that gives us the same characterization of the future as if we have all the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In mathematical terms, a state S</a:t>
            </a:r>
            <a:r>
              <a:rPr kumimoji="0" lang="en-US" sz="28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t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 has the Markov property, if and only if;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 smtClean="0"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P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[S</a:t>
            </a:r>
            <a:r>
              <a:rPr kumimoji="0" 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t+1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 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|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 S</a:t>
            </a:r>
            <a:r>
              <a:rPr kumimoji="0" 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 ] 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 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P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[S</a:t>
            </a:r>
            <a:r>
              <a:rPr kumimoji="0" 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t+1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 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|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 S</a:t>
            </a:r>
            <a:r>
              <a:rPr kumimoji="0" 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, ….. , 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S</a:t>
            </a:r>
            <a:r>
              <a:rPr kumimoji="0" lang="en-US" sz="28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t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 smtClean="0"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the state captures all relevant information from history.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5635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Model-free and Model-based Learning 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8839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LEARNING</a:t>
            </a:r>
          </a:p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METHOD)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model instead of interacting with the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96240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MODEL-FREE LEARNING</a:t>
            </a:r>
          </a:p>
          <a:p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gain information using “trial-and-error”. without any prior knowledge of the world 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Policies </a:t>
            </a:r>
            <a:r>
              <a:rPr lang="en-US" sz="3600" dirty="0" smtClean="0"/>
              <a:t>• A policy is the prescription by which the agent selects an action to perform.</a:t>
            </a:r>
          </a:p>
          <a:p>
            <a:endParaRPr lang="en-US" sz="3600" dirty="0" smtClean="0"/>
          </a:p>
          <a:p>
            <a:r>
              <a:rPr lang="en-US" sz="3600" dirty="0" smtClean="0"/>
              <a:t> –</a:t>
            </a:r>
            <a:r>
              <a:rPr lang="en-US" sz="3600" b="1" dirty="0" smtClean="0">
                <a:solidFill>
                  <a:srgbClr val="FF0000"/>
                </a:solidFill>
              </a:rPr>
              <a:t>Deterministic:</a:t>
            </a:r>
            <a:r>
              <a:rPr lang="en-US" sz="3600" dirty="0" smtClean="0"/>
              <a:t> the agent observes the state of the system and chooses an action</a:t>
            </a:r>
          </a:p>
          <a:p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– </a:t>
            </a:r>
            <a:r>
              <a:rPr lang="en-US" sz="3600" b="1" dirty="0" smtClean="0">
                <a:solidFill>
                  <a:srgbClr val="FF0000"/>
                </a:solidFill>
              </a:rPr>
              <a:t>Stochastic: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the agent observes the state of the system and then selects an action, at random, from some probability distribution over possible actions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22464</TotalTime>
  <Words>1838</Words>
  <Application>Microsoft Office PowerPoint</Application>
  <PresentationFormat>On-screen Show (4:3)</PresentationFormat>
  <Paragraphs>274</Paragraphs>
  <Slides>52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Markov Decision Process (MDP)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Q Learning Example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prof. surekha bhanot</cp:lastModifiedBy>
  <cp:revision>1335</cp:revision>
  <dcterms:created xsi:type="dcterms:W3CDTF">2012-01-04T06:56:57Z</dcterms:created>
  <dcterms:modified xsi:type="dcterms:W3CDTF">2020-11-08T14:36:43Z</dcterms:modified>
</cp:coreProperties>
</file>