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721" r:id="rId2"/>
    <p:sldId id="681" r:id="rId3"/>
    <p:sldId id="581" r:id="rId4"/>
    <p:sldId id="679" r:id="rId5"/>
    <p:sldId id="677" r:id="rId6"/>
    <p:sldId id="441" r:id="rId7"/>
    <p:sldId id="603" r:id="rId8"/>
    <p:sldId id="584" r:id="rId9"/>
    <p:sldId id="582" r:id="rId10"/>
    <p:sldId id="675" r:id="rId11"/>
    <p:sldId id="669" r:id="rId12"/>
    <p:sldId id="591" r:id="rId13"/>
    <p:sldId id="672" r:id="rId14"/>
    <p:sldId id="578" r:id="rId15"/>
    <p:sldId id="599" r:id="rId16"/>
    <p:sldId id="613" r:id="rId17"/>
    <p:sldId id="623" r:id="rId18"/>
    <p:sldId id="457" r:id="rId19"/>
    <p:sldId id="614" r:id="rId20"/>
    <p:sldId id="412" r:id="rId21"/>
    <p:sldId id="455" r:id="rId22"/>
    <p:sldId id="413" r:id="rId23"/>
    <p:sldId id="423" r:id="rId24"/>
    <p:sldId id="414" r:id="rId25"/>
    <p:sldId id="422" r:id="rId26"/>
    <p:sldId id="473" r:id="rId27"/>
    <p:sldId id="417" r:id="rId28"/>
    <p:sldId id="641" r:id="rId29"/>
    <p:sldId id="684" r:id="rId30"/>
    <p:sldId id="418" r:id="rId31"/>
    <p:sldId id="695" r:id="rId32"/>
    <p:sldId id="690" r:id="rId33"/>
    <p:sldId id="692" r:id="rId34"/>
    <p:sldId id="706" r:id="rId35"/>
    <p:sldId id="293" r:id="rId36"/>
    <p:sldId id="619" r:id="rId37"/>
    <p:sldId id="688" r:id="rId38"/>
    <p:sldId id="459" r:id="rId39"/>
    <p:sldId id="643" r:id="rId40"/>
    <p:sldId id="645" r:id="rId41"/>
    <p:sldId id="646" r:id="rId42"/>
    <p:sldId id="647" r:id="rId43"/>
    <p:sldId id="648" r:id="rId44"/>
    <p:sldId id="466" r:id="rId45"/>
    <p:sldId id="604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9" autoAdjust="0"/>
    <p:restoredTop sz="94660"/>
  </p:normalViewPr>
  <p:slideViewPr>
    <p:cSldViewPr>
      <p:cViewPr varScale="1">
        <p:scale>
          <a:sx n="61" d="100"/>
          <a:sy n="61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79FBE-9522-4F0F-AC6A-E06872A4619A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9BDCD-7996-4D6D-8565-63D3F1C08A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43ae860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43ae860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43ae8607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43ae8607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543ae8607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543ae8607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43ae860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43ae860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624134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quora.com/What-is-an-intuitive-explanation-of-working-of-LS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mlr.org/proceedings/papers/v28/pascanu13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ftp://ftp.idsia.ch/pub/juergen/TimeCount-IJCNN2000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6.1078v3.pdf" TargetMode="External"/><Relationship Id="rId2" Type="http://schemas.openxmlformats.org/officeDocument/2006/relationships/hyperlink" Target="http://deeplearning.cs.cmu.edu/pdfs/Hochreiter97_lstm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miro.medium.com/max/755/1*m_fAqIUWWs4pSmVbRE8_SQ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78640" cy="5334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FF0000"/>
                </a:solidFill>
              </a:rPr>
              <a:t>LSTMs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242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forget gate </a:t>
            </a:r>
            <a:r>
              <a:rPr lang="en-US" sz="3200" b="1" dirty="0" smtClean="0"/>
              <a:t>chooses what values of the old cell state to get rid of, </a:t>
            </a:r>
            <a:r>
              <a:rPr lang="en-US" sz="3200" b="1" i="1" dirty="0" smtClean="0"/>
              <a:t>based on the current input data</a:t>
            </a:r>
            <a:r>
              <a:rPr lang="en-US" sz="3200" b="1" dirty="0" smtClean="0"/>
              <a:t>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input gate </a:t>
            </a:r>
            <a:r>
              <a:rPr lang="en-US" sz="3200" b="1" dirty="0" smtClean="0"/>
              <a:t>decide </a:t>
            </a:r>
            <a:r>
              <a:rPr lang="en-US" sz="3200" b="1" i="1" dirty="0" smtClean="0"/>
              <a:t>what to add to the cell state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output gate </a:t>
            </a:r>
            <a:r>
              <a:rPr lang="en-US" sz="3200" b="1" dirty="0" smtClean="0"/>
              <a:t>determines </a:t>
            </a:r>
            <a:r>
              <a:rPr lang="en-US" sz="3200" b="1" i="1" dirty="0" smtClean="0"/>
              <a:t>what parts of the cell state should be passed on to the output</a:t>
            </a:r>
            <a:r>
              <a:rPr lang="en-US" sz="2000" b="1" i="1" dirty="0" smtClean="0"/>
              <a:t>. </a:t>
            </a:r>
            <a:endParaRPr lang="en-US" sz="2000" b="1" i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5" name="Rectangle 1"/>
          <p:cNvSpPr>
            <a:spLocks noChangeArrowheads="1"/>
          </p:cNvSpPr>
          <p:nvPr/>
        </p:nvSpPr>
        <p:spPr bwMode="auto">
          <a:xfrm>
            <a:off x="304800" y="5257561"/>
            <a:ext cx="680186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if x = [1 2 3] and y = [5 6 2], then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sz="2800" b="1" dirty="0" smtClean="0"/>
              <a:t>&gt;&gt; w = x .* y 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l-PL" sz="2800" b="1" dirty="0" smtClean="0"/>
              <a:t>w =</a:t>
            </a:r>
            <a:r>
              <a:rPr lang="en-US" sz="2800" b="1" dirty="0" smtClean="0"/>
              <a:t>[</a:t>
            </a:r>
            <a:r>
              <a:rPr lang="pl-PL" sz="2800" b="1" dirty="0" smtClean="0"/>
              <a:t> 5</a:t>
            </a:r>
            <a:r>
              <a:rPr lang="en-US" sz="2800" b="1" dirty="0" smtClean="0"/>
              <a:t> </a:t>
            </a:r>
            <a:r>
              <a:rPr lang="pl-PL" sz="2800" b="1" dirty="0" smtClean="0"/>
              <a:t> 12 </a:t>
            </a:r>
            <a:r>
              <a:rPr lang="en-US" sz="2800" b="1" dirty="0" smtClean="0"/>
              <a:t>  </a:t>
            </a:r>
            <a:r>
              <a:rPr lang="pl-PL" sz="2800" b="1" dirty="0" smtClean="0"/>
              <a:t>6</a:t>
            </a:r>
            <a:r>
              <a:rPr lang="en-US" sz="2800" b="1" dirty="0" smtClean="0"/>
              <a:t>]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5052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Gates are composed out of a </a:t>
            </a:r>
            <a:r>
              <a:rPr lang="en-US" sz="4000" b="1" dirty="0" smtClean="0">
                <a:solidFill>
                  <a:srgbClr val="FF0000"/>
                </a:solidFill>
              </a:rPr>
              <a:t>sigmoid neural net layer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/>
              <a:t>and a </a:t>
            </a:r>
            <a:r>
              <a:rPr lang="en-US" sz="4000" b="1" dirty="0" smtClean="0">
                <a:solidFill>
                  <a:srgbClr val="FF0000"/>
                </a:solidFill>
              </a:rPr>
              <a:t>point-wise multiplication </a:t>
            </a:r>
            <a:r>
              <a:rPr lang="en-US" sz="3200" b="1" dirty="0" smtClean="0">
                <a:solidFill>
                  <a:srgbClr val="FF0000"/>
                </a:solidFill>
              </a:rPr>
              <a:t>operation.</a:t>
            </a:r>
            <a:r>
              <a:rPr lang="en-US" sz="3200" b="1" dirty="0" smtClean="0"/>
              <a:t>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86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3429000"/>
            <a:ext cx="9144000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Each LSTM cell receives an input from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 smtClean="0"/>
              <a:t> </a:t>
            </a:r>
            <a:r>
              <a:rPr lang="en-US" sz="3200" b="1" dirty="0" smtClean="0"/>
              <a:t>an Input sequence, </a:t>
            </a:r>
            <a:r>
              <a:rPr lang="en-US" sz="3200" b="1" dirty="0" err="1" smtClean="0"/>
              <a:t>X</a:t>
            </a:r>
            <a:r>
              <a:rPr lang="en-US" sz="3200" b="1" baseline="-25000" dirty="0" err="1" smtClean="0"/>
              <a:t>t</a:t>
            </a: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previous cell state, C</a:t>
            </a:r>
            <a:r>
              <a:rPr lang="en-US" sz="3200" b="1" baseline="-25000" dirty="0" smtClean="0"/>
              <a:t>t-1</a:t>
            </a:r>
            <a:endParaRPr lang="en-US" sz="3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b="1" dirty="0" smtClean="0"/>
              <a:t> hidden state output from previous LSTM cell, h</a:t>
            </a:r>
            <a:r>
              <a:rPr lang="en-US" sz="3200" b="1" baseline="-25000" dirty="0" smtClean="0"/>
              <a:t>t-1</a:t>
            </a:r>
          </a:p>
          <a:p>
            <a:pPr marL="342900" indent="-342900">
              <a:buFont typeface="+mj-lt"/>
              <a:buAutoNum type="arabicPeriod"/>
            </a:pPr>
            <a:endParaRPr lang="en-US" sz="2800" b="1" baseline="-25000" dirty="0" smtClean="0"/>
          </a:p>
          <a:p>
            <a:pPr marL="342900" indent="-342900"/>
            <a:endParaRPr lang="en-US" sz="2800" b="1" baseline="-25000" dirty="0" smtClean="0"/>
          </a:p>
          <a:p>
            <a:pPr lvl="0"/>
            <a:r>
              <a:rPr lang="en-US" sz="3200" b="1" i="1" dirty="0" smtClean="0">
                <a:solidFill>
                  <a:srgbClr val="FF0000"/>
                </a:solidFill>
              </a:rPr>
              <a:t>Think of </a:t>
            </a:r>
            <a:r>
              <a:rPr lang="en-US" sz="3200" b="1" i="1" dirty="0" smtClean="0">
                <a:solidFill>
                  <a:prstClr val="black"/>
                </a:solidFill>
              </a:rPr>
              <a:t>hidden state </a:t>
            </a:r>
            <a:r>
              <a:rPr lang="en-US" sz="3200" b="1" i="1" dirty="0" smtClean="0">
                <a:solidFill>
                  <a:srgbClr val="FF0000"/>
                </a:solidFill>
              </a:rPr>
              <a:t>as part of memory cell that we want to ensure persists.</a:t>
            </a:r>
            <a:r>
              <a:rPr lang="en-US" sz="3200" b="1" baseline="-25000" dirty="0" smtClean="0"/>
              <a:t>  </a:t>
            </a:r>
            <a:endParaRPr lang="en-US" sz="4000" b="1" dirty="0" smtClean="0"/>
          </a:p>
          <a:p>
            <a:r>
              <a:rPr lang="en-US" sz="3600" b="1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814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 deep networks, </a:t>
            </a:r>
            <a:r>
              <a:rPr lang="en-US" sz="2800" b="1" dirty="0" smtClean="0">
                <a:solidFill>
                  <a:srgbClr val="FF0000"/>
                </a:solidFill>
              </a:rPr>
              <a:t>the hidden value is fed into the layer above and is thus analogous to the output of a neuron in a MLP.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cell-state contains information that is not necessarily useful to output at the current </a:t>
            </a:r>
            <a:r>
              <a:rPr lang="en-US" sz="2800" b="1" dirty="0" err="1" smtClean="0">
                <a:solidFill>
                  <a:srgbClr val="FF0000"/>
                </a:solidFill>
              </a:rPr>
              <a:t>timestep</a:t>
            </a:r>
            <a:r>
              <a:rPr lang="en-US" sz="2800" b="1" dirty="0" smtClean="0">
                <a:solidFill>
                  <a:srgbClr val="FF0000"/>
                </a:solidFill>
              </a:rPr>
              <a:t>/state</a:t>
            </a:r>
            <a:r>
              <a:rPr lang="en-US" sz="2800" b="1" dirty="0" smtClean="0"/>
              <a:t>, but </a:t>
            </a:r>
            <a:r>
              <a:rPr lang="en-US" sz="2800" b="1" dirty="0" smtClean="0">
                <a:solidFill>
                  <a:srgbClr val="FF0000"/>
                </a:solidFill>
              </a:rPr>
              <a:t>needs to transmitted down in time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0"/>
            <a:ext cx="90868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895600"/>
            <a:ext cx="91440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An intuitive explanation of working of LSTM</a:t>
            </a:r>
          </a:p>
          <a:p>
            <a:r>
              <a:rPr lang="en-US" sz="2800" b="1" dirty="0" smtClean="0"/>
              <a:t>An LSTM essentially maintains two values inside it — a </a:t>
            </a:r>
            <a:r>
              <a:rPr lang="en-US" sz="2800" b="1" dirty="0" smtClean="0">
                <a:solidFill>
                  <a:srgbClr val="FF0000"/>
                </a:solidFill>
              </a:rPr>
              <a:t>hidden state ’h’</a:t>
            </a:r>
            <a:r>
              <a:rPr lang="en-US" sz="2800" b="1" dirty="0" smtClean="0"/>
              <a:t> and a </a:t>
            </a:r>
            <a:r>
              <a:rPr lang="en-US" sz="2800" b="1" dirty="0" smtClean="0">
                <a:solidFill>
                  <a:srgbClr val="FF0000"/>
                </a:solidFill>
              </a:rPr>
              <a:t>cell state  ’c’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At each time step </a:t>
            </a:r>
            <a:r>
              <a:rPr lang="en-US" sz="2800" b="1" dirty="0" smtClean="0">
                <a:solidFill>
                  <a:srgbClr val="FF0000"/>
                </a:solidFill>
              </a:rPr>
              <a:t>t</a:t>
            </a:r>
            <a:r>
              <a:rPr lang="en-US" sz="2800" b="1" dirty="0" smtClean="0"/>
              <a:t>, it takes input </a:t>
            </a:r>
            <a:r>
              <a:rPr lang="en-US" sz="2800" b="1" dirty="0" err="1" smtClean="0">
                <a:solidFill>
                  <a:srgbClr val="FF0000"/>
                </a:solidFill>
              </a:rPr>
              <a:t>x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t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t-1</a:t>
            </a:r>
            <a:r>
              <a:rPr lang="en-US" sz="2800" b="1" dirty="0" smtClean="0"/>
              <a:t>  and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t-1</a:t>
            </a:r>
            <a:r>
              <a:rPr lang="en-US" sz="2800" b="1" dirty="0" smtClean="0"/>
              <a:t> to update  </a:t>
            </a:r>
            <a:r>
              <a:rPr lang="en-US" sz="2800" b="1" dirty="0" smtClean="0">
                <a:solidFill>
                  <a:srgbClr val="FF0000"/>
                </a:solidFill>
              </a:rPr>
              <a:t>h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</a:t>
            </a:r>
            <a:r>
              <a:rPr lang="en-US" sz="2800" b="1" dirty="0" smtClean="0"/>
              <a:t> and 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  </a:t>
            </a:r>
            <a:r>
              <a:rPr lang="en-US" sz="2800" b="1" dirty="0" smtClean="0"/>
              <a:t>using “gates</a:t>
            </a:r>
            <a:r>
              <a:rPr lang="en-US" sz="2400" b="1" dirty="0" smtClean="0"/>
              <a:t>” —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input gate,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forget gate and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the output gate</a:t>
            </a:r>
            <a:r>
              <a:rPr lang="en-US" sz="2800" b="1" dirty="0" smtClean="0"/>
              <a:t>.</a:t>
            </a:r>
          </a:p>
          <a:p>
            <a:endParaRPr lang="en-US" sz="3800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286000"/>
            <a:ext cx="5248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590800"/>
            <a:ext cx="40767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3429000"/>
            <a:ext cx="5172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3733800"/>
            <a:ext cx="4124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572000"/>
            <a:ext cx="53149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876800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745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76400" y="5791200"/>
            <a:ext cx="6172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774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95600" y="5867400"/>
            <a:ext cx="4819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8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290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8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657600"/>
            <a:ext cx="3771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8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5181600"/>
            <a:ext cx="4419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5334000"/>
            <a:ext cx="2667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79914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sz="3200" b="1" dirty="0" smtClean="0"/>
              <a:t>Input /hidden state/output : one dimensional</a:t>
            </a:r>
          </a:p>
          <a:p>
            <a:r>
              <a:rPr lang="en-US" sz="3200" b="1" dirty="0" smtClean="0"/>
              <a:t> 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= 0.1, x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= 0.2[ Two cell LSTM]  </a:t>
            </a:r>
          </a:p>
          <a:p>
            <a:r>
              <a:rPr lang="en-US" sz="3200" b="1" dirty="0" smtClean="0"/>
              <a:t>Initial weights and biases are given.</a:t>
            </a:r>
          </a:p>
          <a:p>
            <a:r>
              <a:rPr lang="en-US" sz="3200" b="1" dirty="0" smtClean="0"/>
              <a:t> Show one Forward pass</a:t>
            </a:r>
            <a:endParaRPr lang="en-US" sz="2400" b="1" dirty="0"/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4953000" y="3276600"/>
          <a:ext cx="6096000" cy="4064000"/>
        </p:xfrm>
        <a:graphic>
          <a:graphicData uri="http://schemas.openxmlformats.org/presentationml/2006/ole">
            <p:oleObj spid="_x0000_s646146" name="Equation" r:id="rId3" imgW="0" imgH="0" progId="Equation.DSMT4">
              <p:embed/>
            </p:oleObj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432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170" name="Object 3"/>
          <p:cNvGraphicFramePr>
            <a:graphicFrameLocks noChangeAspect="1"/>
          </p:cNvGraphicFramePr>
          <p:nvPr/>
        </p:nvGraphicFramePr>
        <p:xfrm>
          <a:off x="0" y="3768683"/>
          <a:ext cx="9144000" cy="3089317"/>
        </p:xfrm>
        <a:graphic>
          <a:graphicData uri="http://schemas.openxmlformats.org/presentationml/2006/ole">
            <p:oleObj spid="_x0000_s1287170" name="Equation" r:id="rId3" imgW="3136680" imgH="1295280" progId="Equation.DSMT4">
              <p:embed/>
            </p:oleObj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LSTM stands for </a:t>
            </a:r>
            <a:r>
              <a:rPr lang="en-US" sz="3600" b="1" dirty="0" smtClean="0">
                <a:solidFill>
                  <a:srgbClr val="FF0000"/>
                </a:solidFill>
              </a:rPr>
              <a:t>Long Short-Term Memory</a:t>
            </a:r>
            <a:r>
              <a:rPr lang="en-US" sz="3600" b="1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It was conceived by </a:t>
            </a:r>
            <a:r>
              <a:rPr lang="en-US" sz="3600" b="1" dirty="0" err="1" smtClean="0">
                <a:solidFill>
                  <a:srgbClr val="FF0000"/>
                </a:solidFill>
              </a:rPr>
              <a:t>Hochreiter</a:t>
            </a:r>
            <a:r>
              <a:rPr lang="en-US" sz="3600" b="1" dirty="0" smtClean="0">
                <a:solidFill>
                  <a:srgbClr val="FF0000"/>
                </a:solidFill>
              </a:rPr>
              <a:t> and </a:t>
            </a:r>
            <a:r>
              <a:rPr lang="en-US" sz="3600" b="1" dirty="0" err="1" smtClean="0">
                <a:solidFill>
                  <a:srgbClr val="FF0000"/>
                </a:solidFill>
              </a:rPr>
              <a:t>Schmidhuber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in </a:t>
            </a:r>
            <a:r>
              <a:rPr lang="en-US" sz="3600" b="1" dirty="0" smtClean="0">
                <a:solidFill>
                  <a:srgbClr val="FF0000"/>
                </a:solidFill>
              </a:rPr>
              <a:t>1997</a:t>
            </a:r>
            <a:r>
              <a:rPr lang="en-US" sz="3600" b="1" dirty="0" smtClean="0"/>
              <a:t> and has been improved on since by many others. 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/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The purpose of an LSTM is </a:t>
            </a:r>
            <a:r>
              <a:rPr lang="en-US" sz="3600" b="1" dirty="0" smtClean="0">
                <a:solidFill>
                  <a:srgbClr val="FF0000"/>
                </a:solidFill>
              </a:rPr>
              <a:t>time series </a:t>
            </a:r>
            <a:r>
              <a:rPr lang="en-US" sz="3600" b="1" dirty="0" err="1" smtClean="0">
                <a:solidFill>
                  <a:srgbClr val="FF0000"/>
                </a:solidFill>
              </a:rPr>
              <a:t>modelling</a:t>
            </a:r>
            <a:r>
              <a:rPr lang="en-US" sz="36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3600" b="1" dirty="0" smtClean="0"/>
              <a:t> if you have an input sequence, you may want to map it </a:t>
            </a:r>
            <a:r>
              <a:rPr lang="en-US" sz="3600" b="1" dirty="0" smtClean="0">
                <a:solidFill>
                  <a:srgbClr val="FF0000"/>
                </a:solidFill>
              </a:rPr>
              <a:t>to an output sequence, a scalar value, or a class using </a:t>
            </a:r>
            <a:r>
              <a:rPr lang="en-US" sz="3600" b="1" dirty="0" smtClean="0"/>
              <a:t>LSTMs.   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Content Placeholder 5"/>
          <p:cNvGraphicFramePr>
            <a:graphicFrameLocks noChangeAspect="1"/>
          </p:cNvGraphicFramePr>
          <p:nvPr/>
        </p:nvGraphicFramePr>
        <p:xfrm>
          <a:off x="0" y="3962401"/>
          <a:ext cx="8991600" cy="2895599"/>
        </p:xfrm>
        <a:graphic>
          <a:graphicData uri="http://schemas.openxmlformats.org/presentationml/2006/ole">
            <p:oleObj spid="_x0000_s215042" name="Equation" r:id="rId3" imgW="2692080" imgH="901440" progId="Equation.DSMT4">
              <p:embed/>
            </p:oleObj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381000"/>
            <a:ext cx="9086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0020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This value can be interpreted as the probability that we will allow information from  </a:t>
            </a:r>
            <a:r>
              <a:rPr lang="en-US" sz="3200" b="1" dirty="0" smtClean="0">
                <a:solidFill>
                  <a:srgbClr val="FF0000"/>
                </a:solidFill>
              </a:rPr>
              <a:t>input x to enter the memory cell.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Usual practice is to keep the value 0.515 ( keep gate partially open)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Alternatively, decision is made whether the information will go forward , i.e. </a:t>
            </a:r>
            <a:r>
              <a:rPr lang="en-US" sz="3200" b="1" dirty="0" smtClean="0">
                <a:solidFill>
                  <a:srgbClr val="FF0000"/>
                </a:solidFill>
              </a:rPr>
              <a:t>open the gate (value 1) or close the gate(value 0)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44098" name="Object 2"/>
          <p:cNvGraphicFramePr>
            <a:graphicFrameLocks noChangeAspect="1"/>
          </p:cNvGraphicFramePr>
          <p:nvPr/>
        </p:nvGraphicFramePr>
        <p:xfrm>
          <a:off x="0" y="304800"/>
          <a:ext cx="8915400" cy="1143000"/>
        </p:xfrm>
        <a:graphic>
          <a:graphicData uri="http://schemas.openxmlformats.org/presentationml/2006/ole">
            <p:oleObj spid="_x0000_s644098" name="Equation" r:id="rId3" imgW="36064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Content Placeholder 5"/>
          <p:cNvGraphicFramePr>
            <a:graphicFrameLocks noChangeAspect="1"/>
          </p:cNvGraphicFramePr>
          <p:nvPr/>
        </p:nvGraphicFramePr>
        <p:xfrm>
          <a:off x="2039938" y="2706688"/>
          <a:ext cx="6513512" cy="2038350"/>
        </p:xfrm>
        <a:graphic>
          <a:graphicData uri="http://schemas.openxmlformats.org/presentationml/2006/ole">
            <p:oleObj spid="_x0000_s216066" name="Equation" r:id="rId3" imgW="2273040" imgH="711000" progId="Equation.DSMT4">
              <p:embed/>
            </p:oleObj>
          </a:graphicData>
        </a:graphic>
      </p:graphicFrame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0"/>
            <a:ext cx="908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4800" y="4800600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No stochastic decision </a:t>
            </a:r>
            <a:r>
              <a:rPr lang="en-US" sz="3600" b="1" dirty="0" smtClean="0"/>
              <a:t>is made here – this is the quantity associated with the input that we'll pass to the memory cell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5" name="Content Placeholder 5"/>
          <p:cNvGraphicFramePr>
            <a:graphicFrameLocks noChangeAspect="1"/>
          </p:cNvGraphicFramePr>
          <p:nvPr/>
        </p:nvGraphicFramePr>
        <p:xfrm>
          <a:off x="1676400" y="2438400"/>
          <a:ext cx="7475304" cy="2438400"/>
        </p:xfrm>
        <a:graphic>
          <a:graphicData uri="http://schemas.openxmlformats.org/presentationml/2006/ole">
            <p:oleObj spid="_x0000_s366595" name="Equation" r:id="rId3" imgW="2920680" imgH="95220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Again, a </a:t>
            </a:r>
            <a:r>
              <a:rPr lang="en-US" sz="2800" b="1" dirty="0" smtClean="0">
                <a:solidFill>
                  <a:srgbClr val="FF0000"/>
                </a:solidFill>
              </a:rPr>
              <a:t>stochastic decision </a:t>
            </a:r>
            <a:r>
              <a:rPr lang="en-US" sz="2800" b="1" dirty="0" smtClean="0"/>
              <a:t>could be made here as to whether the previous information should be forgotten(value 0) or allowed through(value 1) or kept as it </a:t>
            </a:r>
            <a:r>
              <a:rPr lang="en-US" sz="2800" b="1" dirty="0" err="1" smtClean="0"/>
              <a:t>is.Lets</a:t>
            </a:r>
            <a:r>
              <a:rPr lang="en-US" sz="2800" b="1" dirty="0" smtClean="0"/>
              <a:t> assume for this example the value is 1</a:t>
            </a:r>
            <a:endParaRPr lang="en-US" sz="2800" b="1" dirty="0"/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086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1" name="Content Placeholder 5"/>
          <p:cNvGraphicFramePr>
            <a:graphicFrameLocks noChangeAspect="1"/>
          </p:cNvGraphicFramePr>
          <p:nvPr/>
        </p:nvGraphicFramePr>
        <p:xfrm>
          <a:off x="1143000" y="2743200"/>
          <a:ext cx="7616376" cy="2371725"/>
        </p:xfrm>
        <a:graphic>
          <a:graphicData uri="http://schemas.openxmlformats.org/presentationml/2006/ole">
            <p:oleObj spid="_x0000_s217091" name="Equation" r:id="rId3" imgW="2895480" imgH="9014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334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Again we make </a:t>
            </a:r>
            <a:r>
              <a:rPr lang="en-US" sz="2800" b="1" dirty="0" smtClean="0">
                <a:solidFill>
                  <a:srgbClr val="FF0000"/>
                </a:solidFill>
              </a:rPr>
              <a:t>a stochastic decision </a:t>
            </a:r>
            <a:r>
              <a:rPr lang="en-US" sz="2800" b="1" dirty="0" smtClean="0"/>
              <a:t>as to whether we pass this output along. </a:t>
            </a:r>
            <a:r>
              <a:rPr lang="en-US" sz="2800" b="1" dirty="0" smtClean="0">
                <a:solidFill>
                  <a:srgbClr val="FF0000"/>
                </a:solidFill>
              </a:rPr>
              <a:t>Lets assume the stochastic decision results in 1.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0"/>
            <a:ext cx="908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subSp spid="_x0000_s21709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subSp spid="_x0000_s217091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subSp spid="_x0000_s217091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670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Memory cell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65571" name="Object 3"/>
          <p:cNvGraphicFramePr>
            <a:graphicFrameLocks noChangeAspect="1"/>
          </p:cNvGraphicFramePr>
          <p:nvPr/>
        </p:nvGraphicFramePr>
        <p:xfrm>
          <a:off x="3733800" y="2381250"/>
          <a:ext cx="4937125" cy="2168525"/>
        </p:xfrm>
        <a:graphic>
          <a:graphicData uri="http://schemas.openxmlformats.org/presentationml/2006/ole">
            <p:oleObj spid="_x0000_s365571" name="Equation" r:id="rId3" imgW="1879560" imgH="914400" progId="Equation.DSMT4">
              <p:embed/>
            </p:oleObj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0868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0" y="4648200"/>
          <a:ext cx="4191000" cy="2052735"/>
        </p:xfrm>
        <a:graphic>
          <a:graphicData uri="http://schemas.openxmlformats.org/presentationml/2006/ole">
            <p:oleObj spid="_x0000_s365572" name="Equation" r:id="rId5" imgW="217152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AutoShape 2" descr="{\displaystyle {\begin{bmatrix}a_{11}&amp;a_{12}&amp;a_{13}\\a_{21}&amp;a_{22}&amp;a_{23}\\a_{31}&amp;a_{32}&amp;a_{33}\end{bmatrix}}\circ {\begin{bmatrix}b_{11}&amp;b_{12}&amp;b_{13}\\b_{21}&amp;b_{22}&amp;b_{23}\\b_{31}&amp;b_{32}&amp;b_{33}\end{bmatrix}}={\begin{bmatrix}a_{11}\,b_{11}&amp;a_{12}\,b_{12}&amp;a_{13}\,b_{13}\\a_{21}\,b_{21}&amp;a_{22}\,b_{22}&amp;a_{23}\,b_{23}\\a_{31}\,b_{31}&amp;a_{32}\,b_{32}&amp;a_{33}\,b_{33}\end{bmatrix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63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14137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38200" y="4114800"/>
          <a:ext cx="6350000" cy="1143000"/>
        </p:xfrm>
        <a:graphic>
          <a:graphicData uri="http://schemas.openxmlformats.org/presentationml/2006/ole">
            <p:oleObj spid="_x0000_s356355" name="Equation" r:id="rId3" imgW="2539800" imgH="457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473005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output gate decides whether/how much the signal from the memory cell gets sent forward as part of the input to next LSTM cell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19400"/>
            <a:ext cx="944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HIDDEN </a:t>
            </a:r>
            <a:r>
              <a:rPr lang="en-US" sz="2400" b="1" dirty="0" smtClean="0"/>
              <a:t>STATE:</a:t>
            </a:r>
          </a:p>
          <a:p>
            <a:pPr lvl="0"/>
            <a:r>
              <a:rPr lang="en-US" sz="2400" b="1" i="1" dirty="0" smtClean="0">
                <a:solidFill>
                  <a:prstClr val="black"/>
                </a:solidFill>
              </a:rPr>
              <a:t>The hidden state is separate from the memory cell, but very related.  </a:t>
            </a:r>
          </a:p>
          <a:p>
            <a:pPr lvl="0"/>
            <a:r>
              <a:rPr lang="en-US" sz="2400" b="1" i="1" dirty="0" smtClean="0">
                <a:solidFill>
                  <a:srgbClr val="FF0000"/>
                </a:solidFill>
              </a:rPr>
              <a:t>Think of it as part of memory cell that we want to ensure persists.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endParaRPr lang="en-US" sz="3200" b="1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0"/>
            <a:ext cx="908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1963738" y="2795588"/>
          <a:ext cx="5289550" cy="2944812"/>
        </p:xfrm>
        <a:graphic>
          <a:graphicData uri="http://schemas.openxmlformats.org/presentationml/2006/ole">
            <p:oleObj spid="_x0000_s1501186" name="Equation" r:id="rId3" imgW="1574640" imgH="876240" progId="Equation.DSMT4">
              <p:embed/>
            </p:oleObj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0"/>
            <a:ext cx="908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7495" name="Picture 7" descr="c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95263" y="209550"/>
            <a:ext cx="123825" cy="104775"/>
          </a:xfrm>
          <a:prstGeom prst="rect">
            <a:avLst/>
          </a:prstGeom>
          <a:noFill/>
        </p:spPr>
      </p:pic>
      <p:pic>
        <p:nvPicPr>
          <p:cNvPr id="1727496" name="Picture 8" descr="x_1 =0.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41563" y="209550"/>
            <a:ext cx="561975" cy="152400"/>
          </a:xfrm>
          <a:prstGeom prst="rect">
            <a:avLst/>
          </a:prstGeom>
          <a:noFill/>
        </p:spPr>
      </p:pic>
      <p:pic>
        <p:nvPicPr>
          <p:cNvPr id="1727497" name="Picture 9" descr="y = 0.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38675" y="209550"/>
            <a:ext cx="561975" cy="142875"/>
          </a:xfrm>
          <a:prstGeom prst="rect">
            <a:avLst/>
          </a:prstGeom>
          <a:noFill/>
        </p:spPr>
      </p:pic>
      <p:graphicFrame>
        <p:nvGraphicFramePr>
          <p:cNvPr id="1727499" name="Content Placeholder 5"/>
          <p:cNvGraphicFramePr>
            <a:graphicFrameLocks noChangeAspect="1"/>
          </p:cNvGraphicFramePr>
          <p:nvPr/>
        </p:nvGraphicFramePr>
        <p:xfrm>
          <a:off x="2057400" y="4191000"/>
          <a:ext cx="5470909" cy="1676400"/>
        </p:xfrm>
        <a:graphic>
          <a:graphicData uri="http://schemas.openxmlformats.org/presentationml/2006/ole">
            <p:oleObj spid="_x0000_s1727499" name="Equation" r:id="rId6" imgW="1434960" imgH="4572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0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SECONFD LSTM CELL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Weights are shared</a:t>
            </a:r>
          </a:p>
          <a:p>
            <a:r>
              <a:rPr lang="en-US" sz="3200" b="1" dirty="0" smtClean="0"/>
              <a:t>Same equations</a:t>
            </a:r>
          </a:p>
          <a:p>
            <a:r>
              <a:rPr lang="en-US" sz="3200" b="1" dirty="0" smtClean="0"/>
              <a:t>Use x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 =0.2 in place of x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And use h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 =0,0796 in second cell instead of h</a:t>
            </a:r>
            <a:r>
              <a:rPr lang="en-US" sz="3200" b="1" baseline="-25000" dirty="0" smtClean="0"/>
              <a:t>0</a:t>
            </a:r>
            <a:r>
              <a:rPr lang="en-US" sz="3200" b="1" dirty="0" smtClean="0"/>
              <a:t>  in first cell</a:t>
            </a:r>
          </a:p>
          <a:p>
            <a:r>
              <a:rPr lang="en-US" sz="3200" b="1" dirty="0" smtClean="0"/>
              <a:t>y</a:t>
            </a:r>
            <a:r>
              <a:rPr lang="en-US" sz="3200" b="1" baseline="-25000" dirty="0" smtClean="0"/>
              <a:t>2d</a:t>
            </a:r>
            <a:r>
              <a:rPr lang="en-US" sz="3200" b="1" dirty="0" smtClean="0"/>
              <a:t> =0.08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763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VANILLA  RNN 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4648200"/>
            <a:ext cx="9144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Vanilla RNNs trained with BPTT</a:t>
            </a:r>
            <a:r>
              <a:rPr lang="en-US" sz="2800" b="1" dirty="0" smtClean="0">
                <a:solidFill>
                  <a:srgbClr val="222222"/>
                </a:solidFill>
                <a:latin typeface="Lora"/>
                <a:cs typeface="Arial" pitchFamily="34" charset="0"/>
                <a:hlinkClick r:id="rId3"/>
              </a:rPr>
              <a:t> have difficulties</a:t>
            </a:r>
            <a:r>
              <a:rPr lang="en-US" sz="28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 learning </a:t>
            </a:r>
            <a:r>
              <a:rPr lang="en-US" sz="2800" b="1" dirty="0" smtClean="0">
                <a:solidFill>
                  <a:srgbClr val="FF0000"/>
                </a:solidFill>
                <a:latin typeface="Lora"/>
                <a:cs typeface="Arial" pitchFamily="34" charset="0"/>
              </a:rPr>
              <a:t>long-term dependencies (e.g. dependencies between steps that are far apart)</a:t>
            </a:r>
            <a:r>
              <a:rPr lang="en-US" sz="28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 due to </a:t>
            </a:r>
            <a:r>
              <a:rPr lang="en-US" sz="2800" b="1" dirty="0" smtClean="0">
                <a:solidFill>
                  <a:srgbClr val="FF0000"/>
                </a:solidFill>
                <a:latin typeface="Lora"/>
                <a:cs typeface="Arial" pitchFamily="34" charset="0"/>
              </a:rPr>
              <a:t>vanishing/exploding</a:t>
            </a:r>
            <a:r>
              <a:rPr lang="en-US" sz="28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 gradient problem. </a:t>
            </a:r>
          </a:p>
          <a:p>
            <a:endParaRPr lang="en-US" sz="24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 Second LSTM cell :  Weights are shared across LSTM cells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7378" name="Content Placeholder 5"/>
          <p:cNvGraphicFramePr>
            <a:graphicFrameLocks noChangeAspect="1"/>
          </p:cNvGraphicFramePr>
          <p:nvPr/>
        </p:nvGraphicFramePr>
        <p:xfrm>
          <a:off x="366713" y="685800"/>
          <a:ext cx="3168650" cy="1458913"/>
        </p:xfrm>
        <a:graphic>
          <a:graphicData uri="http://schemas.openxmlformats.org/presentationml/2006/ole">
            <p:oleObj spid="_x0000_s357378" name="Equation" r:id="rId3" imgW="1434960" imgH="660240" progId="Equation.DSMT4">
              <p:embed/>
            </p:oleObj>
          </a:graphicData>
        </a:graphic>
      </p:graphicFrame>
      <p:graphicFrame>
        <p:nvGraphicFramePr>
          <p:cNvPr id="357379" name="Content Placeholder 5"/>
          <p:cNvGraphicFramePr>
            <a:graphicFrameLocks noChangeAspect="1"/>
          </p:cNvGraphicFramePr>
          <p:nvPr/>
        </p:nvGraphicFramePr>
        <p:xfrm>
          <a:off x="4860925" y="685800"/>
          <a:ext cx="3681413" cy="1122363"/>
        </p:xfrm>
        <a:graphic>
          <a:graphicData uri="http://schemas.openxmlformats.org/presentationml/2006/ole">
            <p:oleObj spid="_x0000_s357379" name="Equation" r:id="rId4" imgW="1498320" imgH="457200" progId="Equation.DSMT4">
              <p:embed/>
            </p:oleObj>
          </a:graphicData>
        </a:graphic>
      </p:graphicFrame>
      <p:graphicFrame>
        <p:nvGraphicFramePr>
          <p:cNvPr id="357380" name="Content Placeholder 5"/>
          <p:cNvGraphicFramePr>
            <a:graphicFrameLocks noChangeAspect="1"/>
          </p:cNvGraphicFramePr>
          <p:nvPr/>
        </p:nvGraphicFramePr>
        <p:xfrm>
          <a:off x="-26988" y="2286000"/>
          <a:ext cx="3503613" cy="1570038"/>
        </p:xfrm>
        <a:graphic>
          <a:graphicData uri="http://schemas.openxmlformats.org/presentationml/2006/ole">
            <p:oleObj spid="_x0000_s357380" name="Equation" r:id="rId5" imgW="1587240" imgH="711000" progId="Equation.DSMT4">
              <p:embed/>
            </p:oleObj>
          </a:graphicData>
        </a:graphic>
      </p:graphicFrame>
      <p:graphicFrame>
        <p:nvGraphicFramePr>
          <p:cNvPr id="357381" name="Object 3"/>
          <p:cNvGraphicFramePr>
            <a:graphicFrameLocks noChangeAspect="1"/>
          </p:cNvGraphicFramePr>
          <p:nvPr/>
        </p:nvGraphicFramePr>
        <p:xfrm>
          <a:off x="5014913" y="2286000"/>
          <a:ext cx="3336925" cy="1457325"/>
        </p:xfrm>
        <a:graphic>
          <a:graphicData uri="http://schemas.openxmlformats.org/presentationml/2006/ole">
            <p:oleObj spid="_x0000_s357381" name="Equation" r:id="rId6" imgW="1511280" imgH="660240" progId="Equation.DSMT4">
              <p:embed/>
            </p:oleObj>
          </a:graphicData>
        </a:graphic>
      </p:graphicFrame>
      <p:graphicFrame>
        <p:nvGraphicFramePr>
          <p:cNvPr id="357382" name="Object 4"/>
          <p:cNvGraphicFramePr>
            <a:graphicFrameLocks noChangeAspect="1"/>
          </p:cNvGraphicFramePr>
          <p:nvPr/>
        </p:nvGraphicFramePr>
        <p:xfrm>
          <a:off x="304800" y="4191000"/>
          <a:ext cx="3200400" cy="1796157"/>
        </p:xfrm>
        <a:graphic>
          <a:graphicData uri="http://schemas.openxmlformats.org/presentationml/2006/ole">
            <p:oleObj spid="_x0000_s357382" name="Equation" r:id="rId7" imgW="1130040" imgH="634680" progId="Equation.DSMT4">
              <p:embed/>
            </p:oleObj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5105400" y="4419600"/>
          <a:ext cx="3175000" cy="1079500"/>
        </p:xfrm>
        <a:graphic>
          <a:graphicData uri="http://schemas.openxmlformats.org/presentationml/2006/ole">
            <p:oleObj spid="_x0000_s357383" name="Equation" r:id="rId8" imgW="1269720" imgH="431640" progId="Equation.DSMT4">
              <p:embed/>
            </p:oleObj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5791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Final output, to use for the error calculation and apply BPA ??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0" y="3048000"/>
          <a:ext cx="8799512" cy="2946400"/>
        </p:xfrm>
        <a:graphic>
          <a:graphicData uri="http://schemas.openxmlformats.org/presentationml/2006/ole">
            <p:oleObj spid="_x0000_s1733634" name="Equation" r:id="rId3" imgW="3340080" imgH="1117440" progId="Equation.DSMT4">
              <p:embed/>
            </p:oleObj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0"/>
            <a:ext cx="9086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RECAPTULATE </a:t>
            </a:r>
            <a:endParaRPr 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05675" y="422275"/>
          <a:ext cx="977900" cy="977900"/>
        </p:xfrm>
        <a:graphic>
          <a:graphicData uri="http://schemas.openxmlformats.org/presentationml/2006/ole">
            <p:oleObj spid="_x0000_s1730563" name="Equation" r:id="rId4" imgW="30456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1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"/>
            <a:ext cx="632761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31588" name="Object 4"/>
          <p:cNvGraphicFramePr>
            <a:graphicFrameLocks noChangeAspect="1"/>
          </p:cNvGraphicFramePr>
          <p:nvPr/>
        </p:nvGraphicFramePr>
        <p:xfrm>
          <a:off x="7061200" y="136525"/>
          <a:ext cx="1466850" cy="1549400"/>
        </p:xfrm>
        <a:graphic>
          <a:graphicData uri="http://schemas.openxmlformats.org/presentationml/2006/ole">
            <p:oleObj spid="_x0000_s1731588" name="Equation" r:id="rId4" imgW="457200" imgH="482400" progId="Equation.DSMT4">
              <p:embed/>
            </p:oleObj>
          </a:graphicData>
        </a:graphic>
      </p:graphicFrame>
      <p:pic>
        <p:nvPicPr>
          <p:cNvPr id="17315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743200"/>
            <a:ext cx="81915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010150"/>
            <a:ext cx="38004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4919008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Dimensions of </a:t>
            </a:r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W</a:t>
            </a:r>
            <a:r>
              <a:rPr lang="en-US" sz="2400" b="1" baseline="-25000" dirty="0" err="1" smtClean="0"/>
              <a:t>a</a:t>
            </a:r>
            <a:r>
              <a:rPr lang="en-US" sz="2400" b="1" dirty="0" smtClean="0"/>
              <a:t> ,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</a:t>
            </a:r>
            <a:r>
              <a:rPr lang="en-US" sz="2400" b="1" baseline="-25000" dirty="0" err="1" smtClean="0"/>
              <a:t>a</a:t>
            </a:r>
            <a:r>
              <a:rPr lang="en-US" sz="2400" b="1" dirty="0" smtClean="0"/>
              <a:t>, </a:t>
            </a:r>
          </a:p>
          <a:p>
            <a:r>
              <a:rPr lang="en-US" sz="2400" b="1" dirty="0" err="1" smtClean="0"/>
              <a:t>W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, b</a:t>
            </a:r>
            <a:r>
              <a:rPr lang="en-US" sz="2400" b="1" baseline="-25000" dirty="0" smtClean="0"/>
              <a:t>i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/>
              <a:t> </a:t>
            </a:r>
            <a:r>
              <a:rPr lang="en-US" sz="2400" b="1" dirty="0" err="1" smtClean="0"/>
              <a:t>W</a:t>
            </a:r>
            <a:r>
              <a:rPr lang="en-US" sz="2400" b="1" baseline="-25000" dirty="0" err="1" smtClean="0"/>
              <a:t>f</a:t>
            </a:r>
            <a:r>
              <a:rPr lang="en-US" sz="2400" b="1" dirty="0" smtClean="0"/>
              <a:t> ,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f</a:t>
            </a:r>
            <a:r>
              <a:rPr lang="en-US" sz="2400" b="1" dirty="0" smtClean="0"/>
              <a:t> ,b</a:t>
            </a:r>
            <a:r>
              <a:rPr lang="en-US" sz="2400" b="1" baseline="-25000" dirty="0" smtClean="0"/>
              <a:t>f</a:t>
            </a:r>
            <a:r>
              <a:rPr lang="en-US" sz="2400" b="1" dirty="0" smtClean="0"/>
              <a:t> ,  </a:t>
            </a:r>
          </a:p>
          <a:p>
            <a:r>
              <a:rPr lang="en-US" sz="2400" b="1" dirty="0" err="1" smtClean="0"/>
              <a:t>W</a:t>
            </a:r>
            <a:r>
              <a:rPr lang="en-US" sz="2400" b="1" baseline="-25000" dirty="0" err="1" smtClean="0"/>
              <a:t>o</a:t>
            </a:r>
            <a:r>
              <a:rPr lang="en-US" sz="2400" b="1" dirty="0" smtClean="0"/>
              <a:t>,  </a:t>
            </a:r>
            <a:r>
              <a:rPr lang="en-US" sz="2400" b="1" dirty="0" err="1" smtClean="0"/>
              <a:t>U</a:t>
            </a:r>
            <a:r>
              <a:rPr lang="en-US" sz="2400" b="1" baseline="-25000" dirty="0" err="1" smtClean="0"/>
              <a:t>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</a:t>
            </a:r>
            <a:r>
              <a:rPr lang="en-US" sz="2400" b="1" baseline="-25000" dirty="0" err="1" smtClean="0"/>
              <a:t>o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7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28776"/>
            <a:ext cx="5562600" cy="6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530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Variants on Long Short Term Memory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5334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One popular LSTM variant, introduced by </a:t>
            </a:r>
            <a:r>
              <a:rPr lang="en-US" sz="2800" dirty="0" err="1" smtClean="0">
                <a:hlinkClick r:id="rId2"/>
              </a:rPr>
              <a:t>Gers</a:t>
            </a:r>
            <a:r>
              <a:rPr lang="en-US" sz="2800" dirty="0" smtClean="0">
                <a:hlinkClick r:id="rId2"/>
              </a:rPr>
              <a:t> &amp; </a:t>
            </a:r>
            <a:r>
              <a:rPr lang="en-US" sz="2800" dirty="0" err="1" smtClean="0">
                <a:hlinkClick r:id="rId2"/>
              </a:rPr>
              <a:t>Schmidhuber</a:t>
            </a:r>
            <a:r>
              <a:rPr lang="en-US" sz="2800" dirty="0" smtClean="0">
                <a:hlinkClick r:id="rId2"/>
              </a:rPr>
              <a:t> (2000)</a:t>
            </a:r>
            <a:r>
              <a:rPr lang="en-US" sz="2800" dirty="0" smtClean="0"/>
              <a:t>, is adding </a:t>
            </a:r>
            <a:r>
              <a:rPr lang="en-US" sz="2800" dirty="0" smtClean="0">
                <a:solidFill>
                  <a:srgbClr val="FF0000"/>
                </a:solidFill>
              </a:rPr>
              <a:t>“peephole connections.” </a:t>
            </a:r>
            <a:r>
              <a:rPr lang="en-US" sz="2800" dirty="0" smtClean="0"/>
              <a:t>This means that we let the gate layers look at the cell state.</a:t>
            </a:r>
            <a:endParaRPr 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>
            <a:lum bright="-24000"/>
          </a:blip>
          <a:srcRect/>
          <a:stretch>
            <a:fillRect/>
          </a:stretch>
        </p:blipFill>
        <p:spPr bwMode="auto">
          <a:xfrm>
            <a:off x="2209800" y="1828800"/>
            <a:ext cx="4872037" cy="318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078" y="5105400"/>
            <a:ext cx="527344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0"/>
            <a:ext cx="9086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276600"/>
            <a:ext cx="9067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7" name="Rectangle 1"/>
          <p:cNvSpPr>
            <a:spLocks noChangeArrowheads="1"/>
          </p:cNvSpPr>
          <p:nvPr/>
        </p:nvSpPr>
        <p:spPr bwMode="auto">
          <a:xfrm>
            <a:off x="0" y="1046870"/>
            <a:ext cx="9144000" cy="58111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GRU has two gates, an LSTM has three gates.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or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GRUs don’t possess internal memory (c</a:t>
            </a:r>
            <a:r>
              <a:rPr kumimoji="0" lang="en-US" sz="2800" b="1" i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 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that is different from the exposed hidden state.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or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 GRUs  don’t have the output gate that is present in LSTMs.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or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The input and forget gates are coupled by an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Lora"/>
                <a:cs typeface="Arial" pitchFamily="34" charset="0"/>
              </a:rPr>
              <a:t>update gate  and the reset gate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ora"/>
                <a:cs typeface="Arial" pitchFamily="34" charset="0"/>
              </a:rPr>
              <a:t> is applied directly to the previous hidden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Lora"/>
              <a:cs typeface="Arial" pitchFamily="34" charset="0"/>
            </a:endParaRPr>
          </a:p>
        </p:txBody>
      </p:sp>
      <p:pic>
        <p:nvPicPr>
          <p:cNvPr id="1289218" name="Picture 2" descr="c_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3550" y="-44450"/>
            <a:ext cx="104775" cy="95250"/>
          </a:xfrm>
          <a:prstGeom prst="rect">
            <a:avLst/>
          </a:prstGeom>
          <a:noFill/>
        </p:spPr>
      </p:pic>
      <p:pic>
        <p:nvPicPr>
          <p:cNvPr id="1289219" name="Picture 3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8438" y="138113"/>
            <a:ext cx="76200" cy="66675"/>
          </a:xfrm>
          <a:prstGeom prst="rect">
            <a:avLst/>
          </a:prstGeom>
          <a:noFill/>
        </p:spPr>
      </p:pic>
      <p:pic>
        <p:nvPicPr>
          <p:cNvPr id="1289220" name="Picture 4" descr="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9725" y="138113"/>
            <a:ext cx="76200" cy="666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81000" y="2286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COMPARISON OF LSTM AND GRU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92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92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9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9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9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2339" name="Object 3"/>
          <p:cNvGraphicFramePr>
            <a:graphicFrameLocks noChangeAspect="1"/>
          </p:cNvGraphicFramePr>
          <p:nvPr/>
        </p:nvGraphicFramePr>
        <p:xfrm>
          <a:off x="0" y="0"/>
          <a:ext cx="6126163" cy="776288"/>
        </p:xfrm>
        <a:graphic>
          <a:graphicData uri="http://schemas.openxmlformats.org/presentationml/2006/ole">
            <p:oleObj spid="_x0000_s782339" name="Equation" r:id="rId3" imgW="2006280" imgH="253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28600" y="3505200"/>
          <a:ext cx="4267200" cy="1583703"/>
        </p:xfrm>
        <a:graphic>
          <a:graphicData uri="http://schemas.openxmlformats.org/presentationml/2006/ole">
            <p:oleObj spid="_x0000_s782341" name="Equation" r:id="rId4" imgW="1231560" imgH="4572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0" y="5105400"/>
          <a:ext cx="5935980" cy="965200"/>
        </p:xfrm>
        <a:graphic>
          <a:graphicData uri="http://schemas.openxmlformats.org/presentationml/2006/ole">
            <p:oleObj spid="_x0000_s782342" name="Equation" r:id="rId5" imgW="1562040" imgH="25380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0" y="5892800"/>
          <a:ext cx="5646420" cy="965200"/>
        </p:xfrm>
        <a:graphic>
          <a:graphicData uri="http://schemas.openxmlformats.org/presentationml/2006/ole">
            <p:oleObj spid="_x0000_s782344" name="Equation" r:id="rId6" imgW="1485720" imgH="253800" progId="Equation.DSMT4">
              <p:embed/>
            </p:oleObj>
          </a:graphicData>
        </a:graphic>
      </p:graphicFrame>
      <p:pic>
        <p:nvPicPr>
          <p:cNvPr id="78234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50" y="762000"/>
            <a:ext cx="9010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EXAM PROBLEM:</a:t>
            </a:r>
          </a:p>
          <a:p>
            <a:r>
              <a:rPr lang="en-US" sz="3200" b="1" dirty="0" smtClean="0"/>
              <a:t>Normalized </a:t>
            </a:r>
            <a:r>
              <a:rPr lang="en-US" sz="3200" b="1" dirty="0" smtClean="0">
                <a:solidFill>
                  <a:srgbClr val="FF0000"/>
                </a:solidFill>
              </a:rPr>
              <a:t>four dimensional weather parameter vector X </a:t>
            </a:r>
            <a:r>
              <a:rPr lang="en-US" sz="3200" b="1" dirty="0" smtClean="0"/>
              <a:t>is used by GRU cell to predict </a:t>
            </a:r>
            <a:r>
              <a:rPr lang="en-US" sz="3200" b="1" dirty="0" smtClean="0">
                <a:solidFill>
                  <a:srgbClr val="FF0000"/>
                </a:solidFill>
              </a:rPr>
              <a:t>two dimensional weather vector Y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/>
              <a:t>Given: X 1 = [0.1, 0.5, 1.0, 0.1], X 2 = (X 1 )</a:t>
            </a:r>
            <a:r>
              <a:rPr lang="en-US" sz="3200" b="1" baseline="30000" dirty="0" smtClean="0"/>
              <a:t>2</a:t>
            </a:r>
            <a:r>
              <a:rPr lang="en-US" sz="3200" b="1" dirty="0" smtClean="0"/>
              <a:t> . 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All weight matrices have initial values of all elements as 0.1</a:t>
            </a:r>
          </a:p>
          <a:p>
            <a:r>
              <a:rPr lang="en-US" sz="3200" b="1" dirty="0" smtClean="0"/>
              <a:t>Calculate </a:t>
            </a:r>
            <a:r>
              <a:rPr lang="en-US" sz="3200" b="1" dirty="0" err="1" smtClean="0"/>
              <a:t>z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, </a:t>
            </a:r>
            <a:r>
              <a:rPr lang="en-US" sz="3200" b="1" dirty="0" err="1" smtClean="0"/>
              <a:t>r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, </a:t>
            </a:r>
            <a:r>
              <a:rPr lang="en-US" sz="3200" b="1" dirty="0" err="1" smtClean="0"/>
              <a:t>h̃</a:t>
            </a:r>
            <a:r>
              <a:rPr lang="en-US" sz="3200" b="1" baseline="-25000" dirty="0" err="1" smtClean="0"/>
              <a:t>t</a:t>
            </a:r>
            <a:r>
              <a:rPr lang="en-US" sz="3200" b="1" dirty="0" smtClean="0"/>
              <a:t> , h</a:t>
            </a:r>
            <a:r>
              <a:rPr lang="en-US" sz="3200" b="1" baseline="-25000" dirty="0" smtClean="0"/>
              <a:t>t</a:t>
            </a:r>
            <a:r>
              <a:rPr lang="en-US" sz="3200" b="1" dirty="0" smtClean="0"/>
              <a:t> for (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) X 1 (ii) X 2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Truncate calculations to fourth place after decimal.</a:t>
            </a:r>
            <a:endParaRPr lang="en-US" sz="3200" b="1" dirty="0"/>
          </a:p>
        </p:txBody>
      </p:sp>
      <p:pic>
        <p:nvPicPr>
          <p:cNvPr id="3" name="Google Shape;67;p14"/>
          <p:cNvPicPr preferRelativeResize="0"/>
          <p:nvPr/>
        </p:nvPicPr>
        <p:blipFill>
          <a:blip r:embed="rId2" cstate="print">
            <a:alphaModFix/>
            <a:lum bright="-44000"/>
          </a:blip>
          <a:stretch>
            <a:fillRect/>
          </a:stretch>
        </p:blipFill>
        <p:spPr>
          <a:xfrm>
            <a:off x="2667000" y="5638800"/>
            <a:ext cx="3657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Wingdings" pitchFamily="2" charset="2"/>
              <a:buChar char="ü"/>
            </a:pPr>
            <a:r>
              <a:rPr lang="en-US" sz="4000" b="1" dirty="0" smtClean="0"/>
              <a:t>A generic RNN is capable of learning </a:t>
            </a:r>
            <a:r>
              <a:rPr lang="en-US" sz="4000" b="1" i="1" dirty="0" smtClean="0">
                <a:solidFill>
                  <a:srgbClr val="FF0000"/>
                </a:solidFill>
              </a:rPr>
              <a:t>short term</a:t>
            </a:r>
            <a:r>
              <a:rPr lang="en-US" sz="4000" b="1" dirty="0" smtClean="0">
                <a:solidFill>
                  <a:srgbClr val="FF0000"/>
                </a:solidFill>
              </a:rPr>
              <a:t> dependencies.</a:t>
            </a:r>
          </a:p>
          <a:p>
            <a:pPr fontAlgn="base">
              <a:buFont typeface="Wingdings" pitchFamily="2" charset="2"/>
              <a:buChar char="ü"/>
            </a:pPr>
            <a:endParaRPr lang="en-US" sz="40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4000" b="1" dirty="0" smtClean="0"/>
              <a:t>An LSTM is a particular type of RNN with a mechanism to avoid the vanishing gradient problem and learn </a:t>
            </a:r>
            <a:r>
              <a:rPr lang="en-US" sz="4000" b="1" i="1" dirty="0" smtClean="0">
                <a:solidFill>
                  <a:srgbClr val="FF0000"/>
                </a:solidFill>
              </a:rPr>
              <a:t>long term</a:t>
            </a:r>
            <a:r>
              <a:rPr lang="en-US" sz="4000" b="1" dirty="0" smtClean="0">
                <a:solidFill>
                  <a:srgbClr val="FF0000"/>
                </a:solidFill>
              </a:rPr>
              <a:t> dependencies</a:t>
            </a:r>
            <a:r>
              <a:rPr lang="en-US" sz="4000" b="1" dirty="0" smtClean="0"/>
              <a:t>. </a:t>
            </a:r>
          </a:p>
          <a:p>
            <a:pPr fontAlgn="base">
              <a:buFont typeface="Wingdings" pitchFamily="2" charset="2"/>
              <a:buChar char="ü"/>
            </a:pPr>
            <a:endParaRPr lang="en-US" sz="4000" b="1" dirty="0" smtClean="0"/>
          </a:p>
          <a:p>
            <a:pPr fontAlgn="base">
              <a:buFont typeface="Wingdings" pitchFamily="2" charset="2"/>
              <a:buChar char="ü"/>
            </a:pPr>
            <a:r>
              <a:rPr lang="en-US" sz="4000" b="1" dirty="0" smtClean="0"/>
              <a:t>It is still capable of learning short term dependencies, hence the name "Long-Short Term Memory".</a:t>
            </a:r>
          </a:p>
          <a:p>
            <a:pPr fontAlgn="base">
              <a:buFont typeface="Wingdings" pitchFamily="2" charset="2"/>
              <a:buChar char="ü"/>
            </a:pPr>
            <a:endParaRPr lang="en-US" sz="3200" b="1" dirty="0" smtClean="0"/>
          </a:p>
          <a:p>
            <a:pPr fontAlgn="base">
              <a:buFont typeface="Wingdings" pitchFamily="2" charset="2"/>
              <a:buChar char="ü"/>
            </a:pP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4" cstate="print">
            <a:alphaModFix/>
            <a:lum bright="-23000"/>
          </a:blip>
          <a:stretch>
            <a:fillRect/>
          </a:stretch>
        </p:blipFill>
        <p:spPr>
          <a:xfrm>
            <a:off x="221747" y="234967"/>
            <a:ext cx="3159975" cy="6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 cstate="print">
            <a:alphaModFix/>
            <a:lum bright="-30000"/>
          </a:blip>
          <a:stretch>
            <a:fillRect/>
          </a:stretch>
        </p:blipFill>
        <p:spPr>
          <a:xfrm>
            <a:off x="2971800" y="4572000"/>
            <a:ext cx="3962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 cstate="print">
            <a:alphaModFix/>
            <a:lum bright="-24000"/>
          </a:blip>
          <a:stretch>
            <a:fillRect/>
          </a:stretch>
        </p:blipFill>
        <p:spPr>
          <a:xfrm>
            <a:off x="233376" y="1978596"/>
            <a:ext cx="8377224" cy="25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 cstate="print">
            <a:alphaModFix/>
            <a:lum bright="-38000"/>
          </a:blip>
          <a:stretch>
            <a:fillRect/>
          </a:stretch>
        </p:blipFill>
        <p:spPr>
          <a:xfrm>
            <a:off x="2971800" y="5562600"/>
            <a:ext cx="4353870" cy="10592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4258" name="Object 2"/>
          <p:cNvGraphicFramePr>
            <a:graphicFrameLocks noChangeAspect="1"/>
          </p:cNvGraphicFramePr>
          <p:nvPr/>
        </p:nvGraphicFramePr>
        <p:xfrm>
          <a:off x="6172200" y="228600"/>
          <a:ext cx="2668069" cy="990600"/>
        </p:xfrm>
        <a:graphic>
          <a:graphicData uri="http://schemas.openxmlformats.org/presentationml/2006/ole">
            <p:oleObj spid="_x0000_s1509378" name="Equation" r:id="rId8" imgW="1231560" imgH="457200" progId="Equation.DSMT4">
              <p:embed/>
            </p:oleObj>
          </a:graphicData>
        </a:graphic>
      </p:graphicFrame>
      <p:pic>
        <p:nvPicPr>
          <p:cNvPr id="150937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066800"/>
            <a:ext cx="5581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4" cstate="print">
            <a:alphaModFix/>
            <a:lum bright="-21000"/>
          </a:blip>
          <a:stretch>
            <a:fillRect/>
          </a:stretch>
        </p:blipFill>
        <p:spPr>
          <a:xfrm>
            <a:off x="228600" y="1066800"/>
            <a:ext cx="502920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 cstate="print">
            <a:alphaModFix/>
            <a:lum bright="-18000"/>
          </a:blip>
          <a:stretch>
            <a:fillRect/>
          </a:stretch>
        </p:blipFill>
        <p:spPr>
          <a:xfrm>
            <a:off x="228600" y="4038600"/>
            <a:ext cx="4953000" cy="91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5282" name="Object 2"/>
          <p:cNvGraphicFramePr>
            <a:graphicFrameLocks noChangeAspect="1"/>
          </p:cNvGraphicFramePr>
          <p:nvPr/>
        </p:nvGraphicFramePr>
        <p:xfrm>
          <a:off x="5562600" y="533400"/>
          <a:ext cx="2963863" cy="481955"/>
        </p:xfrm>
        <a:graphic>
          <a:graphicData uri="http://schemas.openxmlformats.org/presentationml/2006/ole">
            <p:oleObj spid="_x0000_s1510402" name="Equation" r:id="rId6" imgW="1562040" imgH="253800" progId="Equation.DSMT4">
              <p:embed/>
            </p:oleObj>
          </a:graphicData>
        </a:graphic>
      </p:graphicFrame>
      <p:graphicFrame>
        <p:nvGraphicFramePr>
          <p:cNvPr id="1505283" name="Object 3"/>
          <p:cNvGraphicFramePr>
            <a:graphicFrameLocks noChangeAspect="1"/>
          </p:cNvGraphicFramePr>
          <p:nvPr/>
        </p:nvGraphicFramePr>
        <p:xfrm>
          <a:off x="5486400" y="4267200"/>
          <a:ext cx="3436938" cy="587478"/>
        </p:xfrm>
        <a:graphic>
          <a:graphicData uri="http://schemas.openxmlformats.org/presentationml/2006/ole">
            <p:oleObj spid="_x0000_s1510403" name="Equation" r:id="rId7" imgW="1485720" imgH="253800" progId="Equation.DSMT4">
              <p:embed/>
            </p:oleObj>
          </a:graphicData>
        </a:graphic>
      </p:graphicFrame>
      <p:pic>
        <p:nvPicPr>
          <p:cNvPr id="151040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040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" y="1981200"/>
            <a:ext cx="6705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0406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5257800"/>
            <a:ext cx="71628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4" cstate="print">
            <a:alphaModFix/>
          </a:blip>
          <a:srcRect l="110570" t="100000" r="-110570" b="-100000"/>
          <a:stretch/>
        </p:blipFill>
        <p:spPr>
          <a:xfrm>
            <a:off x="3337000" y="1046965"/>
            <a:ext cx="2888900" cy="84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 cstate="print">
            <a:alphaModFix/>
            <a:lum bright="-15000"/>
          </a:blip>
          <a:stretch>
            <a:fillRect/>
          </a:stretch>
        </p:blipFill>
        <p:spPr>
          <a:xfrm>
            <a:off x="457200" y="5181600"/>
            <a:ext cx="7239000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6306" name="Object 2"/>
          <p:cNvGraphicFramePr>
            <a:graphicFrameLocks noChangeAspect="1"/>
          </p:cNvGraphicFramePr>
          <p:nvPr/>
        </p:nvGraphicFramePr>
        <p:xfrm>
          <a:off x="5943600" y="0"/>
          <a:ext cx="2872311" cy="1066800"/>
        </p:xfrm>
        <a:graphic>
          <a:graphicData uri="http://schemas.openxmlformats.org/presentationml/2006/ole">
            <p:oleObj spid="_x0000_s1511426" name="Equation" r:id="rId6" imgW="1231560" imgH="457200" progId="Equation.DSMT4">
              <p:embed/>
            </p:oleObj>
          </a:graphicData>
        </a:graphic>
      </p:graphicFrame>
      <p:graphicFrame>
        <p:nvGraphicFramePr>
          <p:cNvPr id="1506307" name="Object 3"/>
          <p:cNvGraphicFramePr>
            <a:graphicFrameLocks noChangeAspect="1"/>
          </p:cNvGraphicFramePr>
          <p:nvPr/>
        </p:nvGraphicFramePr>
        <p:xfrm>
          <a:off x="5707062" y="1143000"/>
          <a:ext cx="3436938" cy="587375"/>
        </p:xfrm>
        <a:graphic>
          <a:graphicData uri="http://schemas.openxmlformats.org/presentationml/2006/ole">
            <p:oleObj spid="_x0000_s1511427" name="Equation" r:id="rId7" imgW="1485720" imgH="253800" progId="Equation.DSMT4">
              <p:embed/>
            </p:oleObj>
          </a:graphicData>
        </a:graphic>
      </p:graphicFrame>
      <p:pic>
        <p:nvPicPr>
          <p:cNvPr id="150630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828800"/>
            <a:ext cx="7848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228600"/>
            <a:ext cx="3810000" cy="109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1429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4038600"/>
            <a:ext cx="6248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6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6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4" cstate="print">
            <a:alphaModFix/>
            <a:lum bright="-17000"/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2451" name="Object 3"/>
          <p:cNvGraphicFramePr>
            <a:graphicFrameLocks noChangeAspect="1"/>
          </p:cNvGraphicFramePr>
          <p:nvPr/>
        </p:nvGraphicFramePr>
        <p:xfrm>
          <a:off x="1981200" y="152400"/>
          <a:ext cx="2963863" cy="482600"/>
        </p:xfrm>
        <a:graphic>
          <a:graphicData uri="http://schemas.openxmlformats.org/presentationml/2006/ole">
            <p:oleObj spid="_x0000_s1512451" name="Equation" r:id="rId5" imgW="156204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solidFill>
                  <a:srgbClr val="FF0000"/>
                </a:solidFill>
              </a:rPr>
              <a:t>Transformer</a:t>
            </a:r>
            <a:r>
              <a:rPr lang="en-US" sz="3200" b="1" dirty="0" smtClean="0"/>
              <a:t> models are essentially </a:t>
            </a:r>
            <a:r>
              <a:rPr lang="en-US" sz="3200" b="1" dirty="0" smtClean="0">
                <a:solidFill>
                  <a:srgbClr val="FF0000"/>
                </a:solidFill>
              </a:rPr>
              <a:t>attention based models.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They see the entire sentence as a whole, unlike LSTMs (or in general RNNs) where the sentence is processed sequentially - one word per time step.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 During training,  LSTMs need to propagate the error back in time through words one word at a time. </a:t>
            </a:r>
          </a:p>
          <a:p>
            <a:pPr>
              <a:buFont typeface="Wingdings" pitchFamily="2" charset="2"/>
              <a:buChar char="ü"/>
            </a:pPr>
            <a:endParaRPr lang="en-US" sz="3200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Transformer sees all words simultaneously - so there is </a:t>
            </a:r>
            <a:r>
              <a:rPr lang="en-US" sz="3200" b="1" dirty="0" smtClean="0">
                <a:solidFill>
                  <a:srgbClr val="FF0000"/>
                </a:solidFill>
              </a:rPr>
              <a:t>no </a:t>
            </a:r>
            <a:r>
              <a:rPr lang="en-US" sz="3200" b="1" dirty="0" err="1" smtClean="0">
                <a:solidFill>
                  <a:srgbClr val="FF0000"/>
                </a:solidFill>
              </a:rPr>
              <a:t>backpropagation</a:t>
            </a:r>
            <a:r>
              <a:rPr lang="en-US" sz="3200" b="1" dirty="0" smtClean="0">
                <a:solidFill>
                  <a:srgbClr val="FF0000"/>
                </a:solidFill>
              </a:rPr>
              <a:t> through time</a:t>
            </a:r>
            <a:r>
              <a:rPr lang="en-US" sz="32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057400"/>
            <a:ext cx="6248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/>
              <a:t>END</a:t>
            </a:r>
            <a:endParaRPr 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 LSTMs were </a:t>
            </a:r>
            <a:r>
              <a:rPr lang="en-US" sz="3600" b="1" dirty="0" smtClean="0">
                <a:solidFill>
                  <a:srgbClr val="222222"/>
                </a:solidFill>
                <a:latin typeface="Lora"/>
                <a:cs typeface="Arial" pitchFamily="34" charset="0"/>
                <a:hlinkClick r:id="rId2"/>
              </a:rPr>
              <a:t>first proposed in 1997</a:t>
            </a: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 and are the perhaps most widely used models in </a:t>
            </a:r>
            <a:r>
              <a:rPr lang="en-US" sz="3600" b="1" dirty="0" smtClean="0">
                <a:solidFill>
                  <a:srgbClr val="FF0000"/>
                </a:solidFill>
                <a:latin typeface="Lora"/>
                <a:cs typeface="Arial" pitchFamily="34" charset="0"/>
              </a:rPr>
              <a:t>NLP</a:t>
            </a: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 today.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36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 GRUs, </a:t>
            </a:r>
            <a:r>
              <a:rPr lang="en-US" sz="3600" b="1" dirty="0" smtClean="0">
                <a:solidFill>
                  <a:srgbClr val="222222"/>
                </a:solidFill>
                <a:latin typeface="Lora"/>
                <a:cs typeface="Arial" pitchFamily="34" charset="0"/>
                <a:hlinkClick r:id="rId3"/>
              </a:rPr>
              <a:t>first proposed in 2014</a:t>
            </a: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, are </a:t>
            </a:r>
            <a:r>
              <a:rPr lang="en-US" sz="3600" b="1" dirty="0" smtClean="0">
                <a:solidFill>
                  <a:srgbClr val="FF0000"/>
                </a:solidFill>
                <a:latin typeface="Lora"/>
                <a:cs typeface="Arial" pitchFamily="34" charset="0"/>
              </a:rPr>
              <a:t>simplified versions </a:t>
            </a: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of LSTMs.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endParaRPr lang="en-US" sz="3600" b="1" dirty="0" smtClean="0">
              <a:solidFill>
                <a:srgbClr val="333333"/>
              </a:solidFill>
              <a:latin typeface="Lora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lang="en-US" sz="36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 Both these RNN architectures were explicitly designed to deal with vanishing gradients and efficiently learn long-range dependencies</a:t>
            </a:r>
            <a:r>
              <a:rPr lang="en-US" sz="4000" b="1" dirty="0" smtClean="0">
                <a:solidFill>
                  <a:srgbClr val="333333"/>
                </a:solidFill>
                <a:latin typeface="Lora"/>
                <a:cs typeface="Arial" pitchFamily="34" charset="0"/>
              </a:rPr>
              <a:t>. </a:t>
            </a:r>
            <a:endParaRPr lang="en-US" sz="54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The key idea to both GRU and LSTM is the </a:t>
            </a:r>
            <a:r>
              <a:rPr lang="en-US" sz="6600" b="1" dirty="0" smtClean="0">
                <a:solidFill>
                  <a:srgbClr val="FF0000"/>
                </a:solidFill>
              </a:rPr>
              <a:t>cell state or memory cell</a:t>
            </a:r>
            <a:r>
              <a:rPr lang="en-US" sz="6600" b="1" dirty="0" smtClean="0"/>
              <a:t>. </a:t>
            </a: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LSTM  has  chain like structure, with a  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</a:rPr>
              <a:t>repeating module </a:t>
            </a:r>
            <a:r>
              <a:rPr lang="en-US" sz="3600" b="1" dirty="0" smtClean="0"/>
              <a:t>which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smtClean="0"/>
              <a:t>has </a:t>
            </a:r>
            <a:r>
              <a:rPr lang="en-US" sz="4800" b="1" dirty="0" smtClean="0">
                <a:solidFill>
                  <a:srgbClr val="FF0000"/>
                </a:solidFill>
              </a:rPr>
              <a:t>Gated Architecture </a:t>
            </a:r>
            <a:r>
              <a:rPr lang="en-US" sz="3600" b="1" dirty="0" smtClean="0"/>
              <a:t>to  regulate the flow of information to the cell state. </a:t>
            </a:r>
          </a:p>
          <a:p>
            <a:pPr>
              <a:buFont typeface="Wingdings" pitchFamily="2" charset="2"/>
              <a:buChar char="Ø"/>
            </a:pPr>
            <a:endParaRPr lang="en-US" sz="3600" b="1" dirty="0" smtClean="0"/>
          </a:p>
          <a:p>
            <a:pPr>
              <a:buFont typeface="Wingdings" pitchFamily="2" charset="2"/>
              <a:buChar char="Ø"/>
            </a:pPr>
            <a:r>
              <a:rPr lang="en-US" sz="3600" b="1" dirty="0" smtClean="0"/>
              <a:t>These gates can </a:t>
            </a:r>
            <a:r>
              <a:rPr lang="en-US" sz="3200" b="1" dirty="0" smtClean="0"/>
              <a:t>learn </a:t>
            </a:r>
            <a:r>
              <a:rPr lang="en-US" sz="4000" b="1" dirty="0" smtClean="0">
                <a:solidFill>
                  <a:srgbClr val="FF0000"/>
                </a:solidFill>
              </a:rPr>
              <a:t>which data in a sequence is important and which is not.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54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541020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long term memory refers to the </a:t>
            </a:r>
            <a:r>
              <a:rPr lang="en-US" sz="2800" b="1" dirty="0" smtClean="0">
                <a:solidFill>
                  <a:srgbClr val="FF0000"/>
                </a:solidFill>
              </a:rPr>
              <a:t>learned weights </a:t>
            </a:r>
            <a:r>
              <a:rPr lang="en-US" sz="2800" b="1" dirty="0" smtClean="0"/>
              <a:t>and  short term memory refers to the </a:t>
            </a:r>
            <a:r>
              <a:rPr lang="en-US" sz="2800" b="1" dirty="0" smtClean="0">
                <a:solidFill>
                  <a:srgbClr val="FF0000"/>
                </a:solidFill>
              </a:rPr>
              <a:t>gated </a:t>
            </a:r>
            <a:r>
              <a:rPr lang="en-US" sz="3600" b="1" dirty="0" smtClean="0">
                <a:solidFill>
                  <a:srgbClr val="FF0000"/>
                </a:solidFill>
              </a:rPr>
              <a:t>cell state values </a:t>
            </a:r>
            <a:r>
              <a:rPr lang="en-US" sz="2800" b="1" dirty="0" smtClean="0"/>
              <a:t>that change with each step through time </a:t>
            </a:r>
            <a:r>
              <a:rPr lang="en-US" sz="2800" b="1" i="1" dirty="0" smtClean="0"/>
              <a:t>t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0"/>
            <a:ext cx="914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smtClean="0">
                <a:solidFill>
                  <a:srgbClr val="FF0000"/>
                </a:solidFill>
              </a:rPr>
              <a:t>Core Idea </a:t>
            </a:r>
            <a:r>
              <a:rPr lang="en-US" sz="3200" b="1" dirty="0" smtClean="0"/>
              <a:t>Behind LSTMs is the </a:t>
            </a:r>
            <a:r>
              <a:rPr lang="en-US" sz="4400" b="1" dirty="0" smtClean="0">
                <a:solidFill>
                  <a:srgbClr val="FF0000"/>
                </a:solidFill>
              </a:rPr>
              <a:t>cell state</a:t>
            </a:r>
            <a:r>
              <a:rPr lang="en-US" sz="3200" b="1" dirty="0" smtClean="0"/>
              <a:t>, the horizontal line running through the top of the diagram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0" y="51816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b="1" dirty="0" smtClean="0"/>
              <a:t>The LSTM has the ability to </a:t>
            </a:r>
            <a:r>
              <a:rPr lang="en-US" sz="3600" b="1" dirty="0" smtClean="0">
                <a:solidFill>
                  <a:srgbClr val="FF0000"/>
                </a:solidFill>
              </a:rPr>
              <a:t>remove or add information </a:t>
            </a:r>
            <a:r>
              <a:rPr lang="en-US" sz="3200" b="1" dirty="0" smtClean="0"/>
              <a:t>to the cell state, carefully regulated by structures called </a:t>
            </a:r>
            <a:r>
              <a:rPr lang="en-US" sz="3600" b="1" dirty="0" smtClean="0">
                <a:solidFill>
                  <a:srgbClr val="FF0000"/>
                </a:solidFill>
              </a:rPr>
              <a:t>gates</a:t>
            </a:r>
            <a:r>
              <a:rPr lang="en-US" sz="32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2800" b="1" dirty="0" smtClean="0"/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  <p:pic>
        <p:nvPicPr>
          <p:cNvPr id="1088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0868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14356</TotalTime>
  <Words>853</Words>
  <Application>Microsoft Office PowerPoint</Application>
  <PresentationFormat>On-screen Show (4:3)</PresentationFormat>
  <Paragraphs>115</Paragraphs>
  <Slides>45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Equation</vt:lpstr>
      <vt:lpstr>LSTMs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surekha bhanot</dc:creator>
  <cp:lastModifiedBy>prof. surekha bhanot</cp:lastModifiedBy>
  <cp:revision>552</cp:revision>
  <dcterms:created xsi:type="dcterms:W3CDTF">2006-08-16T00:00:00Z</dcterms:created>
  <dcterms:modified xsi:type="dcterms:W3CDTF">2020-11-05T05:20:15Z</dcterms:modified>
</cp:coreProperties>
</file>