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429" r:id="rId2"/>
    <p:sldId id="757" r:id="rId3"/>
    <p:sldId id="762" r:id="rId4"/>
    <p:sldId id="459" r:id="rId5"/>
    <p:sldId id="514" r:id="rId6"/>
    <p:sldId id="797" r:id="rId7"/>
    <p:sldId id="724" r:id="rId8"/>
    <p:sldId id="806" r:id="rId9"/>
    <p:sldId id="794" r:id="rId10"/>
    <p:sldId id="808" r:id="rId11"/>
    <p:sldId id="799" r:id="rId12"/>
    <p:sldId id="825" r:id="rId13"/>
    <p:sldId id="440" r:id="rId14"/>
    <p:sldId id="754" r:id="rId15"/>
    <p:sldId id="814" r:id="rId16"/>
    <p:sldId id="623" r:id="rId17"/>
    <p:sldId id="624" r:id="rId18"/>
    <p:sldId id="625" r:id="rId19"/>
    <p:sldId id="626" r:id="rId20"/>
    <p:sldId id="836" r:id="rId21"/>
    <p:sldId id="524" r:id="rId22"/>
    <p:sldId id="675" r:id="rId23"/>
    <p:sldId id="705" r:id="rId24"/>
    <p:sldId id="706" r:id="rId25"/>
    <p:sldId id="707" r:id="rId26"/>
    <p:sldId id="708" r:id="rId27"/>
    <p:sldId id="710" r:id="rId28"/>
    <p:sldId id="711" r:id="rId29"/>
    <p:sldId id="712" r:id="rId30"/>
    <p:sldId id="713" r:id="rId31"/>
    <p:sldId id="734" r:id="rId32"/>
    <p:sldId id="766" r:id="rId33"/>
    <p:sldId id="829" r:id="rId34"/>
    <p:sldId id="819" r:id="rId35"/>
    <p:sldId id="763" r:id="rId36"/>
    <p:sldId id="767" r:id="rId37"/>
    <p:sldId id="714" r:id="rId38"/>
    <p:sldId id="715" r:id="rId39"/>
    <p:sldId id="716" r:id="rId40"/>
    <p:sldId id="662" r:id="rId41"/>
    <p:sldId id="822" r:id="rId42"/>
    <p:sldId id="673" r:id="rId43"/>
    <p:sldId id="638" r:id="rId44"/>
    <p:sldId id="817" r:id="rId45"/>
    <p:sldId id="823" r:id="rId46"/>
    <p:sldId id="824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4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17FAB-25BA-4EE2-8801-CB9154742AC1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ED64F-0EFA-4F96-9015-9A4FBD81A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ED64F-0EFA-4F96-9015-9A4FBD81A76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1.png"/><Relationship Id="rId4" Type="http://schemas.openxmlformats.org/officeDocument/2006/relationships/oleObject" Target="../embeddings/oleObject5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828800"/>
            <a:ext cx="5410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HOPFIELD NETWORK</a:t>
            </a:r>
            <a:endParaRPr lang="en-US" sz="96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943600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Fundamentals of neural networks by </a:t>
            </a:r>
            <a:r>
              <a:rPr lang="en-US" sz="2400" dirty="0" err="1" smtClean="0"/>
              <a:t>Laurene</a:t>
            </a:r>
            <a:r>
              <a:rPr lang="en-US" sz="2400" dirty="0" smtClean="0"/>
              <a:t> </a:t>
            </a:r>
            <a:r>
              <a:rPr lang="en-US" sz="2400" dirty="0" err="1" smtClean="0"/>
              <a:t>Fausett</a:t>
            </a:r>
            <a:r>
              <a:rPr lang="en-US" sz="2400" dirty="0" smtClean="0"/>
              <a:t>  Pearson Education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038600"/>
            <a:ext cx="9144000" cy="5105400"/>
          </a:xfrm>
        </p:spPr>
        <p:txBody>
          <a:bodyPr>
            <a:normAutofit/>
          </a:bodyPr>
          <a:lstStyle/>
          <a:p>
            <a:pPr marL="0" indent="0">
              <a:spcBef>
                <a:spcPct val="10000"/>
              </a:spcBef>
              <a:spcAft>
                <a:spcPct val="30000"/>
              </a:spcAft>
              <a:buFont typeface="Wingdings" pitchFamily="2" charset="2"/>
              <a:buChar char="ü"/>
            </a:pPr>
            <a:r>
              <a:rPr lang="en-US" sz="2800" b="1" dirty="0" smtClean="0">
                <a:sym typeface="Symbol" pitchFamily="18" charset="2"/>
              </a:rPr>
              <a:t> Would focus </a:t>
            </a:r>
            <a:r>
              <a:rPr lang="en-US" sz="2800" b="1" dirty="0">
                <a:sym typeface="Symbol" pitchFamily="18" charset="2"/>
              </a:rPr>
              <a:t>on the </a:t>
            </a:r>
            <a:r>
              <a:rPr lang="en-US" sz="2800" b="1" dirty="0">
                <a:solidFill>
                  <a:srgbClr val="FF0000"/>
                </a:solidFill>
                <a:sym typeface="Symbol" pitchFamily="18" charset="2"/>
              </a:rPr>
              <a:t>discrete</a:t>
            </a:r>
            <a:r>
              <a:rPr lang="en-US" sz="2800" b="1" dirty="0">
                <a:sym typeface="Symbol" pitchFamily="18" charset="2"/>
              </a:rPr>
              <a:t> Hopfield model, because </a:t>
            </a:r>
            <a:r>
              <a:rPr lang="en-US" sz="2800" b="1" dirty="0" smtClean="0">
                <a:sym typeface="Symbol" pitchFamily="18" charset="2"/>
              </a:rPr>
              <a:t>of its straightforward mathematical description.</a:t>
            </a:r>
            <a:endParaRPr lang="en-US" sz="2800" b="1" dirty="0">
              <a:sym typeface="Symbol" pitchFamily="18" charset="2"/>
            </a:endParaRPr>
          </a:p>
          <a:p>
            <a:pPr marL="0" indent="0">
              <a:spcBef>
                <a:spcPct val="10000"/>
              </a:spcBef>
              <a:spcAft>
                <a:spcPct val="30000"/>
              </a:spcAft>
              <a:buFont typeface="Wingdings" pitchFamily="2" charset="2"/>
              <a:buChar char="ü"/>
            </a:pPr>
            <a:r>
              <a:rPr lang="en-US" sz="2800" b="1" dirty="0" smtClean="0">
                <a:sym typeface="Symbol" pitchFamily="18" charset="2"/>
              </a:rPr>
              <a:t>In </a:t>
            </a:r>
            <a:r>
              <a:rPr lang="en-US" sz="2800" b="1" dirty="0">
                <a:sym typeface="Symbol" pitchFamily="18" charset="2"/>
              </a:rPr>
              <a:t>its simplest form, the output function is the </a:t>
            </a:r>
            <a:r>
              <a:rPr lang="en-US" sz="2800" b="1" dirty="0">
                <a:solidFill>
                  <a:srgbClr val="FF0000"/>
                </a:solidFill>
                <a:sym typeface="Symbol" pitchFamily="18" charset="2"/>
              </a:rPr>
              <a:t>sign </a:t>
            </a:r>
            <a:r>
              <a:rPr lang="en-US" sz="2800" b="1" dirty="0" smtClean="0">
                <a:solidFill>
                  <a:srgbClr val="FF0000"/>
                </a:solidFill>
                <a:sym typeface="Symbol" pitchFamily="18" charset="2"/>
              </a:rPr>
              <a:t>function(=</a:t>
            </a:r>
            <a:r>
              <a:rPr lang="en-US" sz="2800" b="1" dirty="0" smtClean="0">
                <a:sym typeface="Symbol" pitchFamily="18" charset="2"/>
              </a:rPr>
              <a:t>1 </a:t>
            </a:r>
            <a:r>
              <a:rPr lang="en-US" sz="2800" b="1" dirty="0">
                <a:sym typeface="Symbol" pitchFamily="18" charset="2"/>
              </a:rPr>
              <a:t>for arguments  </a:t>
            </a:r>
            <a:r>
              <a:rPr lang="en-US" sz="2800" b="1" dirty="0" smtClean="0">
                <a:sym typeface="Symbol" pitchFamily="18" charset="2"/>
              </a:rPr>
              <a:t>T </a:t>
            </a:r>
            <a:r>
              <a:rPr lang="en-US" sz="2800" b="1" dirty="0">
                <a:sym typeface="Symbol" pitchFamily="18" charset="2"/>
              </a:rPr>
              <a:t>and –1 </a:t>
            </a:r>
            <a:r>
              <a:rPr lang="en-US" sz="2800" b="1" dirty="0" smtClean="0">
                <a:sym typeface="Symbol" pitchFamily="18" charset="2"/>
              </a:rPr>
              <a:t>otherwise)</a:t>
            </a:r>
            <a:r>
              <a:rPr lang="en-US" sz="2400" b="1" dirty="0" smtClean="0">
                <a:sym typeface="Symbol" pitchFamily="18" charset="2"/>
              </a:rPr>
              <a:t>.</a:t>
            </a:r>
            <a:endParaRPr lang="en-US" sz="2400" b="1" dirty="0"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 Hopfield network has two versions : 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	Binary/Discrete 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	Continuous</a:t>
            </a:r>
          </a:p>
          <a:p>
            <a:endParaRPr lang="en-US" sz="3200" b="1" dirty="0" smtClean="0"/>
          </a:p>
          <a:p>
            <a:pPr>
              <a:buFont typeface="Wingdings" pitchFamily="2" charset="2"/>
              <a:buChar char="ü"/>
            </a:pPr>
            <a:r>
              <a:rPr lang="en-US" sz="2800" b="1" dirty="0" smtClean="0"/>
              <a:t>For Binary/Discrete networks : output is either +1 or -1.</a:t>
            </a:r>
          </a:p>
          <a:p>
            <a:pPr>
              <a:buFont typeface="Wingdings" pitchFamily="2" charset="2"/>
              <a:buChar char="ü"/>
            </a:pPr>
            <a:endParaRPr lang="en-US" sz="2800" b="1" dirty="0" smtClean="0"/>
          </a:p>
          <a:p>
            <a:pPr>
              <a:buFont typeface="Wingdings" pitchFamily="2" charset="2"/>
              <a:buChar char="ü"/>
            </a:pPr>
            <a:r>
              <a:rPr lang="en-US" sz="2800" b="1" dirty="0" smtClean="0"/>
              <a:t>For continuous networks, output can be any value between 0 and 1</a:t>
            </a:r>
          </a:p>
          <a:p>
            <a:endParaRPr lang="en-US" sz="2400" b="1" dirty="0" smtClean="0"/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build="p" bldLvl="2" autoUpdateAnimBg="0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5114925"/>
            <a:ext cx="28194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28600" y="5105400"/>
            <a:ext cx="304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WRITE THE WEIGHT MATRIX</a:t>
            </a:r>
            <a:endParaRPr lang="en-US" sz="3200" dirty="0"/>
          </a:p>
        </p:txBody>
      </p:sp>
      <p:pic>
        <p:nvPicPr>
          <p:cNvPr id="12144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1219200"/>
            <a:ext cx="2328707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44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580829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4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4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4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4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2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2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4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063"/>
            <a:ext cx="9153525" cy="661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684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3600" dirty="0" smtClean="0">
                <a:latin typeface="Comic Sans MS" pitchFamily="66" charset="0"/>
              </a:rPr>
              <a:t>Two types of associative memory: </a:t>
            </a:r>
          </a:p>
          <a:p>
            <a:pPr>
              <a:lnSpc>
                <a:spcPct val="90000"/>
              </a:lnSpc>
            </a:pPr>
            <a:endParaRPr lang="en-US" altLang="zh-TW" sz="3600" i="1" dirty="0" smtClean="0">
              <a:solidFill>
                <a:srgbClr val="CC33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TW" sz="3600" i="1" dirty="0" err="1" smtClean="0">
                <a:solidFill>
                  <a:srgbClr val="CC3300"/>
                </a:solidFill>
                <a:latin typeface="Comic Sans MS" pitchFamily="66" charset="0"/>
              </a:rPr>
              <a:t>Autoassociative</a:t>
            </a:r>
            <a:r>
              <a:rPr lang="en-US" altLang="zh-TW" sz="3600" dirty="0" smtClean="0">
                <a:latin typeface="Comic Sans MS" pitchFamily="66" charset="0"/>
              </a:rPr>
              <a:t> (Hopfield memory) and </a:t>
            </a:r>
            <a:r>
              <a:rPr lang="en-US" altLang="zh-TW" sz="3600" i="1" dirty="0" err="1" smtClean="0">
                <a:solidFill>
                  <a:srgbClr val="CC3300"/>
                </a:solidFill>
                <a:latin typeface="Comic Sans MS" pitchFamily="66" charset="0"/>
              </a:rPr>
              <a:t>Heteroassociative</a:t>
            </a:r>
            <a:r>
              <a:rPr lang="en-US" altLang="zh-TW" sz="3600" dirty="0" smtClean="0">
                <a:latin typeface="Comic Sans MS" pitchFamily="66" charset="0"/>
              </a:rPr>
              <a:t>.  </a:t>
            </a:r>
          </a:p>
          <a:p>
            <a:pPr>
              <a:lnSpc>
                <a:spcPct val="90000"/>
              </a:lnSpc>
            </a:pPr>
            <a:endParaRPr lang="en-US" altLang="zh-TW" sz="3600" dirty="0" smtClean="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TW" sz="3600" dirty="0" smtClean="0">
                <a:solidFill>
                  <a:srgbClr val="FF0000"/>
                </a:solidFill>
                <a:latin typeface="Comic Sans MS" pitchFamily="66" charset="0"/>
              </a:rPr>
              <a:t>Auto-association</a:t>
            </a:r>
          </a:p>
          <a:p>
            <a:pPr lvl="1">
              <a:lnSpc>
                <a:spcPct val="90000"/>
              </a:lnSpc>
            </a:pPr>
            <a:r>
              <a:rPr lang="en-US" altLang="zh-TW" sz="3200" dirty="0" smtClean="0">
                <a:latin typeface="Comic Sans MS" pitchFamily="66" charset="0"/>
              </a:rPr>
              <a:t>retrieves a previously stored pattern that most </a:t>
            </a:r>
            <a:r>
              <a:rPr lang="en-US" altLang="zh-TW" sz="3200" dirty="0" smtClean="0">
                <a:solidFill>
                  <a:srgbClr val="0033CC"/>
                </a:solidFill>
                <a:latin typeface="Comic Sans MS" pitchFamily="66" charset="0"/>
              </a:rPr>
              <a:t>closely resembles</a:t>
            </a:r>
            <a:r>
              <a:rPr lang="en-US" altLang="zh-TW" sz="3200" dirty="0" smtClean="0">
                <a:latin typeface="Comic Sans MS" pitchFamily="66" charset="0"/>
              </a:rPr>
              <a:t> the current pattern.  </a:t>
            </a:r>
          </a:p>
          <a:p>
            <a:pPr lvl="1">
              <a:lnSpc>
                <a:spcPct val="90000"/>
              </a:lnSpc>
            </a:pPr>
            <a:endParaRPr lang="en-US" altLang="zh-TW" sz="3200" dirty="0" smtClean="0"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endParaRPr lang="en-US" altLang="zh-TW" sz="3200" dirty="0" smtClean="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TW" sz="3600" dirty="0" smtClean="0">
                <a:solidFill>
                  <a:srgbClr val="FF0000"/>
                </a:solidFill>
                <a:latin typeface="Comic Sans MS" pitchFamily="66" charset="0"/>
              </a:rPr>
              <a:t>Hetero-association</a:t>
            </a:r>
          </a:p>
          <a:p>
            <a:pPr lvl="1">
              <a:lnSpc>
                <a:spcPct val="90000"/>
              </a:lnSpc>
            </a:pPr>
            <a:r>
              <a:rPr lang="en-US" altLang="zh-TW" sz="3200" dirty="0" smtClean="0">
                <a:latin typeface="Comic Sans MS" pitchFamily="66" charset="0"/>
              </a:rPr>
              <a:t>the retrieved pattern is, in general, </a:t>
            </a:r>
            <a:r>
              <a:rPr lang="en-US" altLang="zh-TW" sz="3200" dirty="0" smtClean="0">
                <a:solidFill>
                  <a:srgbClr val="0033CC"/>
                </a:solidFill>
                <a:latin typeface="Comic Sans MS" pitchFamily="66" charset="0"/>
              </a:rPr>
              <a:t>different</a:t>
            </a:r>
            <a:r>
              <a:rPr lang="en-US" altLang="zh-TW" sz="3200" dirty="0" smtClean="0">
                <a:latin typeface="Comic Sans MS" pitchFamily="66" charset="0"/>
              </a:rPr>
              <a:t> from the input pattern not only in content but possibly also in type and format. </a:t>
            </a:r>
            <a:endParaRPr lang="en-US" altLang="zh-TW" sz="32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381000"/>
            <a:ext cx="9144000" cy="4525963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j-lt"/>
              </a:rPr>
              <a:t>   The purpose of a Hopfield net is to store one or more patterns and to recall the full patterns based on partial/noisy  input. </a:t>
            </a:r>
          </a:p>
          <a:p>
            <a:pPr>
              <a:buNone/>
            </a:pPr>
            <a:endParaRPr lang="en-US" b="1" dirty="0" smtClean="0">
              <a:latin typeface="+mj-lt"/>
            </a:endParaRPr>
          </a:p>
          <a:p>
            <a:r>
              <a:rPr lang="en-US" b="1" dirty="0" smtClean="0">
                <a:latin typeface="+mj-lt"/>
              </a:rPr>
              <a:t>The states of the system corresponding  to patterns which are to be stored in the network are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stable states</a:t>
            </a:r>
            <a:r>
              <a:rPr lang="en-US" b="1" dirty="0" smtClean="0">
                <a:latin typeface="+mj-lt"/>
              </a:rPr>
              <a:t>. </a:t>
            </a:r>
          </a:p>
          <a:p>
            <a:endParaRPr lang="en-US" b="1" dirty="0" smtClean="0">
              <a:latin typeface="+mj-lt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+mj-lt"/>
              </a:rPr>
              <a:t>Stable </a:t>
            </a:r>
            <a:r>
              <a:rPr lang="en-US" b="1" dirty="0" smtClean="0">
                <a:latin typeface="+mj-lt"/>
              </a:rPr>
              <a:t>states can be seen as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`dips' </a:t>
            </a:r>
            <a:r>
              <a:rPr lang="en-US" b="1" dirty="0" smtClean="0">
                <a:latin typeface="+mj-lt"/>
              </a:rPr>
              <a:t>in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energy </a:t>
            </a:r>
            <a:r>
              <a:rPr lang="en-US" b="1" dirty="0" smtClean="0">
                <a:latin typeface="+mj-lt"/>
              </a:rPr>
              <a:t>space.</a:t>
            </a:r>
            <a:r>
              <a:rPr lang="en-US" b="1" dirty="0" smtClean="0"/>
              <a:t> </a:t>
            </a:r>
          </a:p>
          <a:p>
            <a:endParaRPr lang="en-US" b="1" dirty="0" smtClean="0"/>
          </a:p>
          <a:p>
            <a:r>
              <a:rPr lang="en-US" b="1" dirty="0" smtClean="0"/>
              <a:t>A primary application of the Hopfield network is an </a:t>
            </a:r>
            <a:r>
              <a:rPr lang="en-US" b="1" dirty="0" smtClean="0">
                <a:solidFill>
                  <a:srgbClr val="FF0000"/>
                </a:solidFill>
              </a:rPr>
              <a:t>Associative Memory</a:t>
            </a:r>
            <a:r>
              <a:rPr lang="en-US" b="1" dirty="0" smtClean="0"/>
              <a:t>.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endParaRPr lang="en-US" b="1" dirty="0" smtClean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9144000" cy="4525963"/>
          </a:xfrm>
        </p:spPr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</a:rPr>
              <a:t>Associative memory</a:t>
            </a:r>
          </a:p>
          <a:p>
            <a:pPr lvl="1"/>
            <a:r>
              <a:rPr lang="en-US" b="1" dirty="0" smtClean="0"/>
              <a:t>Produces for any input pattern a similar stored pattern</a:t>
            </a:r>
          </a:p>
          <a:p>
            <a:pPr lvl="1"/>
            <a:r>
              <a:rPr lang="en-US" b="1" dirty="0" smtClean="0"/>
              <a:t>Retrieval </a:t>
            </a:r>
            <a:r>
              <a:rPr lang="en-US" b="1" dirty="0"/>
              <a:t>by </a:t>
            </a:r>
            <a:r>
              <a:rPr lang="en-US" b="1" dirty="0" smtClean="0">
                <a:solidFill>
                  <a:srgbClr val="FF0000"/>
                </a:solidFill>
              </a:rPr>
              <a:t>part/incomplete</a:t>
            </a:r>
            <a:r>
              <a:rPr lang="en-US" b="1" dirty="0" smtClean="0"/>
              <a:t> </a:t>
            </a:r>
            <a:r>
              <a:rPr lang="en-US" b="1" dirty="0"/>
              <a:t>data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Noisy input </a:t>
            </a:r>
            <a:r>
              <a:rPr lang="en-US" b="1" dirty="0"/>
              <a:t>can be also recognized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427392"/>
            <a:ext cx="9144000" cy="2430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2748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38400"/>
            <a:ext cx="9144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27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27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/>
              <a:t>The Hopfield Network</a:t>
            </a:r>
            <a:endParaRPr lang="en-CA"/>
          </a:p>
        </p:txBody>
      </p:sp>
      <p:pic>
        <p:nvPicPr>
          <p:cNvPr id="407555" name="Picture 3" descr="hopfield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505200"/>
            <a:ext cx="8229600" cy="3128963"/>
          </a:xfrm>
          <a:prstGeom prst="rect">
            <a:avLst/>
          </a:prstGeom>
          <a:noFill/>
        </p:spPr>
      </p:pic>
      <p:sp>
        <p:nvSpPr>
          <p:cNvPr id="407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2133600"/>
          </a:xfrm>
          <a:noFill/>
          <a:ln/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</a:pPr>
            <a:r>
              <a:rPr lang="en-US" sz="2800" b="1" dirty="0">
                <a:solidFill>
                  <a:srgbClr val="FF0000"/>
                </a:solidFill>
                <a:sym typeface="Symbol" pitchFamily="18" charset="2"/>
              </a:rPr>
              <a:t>Example:</a:t>
            </a:r>
            <a:r>
              <a:rPr lang="en-US" sz="2800" dirty="0">
                <a:sym typeface="Symbol" pitchFamily="18" charset="2"/>
              </a:rPr>
              <a:t> Image reconstruction (Ritter, </a:t>
            </a:r>
            <a:r>
              <a:rPr lang="en-US" sz="2800" dirty="0" err="1">
                <a:sym typeface="Symbol" pitchFamily="18" charset="2"/>
              </a:rPr>
              <a:t>Schulten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 err="1">
                <a:sym typeface="Symbol" pitchFamily="18" charset="2"/>
              </a:rPr>
              <a:t>Martinetz</a:t>
            </a:r>
            <a:r>
              <a:rPr lang="en-US" sz="2800" dirty="0">
                <a:sym typeface="Symbol" pitchFamily="18" charset="2"/>
              </a:rPr>
              <a:t> 1990)</a:t>
            </a:r>
          </a:p>
          <a:p>
            <a:pPr marL="0" indent="0"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</a:pPr>
            <a:r>
              <a:rPr lang="en-US" sz="2400" b="1" dirty="0">
                <a:sym typeface="Symbol" pitchFamily="18" charset="2"/>
              </a:rPr>
              <a:t>A </a:t>
            </a:r>
            <a:r>
              <a:rPr lang="en-US" sz="2400" b="1" dirty="0">
                <a:solidFill>
                  <a:srgbClr val="FF0000"/>
                </a:solidFill>
                <a:sym typeface="Symbol" pitchFamily="18" charset="2"/>
              </a:rPr>
              <a:t>2020 discrete Hopfield network </a:t>
            </a:r>
            <a:r>
              <a:rPr lang="en-US" sz="2400" b="1" dirty="0">
                <a:sym typeface="Symbol" pitchFamily="18" charset="2"/>
              </a:rPr>
              <a:t>was trained with 20 input </a:t>
            </a:r>
            <a:r>
              <a:rPr lang="en-US" sz="2400" b="1" dirty="0" smtClean="0">
                <a:sym typeface="Symbol" pitchFamily="18" charset="2"/>
              </a:rPr>
              <a:t>patterns[</a:t>
            </a: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one </a:t>
            </a:r>
            <a:r>
              <a:rPr lang="en-US" sz="2400" b="1" dirty="0" smtClean="0">
                <a:sym typeface="Symbol" pitchFamily="18" charset="2"/>
              </a:rPr>
              <a:t>shown in the left figure and </a:t>
            </a: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19 random patterns ]</a:t>
            </a:r>
            <a:endParaRPr lang="en-US" sz="2400" b="1" dirty="0" smtClean="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</a:pPr>
            <a:r>
              <a:rPr lang="en-US" sz="2400" b="1" dirty="0" smtClean="0">
                <a:sym typeface="Symbol" pitchFamily="18" charset="2"/>
              </a:rPr>
              <a:t>Weight matrix found by combining 20 patterns</a:t>
            </a:r>
            <a:endParaRPr lang="en-US" sz="2400" b="1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7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7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7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7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6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/>
              <a:t>The Hopfield Network</a:t>
            </a:r>
            <a:endParaRPr lang="en-CA"/>
          </a:p>
        </p:txBody>
      </p:sp>
      <p:pic>
        <p:nvPicPr>
          <p:cNvPr id="408579" name="Picture 3" descr="hopfield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19400"/>
            <a:ext cx="9144000" cy="2971800"/>
          </a:xfrm>
          <a:prstGeom prst="rect">
            <a:avLst/>
          </a:prstGeom>
          <a:noFill/>
        </p:spPr>
      </p:pic>
      <p:sp>
        <p:nvSpPr>
          <p:cNvPr id="408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1752600"/>
          </a:xfrm>
          <a:noFill/>
          <a:ln/>
        </p:spPr>
        <p:txBody>
          <a:bodyPr>
            <a:normAutofit/>
          </a:bodyPr>
          <a:lstStyle/>
          <a:p>
            <a:pPr marL="0" indent="0">
              <a:spcBef>
                <a:spcPct val="10000"/>
              </a:spcBef>
              <a:spcAft>
                <a:spcPct val="30000"/>
              </a:spcAft>
            </a:pPr>
            <a:r>
              <a:rPr lang="en-US" sz="2800" dirty="0">
                <a:sym typeface="Symbol" pitchFamily="18" charset="2"/>
              </a:rPr>
              <a:t>After providing only </a:t>
            </a:r>
            <a:r>
              <a:rPr lang="en-US" sz="2800" dirty="0">
                <a:solidFill>
                  <a:srgbClr val="FF0000"/>
                </a:solidFill>
                <a:sym typeface="Symbol" pitchFamily="18" charset="2"/>
              </a:rPr>
              <a:t>one fourth of the “face” </a:t>
            </a:r>
            <a:r>
              <a:rPr lang="en-US" sz="2800" dirty="0">
                <a:sym typeface="Symbol" pitchFamily="18" charset="2"/>
              </a:rPr>
              <a:t>image as initial input, the network is able to perfectly reconstruct that image within only </a:t>
            </a:r>
            <a:r>
              <a:rPr lang="en-US" sz="2800" dirty="0">
                <a:solidFill>
                  <a:srgbClr val="FF0000"/>
                </a:solidFill>
                <a:sym typeface="Symbol" pitchFamily="18" charset="2"/>
              </a:rPr>
              <a:t>two iterations</a:t>
            </a:r>
            <a:r>
              <a:rPr lang="en-US" sz="2800" dirty="0" smtClean="0">
                <a:solidFill>
                  <a:srgbClr val="FF0000"/>
                </a:solidFill>
                <a:sym typeface="Symbol" pitchFamily="18" charset="2"/>
              </a:rPr>
              <a:t>.</a:t>
            </a:r>
            <a:endParaRPr lang="en-US" sz="2800" dirty="0">
              <a:solidFill>
                <a:srgbClr val="FF0000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0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03" name="Picture 3" descr="hopfield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9144000" cy="3200400"/>
          </a:xfrm>
          <a:prstGeom prst="rect">
            <a:avLst/>
          </a:prstGeom>
          <a:noFill/>
        </p:spPr>
      </p:pic>
      <p:sp>
        <p:nvSpPr>
          <p:cNvPr id="409604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9144000" cy="1752600"/>
          </a:xfrm>
          <a:noFill/>
          <a:ln/>
        </p:spPr>
        <p:txBody>
          <a:bodyPr>
            <a:normAutofit/>
          </a:bodyPr>
          <a:lstStyle/>
          <a:p>
            <a:pPr marL="0" indent="0">
              <a:spcBef>
                <a:spcPct val="10000"/>
              </a:spcBef>
              <a:spcAft>
                <a:spcPct val="30000"/>
              </a:spcAft>
              <a:buNone/>
            </a:pPr>
            <a:r>
              <a:rPr lang="en-US" sz="2800" dirty="0">
                <a:sym typeface="Symbol" pitchFamily="18" charset="2"/>
              </a:rPr>
              <a:t>Adding noise by changing each pixel with a probability p = </a:t>
            </a:r>
            <a:r>
              <a:rPr lang="en-US" sz="2800" dirty="0" smtClean="0">
                <a:sym typeface="Symbol" pitchFamily="18" charset="2"/>
              </a:rPr>
              <a:t>0.3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9000" y="4343400"/>
            <a:ext cx="5715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  <a:spcAft>
                <a:spcPct val="30000"/>
              </a:spcAft>
            </a:pPr>
            <a:r>
              <a:rPr lang="en-US" sz="2000" b="1" dirty="0" smtClean="0">
                <a:sym typeface="Symbol" pitchFamily="18" charset="2"/>
              </a:rPr>
              <a:t>After step 1                                       After 2</a:t>
            </a:r>
            <a:r>
              <a:rPr lang="en-US" sz="2000" b="1" baseline="30000" dirty="0" smtClean="0">
                <a:sym typeface="Symbol" pitchFamily="18" charset="2"/>
              </a:rPr>
              <a:t>nd</a:t>
            </a:r>
            <a:r>
              <a:rPr lang="en-US" sz="2000" b="1" dirty="0" smtClean="0">
                <a:sym typeface="Symbol" pitchFamily="18" charset="2"/>
              </a:rPr>
              <a:t> step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5410200"/>
            <a:ext cx="853440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  <a:spcAft>
                <a:spcPct val="30000"/>
              </a:spcAft>
            </a:pPr>
            <a:r>
              <a:rPr lang="en-US" sz="2800" dirty="0" smtClean="0">
                <a:solidFill>
                  <a:srgbClr val="FF0000"/>
                </a:solidFill>
                <a:sym typeface="Symbol" pitchFamily="18" charset="2"/>
              </a:rPr>
              <a:t>After two steps </a:t>
            </a:r>
            <a:r>
              <a:rPr lang="en-US" sz="2800" dirty="0" smtClean="0">
                <a:sym typeface="Symbol" pitchFamily="18" charset="2"/>
              </a:rPr>
              <a:t>the image is perfectly reconstructed.</a:t>
            </a:r>
          </a:p>
          <a:p>
            <a:pPr>
              <a:spcBef>
                <a:spcPct val="10000"/>
              </a:spcBef>
              <a:spcAft>
                <a:spcPct val="30000"/>
              </a:spcAft>
            </a:pPr>
            <a:r>
              <a:rPr lang="en-US" sz="2800" dirty="0" smtClean="0">
                <a:sym typeface="Symbol" pitchFamily="18" charset="2"/>
              </a:rPr>
              <a:t>Noise does not impair the network’s performance.</a:t>
            </a: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4" grpId="0" build="p" bldLvl="2" autoUpdateAnimBg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27" name="Picture 3" descr="hopfield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00400"/>
            <a:ext cx="8686800" cy="3200400"/>
          </a:xfrm>
          <a:prstGeom prst="rect">
            <a:avLst/>
          </a:prstGeom>
          <a:noFill/>
        </p:spPr>
      </p:pic>
      <p:sp>
        <p:nvSpPr>
          <p:cNvPr id="41062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28600"/>
            <a:ext cx="9144000" cy="2438400"/>
          </a:xfrm>
          <a:noFill/>
          <a:ln/>
        </p:spPr>
        <p:txBody>
          <a:bodyPr>
            <a:normAutofit/>
          </a:bodyPr>
          <a:lstStyle/>
          <a:p>
            <a:pPr marL="0" indent="0">
              <a:spcBef>
                <a:spcPct val="10000"/>
              </a:spcBef>
              <a:spcAft>
                <a:spcPct val="30000"/>
              </a:spcAft>
              <a:buNone/>
            </a:pPr>
            <a:r>
              <a:rPr lang="en-US" sz="2800" dirty="0" smtClean="0">
                <a:sym typeface="Symbol" pitchFamily="18" charset="2"/>
              </a:rPr>
              <a:t>Adding noise by changing each pixel with a probability p = 0.4</a:t>
            </a:r>
          </a:p>
          <a:p>
            <a:pPr marL="0" indent="0">
              <a:spcBef>
                <a:spcPct val="10000"/>
              </a:spcBef>
              <a:spcAft>
                <a:spcPct val="30000"/>
              </a:spcAft>
              <a:buNone/>
            </a:pPr>
            <a:r>
              <a:rPr lang="en-US" sz="2800" dirty="0" smtClean="0">
                <a:sym typeface="Symbol" pitchFamily="18" charset="2"/>
              </a:rPr>
              <a:t>the </a:t>
            </a:r>
            <a:r>
              <a:rPr lang="en-US" sz="2800" dirty="0">
                <a:solidFill>
                  <a:srgbClr val="FF0000"/>
                </a:solidFill>
                <a:sym typeface="Symbol" pitchFamily="18" charset="2"/>
              </a:rPr>
              <a:t>network is unable </a:t>
            </a:r>
            <a:r>
              <a:rPr lang="en-US" sz="2800" dirty="0" smtClean="0">
                <a:solidFill>
                  <a:srgbClr val="FF0000"/>
                </a:solidFill>
                <a:sym typeface="Symbol" pitchFamily="18" charset="2"/>
              </a:rPr>
              <a:t>to arrive at the </a:t>
            </a:r>
            <a:r>
              <a:rPr lang="en-US" sz="2800" dirty="0">
                <a:solidFill>
                  <a:srgbClr val="FF0000"/>
                </a:solidFill>
                <a:sym typeface="Symbol" pitchFamily="18" charset="2"/>
              </a:rPr>
              <a:t>original image</a:t>
            </a:r>
            <a:r>
              <a:rPr lang="en-US" sz="2800" dirty="0">
                <a:sym typeface="Symbol" pitchFamily="18" charset="2"/>
              </a:rPr>
              <a:t>.</a:t>
            </a:r>
          </a:p>
          <a:p>
            <a:pPr marL="0" indent="0">
              <a:spcBef>
                <a:spcPct val="10000"/>
              </a:spcBef>
              <a:spcAft>
                <a:spcPct val="30000"/>
              </a:spcAft>
              <a:buNone/>
            </a:pPr>
            <a:r>
              <a:rPr lang="en-US" sz="2800" dirty="0">
                <a:sym typeface="Symbol" pitchFamily="18" charset="2"/>
              </a:rPr>
              <a:t>Instead, it converges against one of the 19 random patterns.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8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284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4800" b="1" dirty="0" smtClean="0">
                <a:solidFill>
                  <a:srgbClr val="FF0000"/>
                </a:solidFill>
                <a:sym typeface="Symbol" pitchFamily="18" charset="2"/>
              </a:rPr>
              <a:t>Hopfield</a:t>
            </a:r>
            <a:r>
              <a:rPr lang="en-US" sz="4800" dirty="0" smtClean="0">
                <a:sym typeface="Symbol" pitchFamily="18" charset="2"/>
              </a:rPr>
              <a:t> model is </a:t>
            </a:r>
            <a:r>
              <a:rPr lang="en-US" sz="4800" b="1" dirty="0" smtClean="0">
                <a:solidFill>
                  <a:srgbClr val="FF0000"/>
                </a:solidFill>
                <a:sym typeface="Symbol" pitchFamily="18" charset="2"/>
              </a:rPr>
              <a:t>SINGLE-LAYERED RECURRENT NETWORK</a:t>
            </a:r>
            <a:r>
              <a:rPr lang="en-US" sz="3600" b="1" dirty="0" smtClean="0">
                <a:sym typeface="Symbol" pitchFamily="18" charset="2"/>
              </a:rPr>
              <a:t>. </a:t>
            </a:r>
          </a:p>
          <a:p>
            <a:pPr>
              <a:spcBef>
                <a:spcPct val="10000"/>
              </a:spcBef>
              <a:spcAft>
                <a:spcPct val="30000"/>
              </a:spcAft>
              <a:buFont typeface="Wingdings" pitchFamily="2" charset="2"/>
              <a:buChar char="Ø"/>
              <a:defRPr/>
            </a:pPr>
            <a:r>
              <a:rPr lang="en-US" sz="4000" b="1" dirty="0" smtClean="0">
                <a:sym typeface="Symbol" pitchFamily="18" charset="2"/>
              </a:rPr>
              <a:t>Each neuron is connected to every other neuron.</a:t>
            </a:r>
          </a:p>
          <a:p>
            <a:pPr>
              <a:spcBef>
                <a:spcPct val="10000"/>
              </a:spcBef>
              <a:spcAft>
                <a:spcPct val="30000"/>
              </a:spcAft>
              <a:buFont typeface="Wingdings" pitchFamily="2" charset="2"/>
              <a:buChar char="Ø"/>
              <a:defRPr/>
            </a:pPr>
            <a:r>
              <a:rPr lang="en-US" sz="4000" b="1" dirty="0" smtClean="0">
                <a:sym typeface="Symbol" pitchFamily="18" charset="2"/>
              </a:rPr>
              <a:t>All neurons act as input-output</a:t>
            </a:r>
          </a:p>
          <a:p>
            <a:pPr>
              <a:spcBef>
                <a:spcPct val="10000"/>
              </a:spcBef>
              <a:spcAft>
                <a:spcPct val="30000"/>
              </a:spcAft>
              <a:buFont typeface="Wingdings" pitchFamily="2" charset="2"/>
              <a:buChar char="Ø"/>
              <a:defRPr/>
            </a:pPr>
            <a:r>
              <a:rPr lang="en-US" sz="4000" b="1" dirty="0" smtClean="0">
                <a:sym typeface="Symbol" pitchFamily="18" charset="2"/>
              </a:rPr>
              <a:t>It is usually </a:t>
            </a:r>
            <a:r>
              <a:rPr lang="en-US" sz="4000" b="1" dirty="0" smtClean="0">
                <a:solidFill>
                  <a:srgbClr val="FF0000"/>
                </a:solidFill>
                <a:sym typeface="Symbol" pitchFamily="18" charset="2"/>
              </a:rPr>
              <a:t>initialized</a:t>
            </a:r>
            <a:r>
              <a:rPr lang="en-US" sz="4000" b="1" dirty="0" smtClean="0">
                <a:sym typeface="Symbol" pitchFamily="18" charset="2"/>
              </a:rPr>
              <a:t> with </a:t>
            </a:r>
            <a:r>
              <a:rPr lang="en-US" sz="4000" b="1" dirty="0" smtClean="0">
                <a:solidFill>
                  <a:srgbClr val="FF0000"/>
                </a:solidFill>
                <a:sym typeface="Symbol" pitchFamily="18" charset="2"/>
              </a:rPr>
              <a:t>appropriate weights </a:t>
            </a:r>
            <a:r>
              <a:rPr lang="en-US" sz="4000" b="1" dirty="0" smtClean="0">
                <a:sym typeface="Symbol" pitchFamily="18" charset="2"/>
              </a:rPr>
              <a:t>instead of being trained.</a:t>
            </a:r>
          </a:p>
          <a:p>
            <a:pPr>
              <a:spcBef>
                <a:spcPct val="10000"/>
              </a:spcBef>
              <a:spcAft>
                <a:spcPct val="30000"/>
              </a:spcAft>
              <a:buFont typeface="Wingdings" pitchFamily="2" charset="2"/>
              <a:buChar char="Ø"/>
              <a:defRPr/>
            </a:pPr>
            <a:r>
              <a:rPr lang="en-US" sz="4000" b="1" dirty="0" smtClean="0">
                <a:sym typeface="Symbol" pitchFamily="18" charset="2"/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  <a:sym typeface="Symbol" pitchFamily="18" charset="2"/>
              </a:rPr>
              <a:t>INSTANT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9144000" cy="3048000"/>
          </a:xfrm>
          <a:noFill/>
          <a:ln/>
        </p:spPr>
        <p:txBody>
          <a:bodyPr>
            <a:noAutofit/>
          </a:bodyPr>
          <a:lstStyle/>
          <a:p>
            <a:pPr marL="0" indent="0">
              <a:spcBef>
                <a:spcPct val="10000"/>
              </a:spcBef>
              <a:spcAft>
                <a:spcPct val="30000"/>
              </a:spcAft>
            </a:pPr>
            <a:r>
              <a:rPr lang="en-US" sz="3600" b="1" dirty="0">
                <a:sym typeface="Symbol" pitchFamily="18" charset="2"/>
              </a:rPr>
              <a:t>The Hopfield model constitutes an interesting neural approach to identifying partially </a:t>
            </a:r>
            <a:r>
              <a:rPr lang="en-US" sz="3600" b="1" dirty="0">
                <a:solidFill>
                  <a:srgbClr val="FF0000"/>
                </a:solidFill>
                <a:sym typeface="Symbol" pitchFamily="18" charset="2"/>
              </a:rPr>
              <a:t>occluded objects </a:t>
            </a:r>
            <a:r>
              <a:rPr lang="en-US" sz="3600" b="1" dirty="0">
                <a:sym typeface="Symbol" pitchFamily="18" charset="2"/>
              </a:rPr>
              <a:t>and objects in </a:t>
            </a:r>
            <a:r>
              <a:rPr lang="en-US" sz="3600" b="1" dirty="0">
                <a:solidFill>
                  <a:srgbClr val="FF0000"/>
                </a:solidFill>
                <a:sym typeface="Symbol" pitchFamily="18" charset="2"/>
              </a:rPr>
              <a:t>noisy images.</a:t>
            </a:r>
          </a:p>
          <a:p>
            <a:pPr marL="0" indent="0">
              <a:spcBef>
                <a:spcPct val="10000"/>
              </a:spcBef>
              <a:spcAft>
                <a:spcPct val="30000"/>
              </a:spcAft>
            </a:pPr>
            <a:r>
              <a:rPr lang="en-US" sz="3600" b="1" dirty="0">
                <a:sym typeface="Symbol" pitchFamily="18" charset="2"/>
              </a:rPr>
              <a:t>These are among the </a:t>
            </a:r>
            <a:r>
              <a:rPr lang="en-US" sz="3600" b="1" dirty="0">
                <a:solidFill>
                  <a:srgbClr val="FF0000"/>
                </a:solidFill>
                <a:sym typeface="Symbol" pitchFamily="18" charset="2"/>
              </a:rPr>
              <a:t>toughest problems</a:t>
            </a:r>
            <a:r>
              <a:rPr lang="en-US" sz="3600" b="1" dirty="0">
                <a:sym typeface="Symbol" pitchFamily="18" charset="2"/>
              </a:rPr>
              <a:t> in computer vision.</a:t>
            </a:r>
          </a:p>
        </p:txBody>
      </p:sp>
      <p:pic>
        <p:nvPicPr>
          <p:cNvPr id="17879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24200"/>
            <a:ext cx="914399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87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87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541020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Diagonal elements define the self-connections and a unit does not connect to itself. So </a:t>
            </a:r>
            <a:r>
              <a:rPr lang="en-US" sz="2800" b="1" dirty="0" smtClean="0"/>
              <a:t>all the </a:t>
            </a:r>
            <a:r>
              <a:rPr lang="en-US" sz="2800" b="1" dirty="0" smtClean="0">
                <a:solidFill>
                  <a:srgbClr val="FF0000"/>
                </a:solidFill>
              </a:rPr>
              <a:t>diagonal elements are set to zero.</a:t>
            </a:r>
          </a:p>
          <a:p>
            <a:endParaRPr lang="en-US" sz="28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The weights for a </a:t>
            </a:r>
            <a:r>
              <a:rPr lang="en-US" sz="2800" b="1" dirty="0" smtClean="0">
                <a:solidFill>
                  <a:srgbClr val="FF0000"/>
                </a:solidFill>
              </a:rPr>
              <a:t>Hopfield network are determined directly from the training data without need for training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Hopfield acts as a memory and the procedure for storing a </a:t>
            </a:r>
            <a:r>
              <a:rPr lang="en-US" sz="2800" b="1" dirty="0" smtClean="0">
                <a:solidFill>
                  <a:srgbClr val="FF0000"/>
                </a:solidFill>
              </a:rPr>
              <a:t>single vector in Weight matrix  </a:t>
            </a:r>
            <a:r>
              <a:rPr lang="en-US" sz="2800" b="1" dirty="0" smtClean="0"/>
              <a:t>is to take the outer product of the vector with itself</a:t>
            </a:r>
            <a:endParaRPr lang="en-US" sz="2800" b="1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810000" y="2743200"/>
          <a:ext cx="2533650" cy="2466975"/>
        </p:xfrm>
        <a:graphic>
          <a:graphicData uri="http://schemas.openxmlformats.org/presentationml/2006/ole">
            <p:oleObj spid="_x0000_s1718274" name="Equation" r:id="rId3" imgW="952200" imgH="9270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endParaRPr lang="en-US" sz="2600" b="1" dirty="0" smtClean="0"/>
          </a:p>
          <a:p>
            <a:r>
              <a:rPr lang="en-US" sz="8000" b="1" dirty="0" smtClean="0"/>
              <a:t>To </a:t>
            </a:r>
            <a:r>
              <a:rPr lang="en-US" sz="8000" b="1" dirty="0"/>
              <a:t>store </a:t>
            </a:r>
            <a:r>
              <a:rPr lang="en-US" sz="8000" b="1" dirty="0" smtClean="0">
                <a:solidFill>
                  <a:srgbClr val="FF0000"/>
                </a:solidFill>
              </a:rPr>
              <a:t>n dimensional P patterns </a:t>
            </a:r>
          </a:p>
          <a:p>
            <a:pPr lvl="1"/>
            <a:endParaRPr lang="en-US" sz="2400" dirty="0"/>
          </a:p>
          <a:p>
            <a:pPr lvl="1">
              <a:buFontTx/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 lvl="1">
              <a:buFontTx/>
              <a:buNone/>
            </a:pPr>
            <a:endParaRPr lang="en-US" sz="8000" b="1" dirty="0" smtClean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endParaRPr lang="en-US" sz="8000" b="1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 smtClean="0"/>
          </a:p>
          <a:p>
            <a:pPr>
              <a:buFontTx/>
              <a:buNone/>
            </a:pPr>
            <a:endParaRPr lang="en-US" sz="2800" dirty="0" smtClean="0"/>
          </a:p>
          <a:p>
            <a:pPr>
              <a:buFontTx/>
              <a:buNone/>
            </a:pPr>
            <a:endParaRPr lang="en-US" sz="2800" dirty="0" smtClean="0"/>
          </a:p>
          <a:p>
            <a:pPr>
              <a:buFontTx/>
              <a:buNone/>
            </a:pPr>
            <a:endParaRPr lang="en-US" sz="2800" dirty="0" smtClean="0"/>
          </a:p>
          <a:p>
            <a:pPr>
              <a:buFontTx/>
              <a:buNone/>
            </a:pPr>
            <a:r>
              <a:rPr lang="en-US" sz="2800" dirty="0"/>
              <a:t>		</a:t>
            </a:r>
            <a:endParaRPr lang="en-US" sz="2800" dirty="0" smtClean="0"/>
          </a:p>
          <a:p>
            <a:pPr>
              <a:buFontTx/>
              <a:buNone/>
            </a:pPr>
            <a:endParaRPr lang="en-US" sz="380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sz="380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sz="3800" dirty="0" smtClean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r>
              <a:rPr lang="en-US" sz="2500" b="1" dirty="0"/>
              <a:t>	</a:t>
            </a:r>
            <a:endParaRPr lang="en-US" sz="2500" b="1" dirty="0" smtClean="0"/>
          </a:p>
          <a:p>
            <a:pPr lvl="1">
              <a:buFontTx/>
              <a:buNone/>
            </a:pPr>
            <a:endParaRPr lang="en-US" sz="2000" dirty="0" smtClean="0"/>
          </a:p>
          <a:p>
            <a:pPr lvl="1">
              <a:buFontTx/>
              <a:buNone/>
            </a:pPr>
            <a:endParaRPr lang="en-US" sz="2000" b="1" dirty="0" smtClean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		</a:t>
            </a:r>
          </a:p>
          <a:p>
            <a:pPr lvl="1">
              <a:buFontTx/>
              <a:buNone/>
            </a:pPr>
            <a:r>
              <a:rPr lang="en-US" sz="2400" dirty="0"/>
              <a:t>	  </a:t>
            </a:r>
            <a:endParaRPr lang="en-US" sz="2400" dirty="0" smtClean="0"/>
          </a:p>
          <a:p>
            <a:pPr lvl="1">
              <a:buFontTx/>
              <a:buNone/>
            </a:pPr>
            <a:endParaRPr lang="en-US" sz="2400" dirty="0" smtClean="0"/>
          </a:p>
          <a:p>
            <a:pPr lvl="1">
              <a:buFontTx/>
              <a:buNone/>
            </a:pPr>
            <a:endParaRPr lang="en-US" sz="2400" dirty="0" smtClean="0"/>
          </a:p>
          <a:p>
            <a:pPr lvl="1">
              <a:buFontTx/>
              <a:buNone/>
            </a:pPr>
            <a:endParaRPr lang="en-US" sz="2400" dirty="0" smtClean="0"/>
          </a:p>
          <a:p>
            <a:pPr lvl="1">
              <a:buFontTx/>
              <a:buNone/>
            </a:pPr>
            <a:endParaRPr lang="en-US" sz="2400" dirty="0" smtClean="0"/>
          </a:p>
          <a:p>
            <a:pPr lvl="1">
              <a:buFontTx/>
              <a:buNone/>
            </a:pPr>
            <a:endParaRPr lang="en-US" sz="3800" dirty="0" smtClean="0"/>
          </a:p>
          <a:p>
            <a:pPr lvl="1">
              <a:buFontTx/>
              <a:buNone/>
            </a:pPr>
            <a:r>
              <a:rPr lang="en-US" sz="3800" dirty="0" smtClean="0"/>
              <a:t> </a:t>
            </a:r>
          </a:p>
          <a:p>
            <a:pPr lvl="1">
              <a:buFontTx/>
              <a:buNone/>
            </a:pPr>
            <a:endParaRPr lang="en-US" sz="3800" b="1" dirty="0" smtClean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r>
              <a:rPr lang="en-US" sz="6000" b="1" dirty="0" smtClean="0">
                <a:solidFill>
                  <a:srgbClr val="FF0000"/>
                </a:solidFill>
              </a:rPr>
              <a:t>Converting X(p</a:t>
            </a:r>
            <a:r>
              <a:rPr lang="en-US" sz="6000" b="1" dirty="0">
                <a:solidFill>
                  <a:srgbClr val="FF0000"/>
                </a:solidFill>
              </a:rPr>
              <a:t>) to bipolar </a:t>
            </a:r>
            <a:r>
              <a:rPr lang="en-US" sz="6000" b="1" dirty="0" smtClean="0">
                <a:solidFill>
                  <a:srgbClr val="FF0000"/>
                </a:solidFill>
              </a:rPr>
              <a:t>[0  </a:t>
            </a:r>
            <a:r>
              <a:rPr lang="en-US" sz="6000" b="1" dirty="0" smtClean="0">
                <a:solidFill>
                  <a:srgbClr val="FF0000"/>
                </a:solidFill>
                <a:sym typeface="Wingdings" pitchFamily="2" charset="2"/>
              </a:rPr>
              <a:t> -1 ] and use equation 1 </a:t>
            </a:r>
            <a:r>
              <a:rPr lang="en-US" sz="6000" b="1" dirty="0" smtClean="0">
                <a:solidFill>
                  <a:srgbClr val="FF0000"/>
                </a:solidFill>
              </a:rPr>
              <a:t>when </a:t>
            </a:r>
            <a:r>
              <a:rPr lang="en-US" sz="6000" b="1" dirty="0">
                <a:solidFill>
                  <a:srgbClr val="FF0000"/>
                </a:solidFill>
              </a:rPr>
              <a:t>constructing W.</a:t>
            </a:r>
          </a:p>
        </p:txBody>
      </p:sp>
      <p:graphicFrame>
        <p:nvGraphicFramePr>
          <p:cNvPr id="1849348" name="Object 4"/>
          <p:cNvGraphicFramePr>
            <a:graphicFrameLocks noChangeAspect="1"/>
          </p:cNvGraphicFramePr>
          <p:nvPr/>
        </p:nvGraphicFramePr>
        <p:xfrm>
          <a:off x="228600" y="1600200"/>
          <a:ext cx="8072437" cy="3716338"/>
        </p:xfrm>
        <a:graphic>
          <a:graphicData uri="http://schemas.openxmlformats.org/presentationml/2006/ole">
            <p:oleObj spid="_x0000_s1849348" name="Equation" r:id="rId3" imgW="3035160" imgH="13968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066800" y="609600"/>
          <a:ext cx="5500690" cy="944563"/>
        </p:xfrm>
        <a:graphic>
          <a:graphicData uri="http://schemas.openxmlformats.org/presentationml/2006/ole">
            <p:oleObj spid="_x0000_s1849349" name="Equation" r:id="rId4" imgW="125712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1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1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9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9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9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676400"/>
          <a:ext cx="8915400" cy="822960"/>
        </p:xfrm>
        <a:graphic>
          <a:graphicData uri="http://schemas.openxmlformats.org/drawingml/2006/table">
            <a:tbl>
              <a:tblPr/>
              <a:tblGrid>
                <a:gridCol w="8915400"/>
              </a:tblGrid>
              <a:tr h="762000">
                <a:tc>
                  <a:txBody>
                    <a:bodyPr/>
                    <a:lstStyle/>
                    <a:p>
                      <a:r>
                        <a:rPr lang="sv-SE" sz="2400" b="1" dirty="0" smtClean="0"/>
                        <a:t>FIND</a:t>
                      </a:r>
                      <a:r>
                        <a:rPr lang="sv-SE" sz="2400" b="1" baseline="0" dirty="0" smtClean="0"/>
                        <a:t> W</a:t>
                      </a:r>
                      <a:r>
                        <a:rPr lang="sv-SE" sz="2400" b="1" dirty="0" smtClean="0"/>
                        <a:t>EIGHT MATRIX TO STORE  V</a:t>
                      </a:r>
                      <a:r>
                        <a:rPr lang="sv-SE" sz="2400" b="1" baseline="30000" dirty="0" smtClean="0"/>
                        <a:t>1</a:t>
                      </a:r>
                      <a:r>
                        <a:rPr lang="sv-SE" sz="2400" b="1" dirty="0" smtClean="0"/>
                        <a:t>  = </a:t>
                      </a:r>
                      <a:r>
                        <a:rPr lang="sv-SE" sz="2400" b="1" dirty="0" smtClean="0">
                          <a:solidFill>
                            <a:srgbClr val="FF0000"/>
                          </a:solidFill>
                        </a:rPr>
                        <a:t>01101 ,</a:t>
                      </a:r>
                    </a:p>
                    <a:p>
                      <a:r>
                        <a:rPr lang="sv-SE" sz="24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sz="2400" b="1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 = 0, V</a:t>
                      </a:r>
                      <a:r>
                        <a:rPr lang="en-US" sz="2400" b="1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 = 1, V</a:t>
                      </a:r>
                      <a:r>
                        <a:rPr lang="en-US" sz="2400" b="1" baseline="-250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 = 1, V</a:t>
                      </a:r>
                      <a:r>
                        <a:rPr lang="en-US" sz="2400" b="1" baseline="-25000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 = 0, and V</a:t>
                      </a:r>
                      <a:r>
                        <a:rPr lang="en-US" sz="2400" b="1" baseline="-25000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 = 1.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8060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895600"/>
            <a:ext cx="8534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30480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Node 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38862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Node 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46482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Node 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54102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Node 4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211669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Node 5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14400" y="2590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Node 1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590800" y="2590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Node 2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67200" y="2590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Node 3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867400" y="2590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Node 4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467600" y="2590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Node 5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2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2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0600" y="914400"/>
            <a:ext cx="6647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b="1" dirty="0" smtClean="0">
                <a:solidFill>
                  <a:srgbClr val="00B050"/>
                </a:solidFill>
              </a:rPr>
              <a:t>W</a:t>
            </a:r>
            <a:r>
              <a:rPr lang="sv-SE" sz="2800" b="1" baseline="-25000" dirty="0" smtClean="0">
                <a:solidFill>
                  <a:srgbClr val="00B050"/>
                </a:solidFill>
              </a:rPr>
              <a:t>ij</a:t>
            </a:r>
            <a:r>
              <a:rPr lang="sv-SE" sz="2800" b="1" dirty="0" smtClean="0">
                <a:solidFill>
                  <a:srgbClr val="00B050"/>
                </a:solidFill>
              </a:rPr>
              <a:t> = (2V</a:t>
            </a:r>
            <a:r>
              <a:rPr lang="sv-SE" sz="2800" b="1" baseline="-25000" dirty="0" smtClean="0">
                <a:solidFill>
                  <a:srgbClr val="00B050"/>
                </a:solidFill>
              </a:rPr>
              <a:t>i</a:t>
            </a:r>
            <a:r>
              <a:rPr lang="sv-SE" sz="2800" b="1" dirty="0" smtClean="0">
                <a:solidFill>
                  <a:srgbClr val="00B050"/>
                </a:solidFill>
              </a:rPr>
              <a:t> - 1)(2V</a:t>
            </a:r>
            <a:r>
              <a:rPr lang="sv-SE" sz="2800" b="1" baseline="-25000" dirty="0" smtClean="0">
                <a:solidFill>
                  <a:srgbClr val="00B050"/>
                </a:solidFill>
              </a:rPr>
              <a:t>j</a:t>
            </a:r>
            <a:r>
              <a:rPr lang="sv-SE" sz="2800" b="1" dirty="0" smtClean="0">
                <a:solidFill>
                  <a:srgbClr val="00B050"/>
                </a:solidFill>
              </a:rPr>
              <a:t> - 1) = (2V</a:t>
            </a:r>
            <a:r>
              <a:rPr lang="sv-SE" sz="2800" b="1" baseline="-25000" dirty="0" smtClean="0">
                <a:solidFill>
                  <a:srgbClr val="00B050"/>
                </a:solidFill>
              </a:rPr>
              <a:t>j</a:t>
            </a:r>
            <a:r>
              <a:rPr lang="sv-SE" sz="2800" b="1" dirty="0" smtClean="0">
                <a:solidFill>
                  <a:srgbClr val="00B050"/>
                </a:solidFill>
              </a:rPr>
              <a:t> - 1)(2V</a:t>
            </a:r>
            <a:r>
              <a:rPr lang="sv-SE" sz="2800" b="1" baseline="-25000" dirty="0" smtClean="0">
                <a:solidFill>
                  <a:srgbClr val="00B050"/>
                </a:solidFill>
              </a:rPr>
              <a:t>i</a:t>
            </a:r>
            <a:r>
              <a:rPr lang="sv-SE" sz="2800" b="1" dirty="0" smtClean="0">
                <a:solidFill>
                  <a:srgbClr val="00B050"/>
                </a:solidFill>
              </a:rPr>
              <a:t> - 1) = W</a:t>
            </a:r>
            <a:r>
              <a:rPr lang="sv-SE" sz="2800" b="1" baseline="-25000" dirty="0" smtClean="0">
                <a:solidFill>
                  <a:srgbClr val="00B050"/>
                </a:solidFill>
              </a:rPr>
              <a:t>ji</a:t>
            </a:r>
            <a:endParaRPr lang="sv-SE" sz="2800" b="1" dirty="0">
              <a:solidFill>
                <a:srgbClr val="00B05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-228600"/>
          <a:ext cx="9144000" cy="1066800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1066800">
                <a:tc>
                  <a:txBody>
                    <a:bodyPr/>
                    <a:lstStyle/>
                    <a:p>
                      <a:r>
                        <a:rPr lang="en-US" dirty="0"/>
                        <a:t> </a:t>
                      </a:r>
                      <a:r>
                        <a:rPr lang="sv-SE" sz="2400" b="1" dirty="0" smtClean="0"/>
                        <a:t>WEIGHT MATRIX TO STORE   </a:t>
                      </a:r>
                      <a:r>
                        <a:rPr lang="sv-SE" sz="2400" b="1" dirty="0" smtClean="0">
                          <a:solidFill>
                            <a:srgbClr val="FF0000"/>
                          </a:solidFill>
                        </a:rPr>
                        <a:t>FIRST    PATTERN   </a:t>
                      </a:r>
                      <a:r>
                        <a:rPr lang="sv-SE" sz="2400" b="1" dirty="0" smtClean="0"/>
                        <a:t>V</a:t>
                      </a:r>
                      <a:r>
                        <a:rPr lang="sv-SE" sz="2400" b="1" baseline="30000" dirty="0" smtClean="0"/>
                        <a:t>1</a:t>
                      </a:r>
                      <a:r>
                        <a:rPr lang="sv-SE" sz="2400" b="1" dirty="0" smtClean="0"/>
                        <a:t>  = </a:t>
                      </a:r>
                      <a:r>
                        <a:rPr lang="sv-SE" sz="3200" b="1" dirty="0" smtClean="0">
                          <a:solidFill>
                            <a:srgbClr val="FF0000"/>
                          </a:solidFill>
                        </a:rPr>
                        <a:t>01101 ,</a:t>
                      </a:r>
                      <a:endParaRPr lang="sv-SE" sz="2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sv-SE" sz="24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sz="2400" b="1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 = 0, V</a:t>
                      </a:r>
                      <a:r>
                        <a:rPr lang="en-US" sz="2400" b="1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 = 1, V</a:t>
                      </a:r>
                      <a:r>
                        <a:rPr lang="en-US" sz="2400" b="1" baseline="-250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 = 1, V</a:t>
                      </a:r>
                      <a:r>
                        <a:rPr lang="en-US" sz="2400" b="1" baseline="-25000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 = 0, and V</a:t>
                      </a:r>
                      <a:r>
                        <a:rPr lang="en-US" sz="2400" b="1" baseline="-25000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 = 1.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1447800"/>
          <a:ext cx="9144000" cy="4619812"/>
        </p:xfrm>
        <a:graphic>
          <a:graphicData uri="http://schemas.openxmlformats.org/drawingml/2006/table">
            <a:tbl>
              <a:tblPr/>
              <a:tblGrid>
                <a:gridCol w="1002764"/>
                <a:gridCol w="8141236"/>
              </a:tblGrid>
              <a:tr h="33528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7812" marR="47812" marT="23906" marB="239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W</a:t>
                      </a:r>
                      <a:r>
                        <a:rPr lang="en-US" sz="2000" b="1" baseline="-25000" dirty="0" smtClean="0"/>
                        <a:t>11</a:t>
                      </a:r>
                      <a:r>
                        <a:rPr lang="en-US" sz="2000" b="1" dirty="0" smtClean="0"/>
                        <a:t> =0</a:t>
                      </a:r>
                    </a:p>
                    <a:p>
                      <a:r>
                        <a:rPr lang="pl-PL" sz="2000" b="1" dirty="0" smtClean="0"/>
                        <a:t>W</a:t>
                      </a:r>
                      <a:r>
                        <a:rPr lang="pl-PL" sz="2000" b="1" baseline="-25000" dirty="0" smtClean="0"/>
                        <a:t>12</a:t>
                      </a:r>
                      <a:r>
                        <a:rPr lang="pl-PL" sz="2000" b="1" dirty="0"/>
                        <a:t> = (2V</a:t>
                      </a:r>
                      <a:r>
                        <a:rPr lang="pl-PL" sz="2000" b="1" baseline="-25000" dirty="0"/>
                        <a:t>1</a:t>
                      </a:r>
                      <a:r>
                        <a:rPr lang="pl-PL" sz="2000" b="1" dirty="0"/>
                        <a:t> - 1)(2V</a:t>
                      </a:r>
                      <a:r>
                        <a:rPr lang="pl-PL" sz="2000" b="1" baseline="-25000" dirty="0"/>
                        <a:t>2</a:t>
                      </a:r>
                      <a:r>
                        <a:rPr lang="pl-PL" sz="2000" b="1" dirty="0"/>
                        <a:t> - 1) = (0 - 1)(2 - 1) = (-1)(1) = -1</a:t>
                      </a:r>
                      <a:br>
                        <a:rPr lang="pl-PL" sz="2000" b="1" dirty="0"/>
                      </a:br>
                      <a:r>
                        <a:rPr lang="pl-PL" sz="2000" b="1" dirty="0"/>
                        <a:t>W</a:t>
                      </a:r>
                      <a:r>
                        <a:rPr lang="pl-PL" sz="2000" b="1" baseline="-25000" dirty="0"/>
                        <a:t>13</a:t>
                      </a:r>
                      <a:r>
                        <a:rPr lang="pl-PL" sz="2000" b="1" dirty="0"/>
                        <a:t> = (2V</a:t>
                      </a:r>
                      <a:r>
                        <a:rPr lang="pl-PL" sz="2000" b="1" baseline="-25000" dirty="0"/>
                        <a:t>1</a:t>
                      </a:r>
                      <a:r>
                        <a:rPr lang="pl-PL" sz="2000" b="1" dirty="0"/>
                        <a:t> - 1)(2V</a:t>
                      </a:r>
                      <a:r>
                        <a:rPr lang="pl-PL" sz="2000" b="1" baseline="-25000" dirty="0"/>
                        <a:t>3</a:t>
                      </a:r>
                      <a:r>
                        <a:rPr lang="pl-PL" sz="2000" b="1" dirty="0"/>
                        <a:t> - 1) = (0 - 1)(2 - 1) = (-1)(1) = -1</a:t>
                      </a:r>
                      <a:br>
                        <a:rPr lang="pl-PL" sz="2000" b="1" dirty="0"/>
                      </a:br>
                      <a:r>
                        <a:rPr lang="pl-PL" sz="2000" b="1" dirty="0"/>
                        <a:t>W</a:t>
                      </a:r>
                      <a:r>
                        <a:rPr lang="pl-PL" sz="2000" b="1" baseline="-25000" dirty="0"/>
                        <a:t>14</a:t>
                      </a:r>
                      <a:r>
                        <a:rPr lang="pl-PL" sz="2000" b="1" dirty="0"/>
                        <a:t> = (2V</a:t>
                      </a:r>
                      <a:r>
                        <a:rPr lang="pl-PL" sz="2000" b="1" baseline="-25000" dirty="0"/>
                        <a:t>1</a:t>
                      </a:r>
                      <a:r>
                        <a:rPr lang="pl-PL" sz="2000" b="1" dirty="0"/>
                        <a:t> - 1)(2V</a:t>
                      </a:r>
                      <a:r>
                        <a:rPr lang="pl-PL" sz="2000" b="1" baseline="-25000" dirty="0"/>
                        <a:t>4</a:t>
                      </a:r>
                      <a:r>
                        <a:rPr lang="pl-PL" sz="2000" b="1" dirty="0"/>
                        <a:t> - 1) = (0 - 1)(0 - 1) = (-1)(-1) = 1</a:t>
                      </a:r>
                      <a:br>
                        <a:rPr lang="pl-PL" sz="2000" b="1" dirty="0"/>
                      </a:br>
                      <a:r>
                        <a:rPr lang="pl-PL" sz="2000" b="1" dirty="0"/>
                        <a:t>W</a:t>
                      </a:r>
                      <a:r>
                        <a:rPr lang="pl-PL" sz="2000" b="1" baseline="-25000" dirty="0"/>
                        <a:t>15</a:t>
                      </a:r>
                      <a:r>
                        <a:rPr lang="pl-PL" sz="2000" b="1" dirty="0"/>
                        <a:t> = (2V</a:t>
                      </a:r>
                      <a:r>
                        <a:rPr lang="pl-PL" sz="2000" b="1" baseline="-25000" dirty="0"/>
                        <a:t>1</a:t>
                      </a:r>
                      <a:r>
                        <a:rPr lang="pl-PL" sz="2000" b="1" dirty="0"/>
                        <a:t> - 1)(2V</a:t>
                      </a:r>
                      <a:r>
                        <a:rPr lang="pl-PL" sz="2000" b="1" baseline="-25000" dirty="0"/>
                        <a:t>5</a:t>
                      </a:r>
                      <a:r>
                        <a:rPr lang="pl-PL" sz="2000" b="1" dirty="0"/>
                        <a:t> - 1) = (0 - 1)(2 - 1) = (-1)(1) = -</a:t>
                      </a:r>
                      <a:r>
                        <a:rPr lang="pl-PL" sz="2000" b="1" dirty="0" smtClean="0"/>
                        <a:t>1</a:t>
                      </a:r>
                      <a:endParaRPr lang="en-US" sz="2000" b="1" dirty="0" smtClean="0"/>
                    </a:p>
                    <a:p>
                      <a:r>
                        <a:rPr lang="en-US" sz="2000" b="1" dirty="0" smtClean="0"/>
                        <a:t>W</a:t>
                      </a:r>
                      <a:r>
                        <a:rPr lang="en-US" sz="2000" b="1" baseline="-25000" dirty="0" smtClean="0"/>
                        <a:t>21</a:t>
                      </a:r>
                      <a:r>
                        <a:rPr lang="en-US" sz="2000" b="1" dirty="0" smtClean="0"/>
                        <a:t> =W</a:t>
                      </a:r>
                      <a:r>
                        <a:rPr lang="en-US" sz="2000" b="1" baseline="-25000" dirty="0" smtClean="0"/>
                        <a:t>12 </a:t>
                      </a:r>
                      <a:r>
                        <a:rPr lang="en-US" sz="2000" b="1" baseline="0" dirty="0" smtClean="0"/>
                        <a:t>  , W</a:t>
                      </a:r>
                      <a:r>
                        <a:rPr lang="en-US" sz="2000" b="1" baseline="-25000" dirty="0" smtClean="0"/>
                        <a:t>22</a:t>
                      </a:r>
                      <a:r>
                        <a:rPr lang="en-US" sz="2000" b="1" baseline="0" dirty="0" smtClean="0"/>
                        <a:t> =0</a:t>
                      </a:r>
                      <a:r>
                        <a:rPr lang="pl-PL" sz="2000" b="1" dirty="0"/>
                        <a:t/>
                      </a:r>
                      <a:br>
                        <a:rPr lang="pl-PL" sz="2000" b="1" dirty="0"/>
                      </a:br>
                      <a:r>
                        <a:rPr lang="pl-PL" sz="2000" b="1" dirty="0"/>
                        <a:t>W</a:t>
                      </a:r>
                      <a:r>
                        <a:rPr lang="pl-PL" sz="2000" b="1" baseline="-25000" dirty="0"/>
                        <a:t>23</a:t>
                      </a:r>
                      <a:r>
                        <a:rPr lang="pl-PL" sz="2000" b="1" dirty="0"/>
                        <a:t> = (2V</a:t>
                      </a:r>
                      <a:r>
                        <a:rPr lang="pl-PL" sz="2000" b="1" baseline="-25000" dirty="0"/>
                        <a:t>2</a:t>
                      </a:r>
                      <a:r>
                        <a:rPr lang="pl-PL" sz="2000" b="1" dirty="0"/>
                        <a:t> - 1)(2V</a:t>
                      </a:r>
                      <a:r>
                        <a:rPr lang="pl-PL" sz="2000" b="1" baseline="-25000" dirty="0"/>
                        <a:t>3</a:t>
                      </a:r>
                      <a:r>
                        <a:rPr lang="pl-PL" sz="2000" b="1" dirty="0"/>
                        <a:t> - 1) = (2 - 1)(2 - 1) = (1)(1) = 1</a:t>
                      </a:r>
                      <a:br>
                        <a:rPr lang="pl-PL" sz="2000" b="1" dirty="0"/>
                      </a:br>
                      <a:r>
                        <a:rPr lang="pl-PL" sz="2000" b="1" dirty="0"/>
                        <a:t>W</a:t>
                      </a:r>
                      <a:r>
                        <a:rPr lang="pl-PL" sz="2000" b="1" baseline="-25000" dirty="0"/>
                        <a:t>24</a:t>
                      </a:r>
                      <a:r>
                        <a:rPr lang="pl-PL" sz="2000" b="1" dirty="0"/>
                        <a:t> = (2V</a:t>
                      </a:r>
                      <a:r>
                        <a:rPr lang="pl-PL" sz="2000" b="1" baseline="-25000" dirty="0"/>
                        <a:t>2</a:t>
                      </a:r>
                      <a:r>
                        <a:rPr lang="pl-PL" sz="2000" b="1" dirty="0"/>
                        <a:t> - 1)(2V</a:t>
                      </a:r>
                      <a:r>
                        <a:rPr lang="pl-PL" sz="2000" b="1" baseline="-25000" dirty="0"/>
                        <a:t>4</a:t>
                      </a:r>
                      <a:r>
                        <a:rPr lang="pl-PL" sz="2000" b="1" dirty="0"/>
                        <a:t> - 1) = (2 - 1)(0 - 1) = (1)(-1) = -1</a:t>
                      </a:r>
                      <a:br>
                        <a:rPr lang="pl-PL" sz="2000" b="1" dirty="0"/>
                      </a:br>
                      <a:r>
                        <a:rPr lang="pl-PL" sz="2000" b="1" dirty="0"/>
                        <a:t>W</a:t>
                      </a:r>
                      <a:r>
                        <a:rPr lang="pl-PL" sz="2000" b="1" baseline="-25000" dirty="0"/>
                        <a:t>25</a:t>
                      </a:r>
                      <a:r>
                        <a:rPr lang="pl-PL" sz="2000" b="1" dirty="0"/>
                        <a:t> = (2V</a:t>
                      </a:r>
                      <a:r>
                        <a:rPr lang="pl-PL" sz="2000" b="1" baseline="-25000" dirty="0"/>
                        <a:t>2</a:t>
                      </a:r>
                      <a:r>
                        <a:rPr lang="pl-PL" sz="2000" b="1" dirty="0"/>
                        <a:t> - 1)(2V</a:t>
                      </a:r>
                      <a:r>
                        <a:rPr lang="pl-PL" sz="2000" b="1" baseline="-25000" dirty="0"/>
                        <a:t>5</a:t>
                      </a:r>
                      <a:r>
                        <a:rPr lang="pl-PL" sz="2000" b="1" dirty="0"/>
                        <a:t> - 1) = (2 - 1)(2 - 1) = (1)(1) = </a:t>
                      </a:r>
                      <a:r>
                        <a:rPr lang="pl-PL" sz="2000" b="1" dirty="0" smtClean="0"/>
                        <a:t>1</a:t>
                      </a:r>
                      <a:endParaRPr lang="en-US" sz="2000" b="1" dirty="0" smtClean="0"/>
                    </a:p>
                    <a:p>
                      <a:r>
                        <a:rPr lang="en-US" sz="2000" b="1" dirty="0" smtClean="0"/>
                        <a:t>W</a:t>
                      </a:r>
                      <a:r>
                        <a:rPr lang="en-US" sz="2000" b="1" baseline="-25000" dirty="0" smtClean="0"/>
                        <a:t>31</a:t>
                      </a:r>
                      <a:r>
                        <a:rPr lang="en-US" sz="2000" b="1" dirty="0" smtClean="0"/>
                        <a:t>  =  W </a:t>
                      </a:r>
                      <a:r>
                        <a:rPr lang="en-US" sz="2000" b="1" baseline="-25000" dirty="0" smtClean="0"/>
                        <a:t>13</a:t>
                      </a:r>
                      <a:r>
                        <a:rPr lang="en-US" sz="2000" b="1" dirty="0" smtClean="0"/>
                        <a:t> ,</a:t>
                      </a:r>
                      <a:r>
                        <a:rPr lang="en-US" sz="2000" b="1" baseline="0" dirty="0" smtClean="0"/>
                        <a:t>   W</a:t>
                      </a:r>
                      <a:r>
                        <a:rPr lang="en-US" sz="2000" b="1" baseline="-25000" dirty="0" smtClean="0"/>
                        <a:t>32</a:t>
                      </a:r>
                      <a:r>
                        <a:rPr lang="en-US" sz="2000" b="1" baseline="0" dirty="0" smtClean="0"/>
                        <a:t>  =  W</a:t>
                      </a:r>
                      <a:r>
                        <a:rPr lang="en-US" sz="2000" b="1" baseline="-25000" dirty="0" smtClean="0"/>
                        <a:t>23</a:t>
                      </a:r>
                      <a:r>
                        <a:rPr lang="en-US" sz="2000" b="1" baseline="0" dirty="0" smtClean="0"/>
                        <a:t> ,  W</a:t>
                      </a:r>
                      <a:r>
                        <a:rPr lang="en-US" sz="2000" b="1" baseline="-25000" dirty="0" smtClean="0"/>
                        <a:t>33</a:t>
                      </a:r>
                      <a:r>
                        <a:rPr lang="en-US" sz="2000" b="1" baseline="0" dirty="0" smtClean="0"/>
                        <a:t> = 0</a:t>
                      </a:r>
                      <a:r>
                        <a:rPr lang="pl-PL" sz="2000" b="1" dirty="0"/>
                        <a:t/>
                      </a:r>
                      <a:br>
                        <a:rPr lang="pl-PL" sz="2000" b="1" dirty="0"/>
                      </a:br>
                      <a:r>
                        <a:rPr lang="pl-PL" sz="2000" b="1" dirty="0" smtClean="0"/>
                        <a:t>W</a:t>
                      </a:r>
                      <a:r>
                        <a:rPr lang="pl-PL" sz="2000" b="1" baseline="-25000" dirty="0" smtClean="0"/>
                        <a:t>34</a:t>
                      </a:r>
                      <a:r>
                        <a:rPr lang="pl-PL" sz="2000" b="1" dirty="0"/>
                        <a:t> = (2V</a:t>
                      </a:r>
                      <a:r>
                        <a:rPr lang="pl-PL" sz="2000" b="1" baseline="-25000" dirty="0"/>
                        <a:t>3</a:t>
                      </a:r>
                      <a:r>
                        <a:rPr lang="pl-PL" sz="2000" b="1" dirty="0"/>
                        <a:t> - 1)(2V</a:t>
                      </a:r>
                      <a:r>
                        <a:rPr lang="pl-PL" sz="2000" b="1" baseline="-25000" dirty="0"/>
                        <a:t>4</a:t>
                      </a:r>
                      <a:r>
                        <a:rPr lang="pl-PL" sz="2000" b="1" dirty="0"/>
                        <a:t> - 1) = (2 - 1)(0 - 1) = (1)(-1) = -1</a:t>
                      </a:r>
                      <a:br>
                        <a:rPr lang="pl-PL" sz="2000" b="1" dirty="0"/>
                      </a:br>
                      <a:r>
                        <a:rPr lang="pl-PL" sz="2000" b="1" dirty="0"/>
                        <a:t>W</a:t>
                      </a:r>
                      <a:r>
                        <a:rPr lang="pl-PL" sz="2000" b="1" baseline="-25000" dirty="0"/>
                        <a:t>35</a:t>
                      </a:r>
                      <a:r>
                        <a:rPr lang="pl-PL" sz="2000" b="1" dirty="0"/>
                        <a:t> = (2V</a:t>
                      </a:r>
                      <a:r>
                        <a:rPr lang="pl-PL" sz="2000" b="1" baseline="-25000" dirty="0"/>
                        <a:t>3</a:t>
                      </a:r>
                      <a:r>
                        <a:rPr lang="pl-PL" sz="2000" b="1" dirty="0"/>
                        <a:t> - 1)(2V</a:t>
                      </a:r>
                      <a:r>
                        <a:rPr lang="pl-PL" sz="2000" b="1" baseline="-25000" dirty="0"/>
                        <a:t>5</a:t>
                      </a:r>
                      <a:r>
                        <a:rPr lang="pl-PL" sz="2000" b="1" dirty="0"/>
                        <a:t> - 1) = (2 - 1)(2 - 1) = (1)(1) = 1</a:t>
                      </a:r>
                      <a:br>
                        <a:rPr lang="pl-PL" sz="2000" b="1" dirty="0"/>
                      </a:br>
                      <a:r>
                        <a:rPr lang="en-US" sz="2000" b="1" dirty="0" smtClean="0"/>
                        <a:t>W</a:t>
                      </a:r>
                      <a:r>
                        <a:rPr lang="en-US" sz="2000" b="1" baseline="-25000" dirty="0" smtClean="0"/>
                        <a:t>41</a:t>
                      </a:r>
                      <a:r>
                        <a:rPr lang="en-US" sz="2000" b="1" dirty="0" smtClean="0"/>
                        <a:t>  =  W </a:t>
                      </a:r>
                      <a:r>
                        <a:rPr lang="en-US" sz="2000" b="1" baseline="-25000" dirty="0" smtClean="0"/>
                        <a:t>14</a:t>
                      </a:r>
                      <a:r>
                        <a:rPr lang="en-US" sz="2000" b="1" dirty="0" smtClean="0"/>
                        <a:t> ,</a:t>
                      </a:r>
                      <a:r>
                        <a:rPr lang="en-US" sz="2000" b="1" baseline="0" dirty="0" smtClean="0"/>
                        <a:t>   W</a:t>
                      </a:r>
                      <a:r>
                        <a:rPr lang="en-US" sz="2000" b="1" baseline="-25000" dirty="0" smtClean="0"/>
                        <a:t>42</a:t>
                      </a:r>
                      <a:r>
                        <a:rPr lang="en-US" sz="2000" b="1" baseline="0" dirty="0" smtClean="0"/>
                        <a:t>  =  W</a:t>
                      </a:r>
                      <a:r>
                        <a:rPr lang="en-US" sz="2000" b="1" baseline="-25000" dirty="0" smtClean="0"/>
                        <a:t>24</a:t>
                      </a:r>
                      <a:r>
                        <a:rPr lang="en-US" sz="2000" b="1" baseline="0" dirty="0" smtClean="0"/>
                        <a:t> ,  W</a:t>
                      </a:r>
                      <a:r>
                        <a:rPr lang="en-US" sz="2000" b="1" baseline="-25000" dirty="0" smtClean="0"/>
                        <a:t>43</a:t>
                      </a:r>
                      <a:r>
                        <a:rPr lang="en-US" sz="2000" b="1" baseline="0" dirty="0" smtClean="0"/>
                        <a:t> =W</a:t>
                      </a:r>
                      <a:r>
                        <a:rPr lang="en-US" sz="2000" b="1" baseline="-25000" dirty="0" smtClean="0"/>
                        <a:t>34</a:t>
                      </a:r>
                      <a:r>
                        <a:rPr lang="en-US" sz="2000" b="1" baseline="0" dirty="0" smtClean="0"/>
                        <a:t> , W</a:t>
                      </a:r>
                      <a:r>
                        <a:rPr lang="en-US" sz="2000" b="1" baseline="-25000" dirty="0" smtClean="0"/>
                        <a:t>44</a:t>
                      </a:r>
                      <a:r>
                        <a:rPr lang="en-US" sz="2000" b="1" baseline="0" dirty="0" smtClean="0"/>
                        <a:t> = 0</a:t>
                      </a:r>
                    </a:p>
                    <a:p>
                      <a:r>
                        <a:rPr lang="pl-PL" sz="2000" b="1" dirty="0" smtClean="0"/>
                        <a:t>W</a:t>
                      </a:r>
                      <a:r>
                        <a:rPr lang="pl-PL" sz="2000" b="1" baseline="-25000" dirty="0" smtClean="0"/>
                        <a:t>45</a:t>
                      </a:r>
                      <a:r>
                        <a:rPr lang="pl-PL" sz="2000" b="1" dirty="0"/>
                        <a:t> = (2V</a:t>
                      </a:r>
                      <a:r>
                        <a:rPr lang="pl-PL" sz="2000" b="1" baseline="-25000" dirty="0"/>
                        <a:t>4</a:t>
                      </a:r>
                      <a:r>
                        <a:rPr lang="pl-PL" sz="2000" b="1" dirty="0"/>
                        <a:t> - 1)(2V</a:t>
                      </a:r>
                      <a:r>
                        <a:rPr lang="pl-PL" sz="2000" b="1" baseline="-25000" dirty="0"/>
                        <a:t>5</a:t>
                      </a:r>
                      <a:r>
                        <a:rPr lang="pl-PL" sz="2000" b="1" dirty="0"/>
                        <a:t> - 1) = (0 - 1)(2 - 1) = (-1)(1) = -1</a:t>
                      </a:r>
                      <a:br>
                        <a:rPr lang="pl-PL" sz="2000" b="1" dirty="0"/>
                      </a:br>
                      <a:endParaRPr lang="pl-PL" sz="2000" b="1" dirty="0"/>
                    </a:p>
                  </a:txBody>
                  <a:tcPr marL="47812" marR="47812" marT="23906" marB="239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8060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5903893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Replace 0 by -1  </a:t>
            </a:r>
            <a:r>
              <a:rPr lang="en-US" sz="2800" b="1" dirty="0" smtClean="0"/>
              <a:t>V = (0 1 1 01 1)  becomes   ( -1 1 1 -1 1 1) and find weights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710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33799"/>
            <a:ext cx="9144000" cy="312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3200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WEIGHT MATRIX FOR  storing first  vector :   0 1 1 0 1 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7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7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600200"/>
          <a:ext cx="9144000" cy="4132132"/>
        </p:xfrm>
        <a:graphic>
          <a:graphicData uri="http://schemas.openxmlformats.org/drawingml/2006/table">
            <a:tbl>
              <a:tblPr/>
              <a:tblGrid>
                <a:gridCol w="1002764"/>
                <a:gridCol w="8141236"/>
              </a:tblGrid>
              <a:tr h="413213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7812" marR="47812" marT="23906" marB="239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b="1" dirty="0"/>
                        <a:t>W</a:t>
                      </a:r>
                      <a:r>
                        <a:rPr lang="pl-PL" sz="2000" b="1" baseline="-25000" dirty="0"/>
                        <a:t>12</a:t>
                      </a:r>
                      <a:r>
                        <a:rPr lang="pl-PL" sz="2000" b="1" dirty="0"/>
                        <a:t> = (2V</a:t>
                      </a:r>
                      <a:r>
                        <a:rPr lang="pl-PL" sz="2000" b="1" baseline="-25000" dirty="0"/>
                        <a:t>1</a:t>
                      </a:r>
                      <a:r>
                        <a:rPr lang="pl-PL" sz="2000" b="1" dirty="0"/>
                        <a:t> - 1)(2V</a:t>
                      </a:r>
                      <a:r>
                        <a:rPr lang="pl-PL" sz="2000" b="1" baseline="-25000" dirty="0"/>
                        <a:t>2</a:t>
                      </a:r>
                      <a:r>
                        <a:rPr lang="pl-PL" sz="2000" b="1" dirty="0"/>
                        <a:t> - 1) = </a:t>
                      </a:r>
                      <a:r>
                        <a:rPr lang="pl-PL" sz="2000" b="1" dirty="0" smtClean="0"/>
                        <a:t>(</a:t>
                      </a:r>
                      <a:r>
                        <a:rPr lang="en-US" sz="2000" b="1" dirty="0" smtClean="0"/>
                        <a:t>2</a:t>
                      </a:r>
                      <a:r>
                        <a:rPr lang="pl-PL" sz="2000" b="1" dirty="0" smtClean="0"/>
                        <a:t> </a:t>
                      </a:r>
                      <a:r>
                        <a:rPr lang="pl-PL" sz="2000" b="1" dirty="0"/>
                        <a:t>- 1</a:t>
                      </a:r>
                      <a:r>
                        <a:rPr lang="pl-PL" sz="2000" b="1" dirty="0" smtClean="0"/>
                        <a:t>)(</a:t>
                      </a:r>
                      <a:r>
                        <a:rPr lang="en-US" sz="2000" b="1" dirty="0" smtClean="0"/>
                        <a:t>0</a:t>
                      </a:r>
                      <a:r>
                        <a:rPr lang="pl-PL" sz="2000" b="1" dirty="0" smtClean="0"/>
                        <a:t> </a:t>
                      </a:r>
                      <a:r>
                        <a:rPr lang="pl-PL" sz="2000" b="1" dirty="0"/>
                        <a:t>- 1) = </a:t>
                      </a:r>
                      <a:r>
                        <a:rPr lang="pl-PL" sz="2000" b="1" dirty="0" smtClean="0"/>
                        <a:t>(1)(</a:t>
                      </a:r>
                      <a:r>
                        <a:rPr lang="en-US" sz="2000" b="1" dirty="0" smtClean="0"/>
                        <a:t>-</a:t>
                      </a:r>
                      <a:r>
                        <a:rPr lang="pl-PL" sz="2000" b="1" dirty="0" smtClean="0"/>
                        <a:t>1</a:t>
                      </a:r>
                      <a:r>
                        <a:rPr lang="pl-PL" sz="2000" b="1" dirty="0"/>
                        <a:t>) = -1</a:t>
                      </a:r>
                      <a:br>
                        <a:rPr lang="pl-PL" sz="2000" b="1" dirty="0"/>
                      </a:br>
                      <a:r>
                        <a:rPr lang="pl-PL" sz="2000" b="1" dirty="0"/>
                        <a:t>W</a:t>
                      </a:r>
                      <a:r>
                        <a:rPr lang="pl-PL" sz="2000" b="1" baseline="-25000" dirty="0"/>
                        <a:t>13</a:t>
                      </a:r>
                      <a:r>
                        <a:rPr lang="pl-PL" sz="2000" b="1" dirty="0"/>
                        <a:t> = (2V</a:t>
                      </a:r>
                      <a:r>
                        <a:rPr lang="pl-PL" sz="2000" b="1" baseline="-25000" dirty="0"/>
                        <a:t>1</a:t>
                      </a:r>
                      <a:r>
                        <a:rPr lang="pl-PL" sz="2000" b="1" dirty="0"/>
                        <a:t> - 1)(2V</a:t>
                      </a:r>
                      <a:r>
                        <a:rPr lang="pl-PL" sz="2000" b="1" baseline="-25000" dirty="0"/>
                        <a:t>3</a:t>
                      </a:r>
                      <a:r>
                        <a:rPr lang="pl-PL" sz="2000" b="1" dirty="0"/>
                        <a:t> - 1) = </a:t>
                      </a:r>
                      <a:r>
                        <a:rPr lang="pl-PL" sz="2000" b="1" dirty="0" smtClean="0"/>
                        <a:t>(</a:t>
                      </a:r>
                      <a:r>
                        <a:rPr lang="en-US" sz="2000" b="1" dirty="0" smtClean="0"/>
                        <a:t>2</a:t>
                      </a:r>
                      <a:r>
                        <a:rPr lang="pl-PL" sz="2000" b="1" dirty="0" smtClean="0"/>
                        <a:t> </a:t>
                      </a:r>
                      <a:r>
                        <a:rPr lang="pl-PL" sz="2000" b="1" dirty="0"/>
                        <a:t>- 1)(2 - 1) = </a:t>
                      </a:r>
                      <a:r>
                        <a:rPr lang="pl-PL" sz="2000" b="1" dirty="0" smtClean="0"/>
                        <a:t>(1</a:t>
                      </a:r>
                      <a:r>
                        <a:rPr lang="pl-PL" sz="2000" b="1" dirty="0"/>
                        <a:t>)(1) = </a:t>
                      </a:r>
                      <a:r>
                        <a:rPr lang="pl-PL" sz="2000" b="1" dirty="0" smtClean="0"/>
                        <a:t>1</a:t>
                      </a:r>
                      <a:r>
                        <a:rPr lang="pl-PL" sz="2000" b="1" dirty="0"/>
                        <a:t/>
                      </a:r>
                      <a:br>
                        <a:rPr lang="pl-PL" sz="2000" b="1" dirty="0"/>
                      </a:br>
                      <a:r>
                        <a:rPr lang="pl-PL" sz="2000" b="1" dirty="0"/>
                        <a:t>W</a:t>
                      </a:r>
                      <a:r>
                        <a:rPr lang="pl-PL" sz="2000" b="1" baseline="-25000" dirty="0"/>
                        <a:t>14</a:t>
                      </a:r>
                      <a:r>
                        <a:rPr lang="pl-PL" sz="2000" b="1" dirty="0"/>
                        <a:t> = (2V</a:t>
                      </a:r>
                      <a:r>
                        <a:rPr lang="pl-PL" sz="2000" b="1" baseline="-25000" dirty="0"/>
                        <a:t>1</a:t>
                      </a:r>
                      <a:r>
                        <a:rPr lang="pl-PL" sz="2000" b="1" dirty="0"/>
                        <a:t> - 1)(2V</a:t>
                      </a:r>
                      <a:r>
                        <a:rPr lang="pl-PL" sz="2000" b="1" baseline="-25000" dirty="0"/>
                        <a:t>4</a:t>
                      </a:r>
                      <a:r>
                        <a:rPr lang="pl-PL" sz="2000" b="1" dirty="0"/>
                        <a:t> - 1) = </a:t>
                      </a:r>
                      <a:r>
                        <a:rPr lang="pl-PL" sz="2000" b="1" dirty="0" smtClean="0"/>
                        <a:t>(</a:t>
                      </a:r>
                      <a:r>
                        <a:rPr lang="en-US" sz="2000" b="1" dirty="0" smtClean="0"/>
                        <a:t>2</a:t>
                      </a:r>
                      <a:r>
                        <a:rPr lang="pl-PL" sz="2000" b="1" dirty="0" smtClean="0"/>
                        <a:t> </a:t>
                      </a:r>
                      <a:r>
                        <a:rPr lang="pl-PL" sz="2000" b="1" dirty="0"/>
                        <a:t>- 1)(0 - 1) = </a:t>
                      </a:r>
                      <a:r>
                        <a:rPr lang="pl-PL" sz="2000" b="1" dirty="0" smtClean="0"/>
                        <a:t>(1</a:t>
                      </a:r>
                      <a:r>
                        <a:rPr lang="pl-PL" sz="2000" b="1" dirty="0"/>
                        <a:t>)(-1) = </a:t>
                      </a:r>
                      <a:r>
                        <a:rPr lang="en-US" sz="2000" b="1" dirty="0" smtClean="0"/>
                        <a:t>-</a:t>
                      </a:r>
                      <a:r>
                        <a:rPr lang="pl-PL" sz="2000" b="1" dirty="0" smtClean="0"/>
                        <a:t>1</a:t>
                      </a:r>
                      <a:r>
                        <a:rPr lang="pl-PL" sz="2000" b="1" dirty="0"/>
                        <a:t/>
                      </a:r>
                      <a:br>
                        <a:rPr lang="pl-PL" sz="2000" b="1" dirty="0"/>
                      </a:br>
                      <a:r>
                        <a:rPr lang="pl-PL" sz="2000" b="1" dirty="0"/>
                        <a:t>W</a:t>
                      </a:r>
                      <a:r>
                        <a:rPr lang="pl-PL" sz="2000" b="1" baseline="-25000" dirty="0"/>
                        <a:t>15</a:t>
                      </a:r>
                      <a:r>
                        <a:rPr lang="pl-PL" sz="2000" b="1" dirty="0"/>
                        <a:t> = (2V</a:t>
                      </a:r>
                      <a:r>
                        <a:rPr lang="pl-PL" sz="2000" b="1" baseline="-25000" dirty="0"/>
                        <a:t>1</a:t>
                      </a:r>
                      <a:r>
                        <a:rPr lang="pl-PL" sz="2000" b="1" dirty="0"/>
                        <a:t> - 1)(2V</a:t>
                      </a:r>
                      <a:r>
                        <a:rPr lang="pl-PL" sz="2000" b="1" baseline="-25000" dirty="0"/>
                        <a:t>5</a:t>
                      </a:r>
                      <a:r>
                        <a:rPr lang="pl-PL" sz="2000" b="1" dirty="0"/>
                        <a:t> - 1) = </a:t>
                      </a:r>
                      <a:r>
                        <a:rPr lang="pl-PL" sz="2000" b="1" dirty="0" smtClean="0"/>
                        <a:t>(</a:t>
                      </a:r>
                      <a:r>
                        <a:rPr lang="en-US" sz="2000" b="1" dirty="0" smtClean="0"/>
                        <a:t>2</a:t>
                      </a:r>
                      <a:r>
                        <a:rPr lang="pl-PL" sz="2000" b="1" dirty="0" smtClean="0"/>
                        <a:t> </a:t>
                      </a:r>
                      <a:r>
                        <a:rPr lang="pl-PL" sz="2000" b="1" dirty="0"/>
                        <a:t>- 1)(2 - 1) = </a:t>
                      </a:r>
                      <a:r>
                        <a:rPr lang="pl-PL" sz="2000" b="1" dirty="0" smtClean="0"/>
                        <a:t>(1</a:t>
                      </a:r>
                      <a:r>
                        <a:rPr lang="pl-PL" sz="2000" b="1" dirty="0"/>
                        <a:t>)(1) </a:t>
                      </a:r>
                      <a:r>
                        <a:rPr lang="pl-PL" sz="2000" b="1" dirty="0" smtClean="0"/>
                        <a:t>= 1</a:t>
                      </a:r>
                      <a:r>
                        <a:rPr lang="pl-PL" sz="2000" b="1" dirty="0"/>
                        <a:t/>
                      </a:r>
                      <a:br>
                        <a:rPr lang="pl-PL" sz="2000" b="1" dirty="0"/>
                      </a:br>
                      <a:r>
                        <a:rPr lang="pl-PL" sz="2000" b="1" dirty="0"/>
                        <a:t>W</a:t>
                      </a:r>
                      <a:r>
                        <a:rPr lang="pl-PL" sz="2000" b="1" baseline="-25000" dirty="0"/>
                        <a:t>23</a:t>
                      </a:r>
                      <a:r>
                        <a:rPr lang="pl-PL" sz="2000" b="1" dirty="0"/>
                        <a:t> = (2V</a:t>
                      </a:r>
                      <a:r>
                        <a:rPr lang="pl-PL" sz="2000" b="1" baseline="-25000" dirty="0"/>
                        <a:t>2</a:t>
                      </a:r>
                      <a:r>
                        <a:rPr lang="pl-PL" sz="2000" b="1" dirty="0"/>
                        <a:t> - 1)(2V</a:t>
                      </a:r>
                      <a:r>
                        <a:rPr lang="pl-PL" sz="2000" b="1" baseline="-25000" dirty="0"/>
                        <a:t>3</a:t>
                      </a:r>
                      <a:r>
                        <a:rPr lang="pl-PL" sz="2000" b="1" dirty="0"/>
                        <a:t> - 1) = </a:t>
                      </a:r>
                      <a:r>
                        <a:rPr lang="pl-PL" sz="2000" b="1" dirty="0" smtClean="0"/>
                        <a:t>(</a:t>
                      </a:r>
                      <a:r>
                        <a:rPr lang="en-US" sz="2000" b="1" dirty="0" smtClean="0"/>
                        <a:t>0</a:t>
                      </a:r>
                      <a:r>
                        <a:rPr lang="pl-PL" sz="2000" b="1" dirty="0" smtClean="0"/>
                        <a:t> </a:t>
                      </a:r>
                      <a:r>
                        <a:rPr lang="pl-PL" sz="2000" b="1" dirty="0"/>
                        <a:t>- 1)(2 - 1) = </a:t>
                      </a:r>
                      <a:r>
                        <a:rPr lang="pl-PL" sz="2000" b="1" dirty="0" smtClean="0"/>
                        <a:t>(</a:t>
                      </a:r>
                      <a:r>
                        <a:rPr lang="en-US" sz="2000" b="1" dirty="0" smtClean="0"/>
                        <a:t>-</a:t>
                      </a:r>
                      <a:r>
                        <a:rPr lang="pl-PL" sz="2000" b="1" dirty="0" smtClean="0"/>
                        <a:t>1</a:t>
                      </a:r>
                      <a:r>
                        <a:rPr lang="pl-PL" sz="2000" b="1" dirty="0"/>
                        <a:t>)(1) = </a:t>
                      </a:r>
                      <a:r>
                        <a:rPr lang="en-US" sz="2000" b="1" dirty="0" smtClean="0"/>
                        <a:t>-</a:t>
                      </a:r>
                      <a:r>
                        <a:rPr lang="pl-PL" sz="2000" b="1" dirty="0" smtClean="0"/>
                        <a:t>1</a:t>
                      </a:r>
                      <a:r>
                        <a:rPr lang="pl-PL" sz="2000" b="1" dirty="0"/>
                        <a:t/>
                      </a:r>
                      <a:br>
                        <a:rPr lang="pl-PL" sz="2000" b="1" dirty="0"/>
                      </a:br>
                      <a:r>
                        <a:rPr lang="pl-PL" sz="2000" b="1" dirty="0"/>
                        <a:t>W</a:t>
                      </a:r>
                      <a:r>
                        <a:rPr lang="pl-PL" sz="2000" b="1" baseline="-25000" dirty="0"/>
                        <a:t>24</a:t>
                      </a:r>
                      <a:r>
                        <a:rPr lang="pl-PL" sz="2000" b="1" dirty="0"/>
                        <a:t> = (2V</a:t>
                      </a:r>
                      <a:r>
                        <a:rPr lang="pl-PL" sz="2000" b="1" baseline="-25000" dirty="0"/>
                        <a:t>2</a:t>
                      </a:r>
                      <a:r>
                        <a:rPr lang="pl-PL" sz="2000" b="1" dirty="0"/>
                        <a:t> - 1)(2V</a:t>
                      </a:r>
                      <a:r>
                        <a:rPr lang="pl-PL" sz="2000" b="1" baseline="-25000" dirty="0"/>
                        <a:t>4</a:t>
                      </a:r>
                      <a:r>
                        <a:rPr lang="pl-PL" sz="2000" b="1" dirty="0"/>
                        <a:t> - 1) = </a:t>
                      </a:r>
                      <a:r>
                        <a:rPr lang="pl-PL" sz="2000" b="1" dirty="0" smtClean="0"/>
                        <a:t>(</a:t>
                      </a:r>
                      <a:r>
                        <a:rPr lang="en-US" sz="2000" b="1" dirty="0" smtClean="0"/>
                        <a:t>0</a:t>
                      </a:r>
                      <a:r>
                        <a:rPr lang="pl-PL" sz="2000" b="1" dirty="0" smtClean="0"/>
                        <a:t> </a:t>
                      </a:r>
                      <a:r>
                        <a:rPr lang="pl-PL" sz="2000" b="1" dirty="0"/>
                        <a:t>- 1)(0 - 1) = </a:t>
                      </a:r>
                      <a:r>
                        <a:rPr lang="pl-PL" sz="2000" b="1" dirty="0" smtClean="0"/>
                        <a:t>(</a:t>
                      </a:r>
                      <a:r>
                        <a:rPr lang="en-US" sz="2000" b="1" dirty="0" smtClean="0"/>
                        <a:t>-</a:t>
                      </a:r>
                      <a:r>
                        <a:rPr lang="pl-PL" sz="2000" b="1" dirty="0" smtClean="0"/>
                        <a:t>1</a:t>
                      </a:r>
                      <a:r>
                        <a:rPr lang="pl-PL" sz="2000" b="1" dirty="0"/>
                        <a:t>)(-1) = </a:t>
                      </a:r>
                      <a:r>
                        <a:rPr lang="pl-PL" sz="2000" b="1" dirty="0" smtClean="0"/>
                        <a:t>1</a:t>
                      </a:r>
                      <a:r>
                        <a:rPr lang="pl-PL" sz="2000" b="1" dirty="0"/>
                        <a:t/>
                      </a:r>
                      <a:br>
                        <a:rPr lang="pl-PL" sz="2000" b="1" dirty="0"/>
                      </a:br>
                      <a:r>
                        <a:rPr lang="pl-PL" sz="2000" b="1" dirty="0"/>
                        <a:t>W</a:t>
                      </a:r>
                      <a:r>
                        <a:rPr lang="pl-PL" sz="2000" b="1" baseline="-25000" dirty="0"/>
                        <a:t>25</a:t>
                      </a:r>
                      <a:r>
                        <a:rPr lang="pl-PL" sz="2000" b="1" dirty="0"/>
                        <a:t> = (2V</a:t>
                      </a:r>
                      <a:r>
                        <a:rPr lang="pl-PL" sz="2000" b="1" baseline="-25000" dirty="0"/>
                        <a:t>2</a:t>
                      </a:r>
                      <a:r>
                        <a:rPr lang="pl-PL" sz="2000" b="1" dirty="0"/>
                        <a:t> - 1)(2V</a:t>
                      </a:r>
                      <a:r>
                        <a:rPr lang="pl-PL" sz="2000" b="1" baseline="-25000" dirty="0"/>
                        <a:t>5</a:t>
                      </a:r>
                      <a:r>
                        <a:rPr lang="pl-PL" sz="2000" b="1" dirty="0"/>
                        <a:t> - 1) = </a:t>
                      </a:r>
                      <a:r>
                        <a:rPr lang="pl-PL" sz="2000" b="1" dirty="0" smtClean="0"/>
                        <a:t>(</a:t>
                      </a:r>
                      <a:r>
                        <a:rPr lang="en-US" sz="2000" b="1" dirty="0" smtClean="0"/>
                        <a:t>0</a:t>
                      </a:r>
                      <a:r>
                        <a:rPr lang="pl-PL" sz="2000" b="1" dirty="0" smtClean="0"/>
                        <a:t> </a:t>
                      </a:r>
                      <a:r>
                        <a:rPr lang="pl-PL" sz="2000" b="1" dirty="0"/>
                        <a:t>- 1)(2 - 1) = </a:t>
                      </a:r>
                      <a:r>
                        <a:rPr lang="pl-PL" sz="2000" b="1" dirty="0" smtClean="0"/>
                        <a:t>(</a:t>
                      </a:r>
                      <a:r>
                        <a:rPr lang="en-US" sz="2000" b="1" dirty="0" smtClean="0"/>
                        <a:t>-</a:t>
                      </a:r>
                      <a:r>
                        <a:rPr lang="pl-PL" sz="2000" b="1" dirty="0" smtClean="0"/>
                        <a:t>1</a:t>
                      </a:r>
                      <a:r>
                        <a:rPr lang="pl-PL" sz="2000" b="1" dirty="0"/>
                        <a:t>)(1) = </a:t>
                      </a:r>
                      <a:r>
                        <a:rPr lang="en-US" sz="2000" b="1" dirty="0" smtClean="0"/>
                        <a:t>-</a:t>
                      </a:r>
                      <a:r>
                        <a:rPr lang="pl-PL" sz="2000" b="1" dirty="0" smtClean="0"/>
                        <a:t>1</a:t>
                      </a:r>
                      <a:r>
                        <a:rPr lang="pl-PL" sz="2000" b="1" dirty="0"/>
                        <a:t/>
                      </a:r>
                      <a:br>
                        <a:rPr lang="pl-PL" sz="2000" b="1" dirty="0"/>
                      </a:br>
                      <a:r>
                        <a:rPr lang="pl-PL" sz="2000" b="1" dirty="0"/>
                        <a:t>W</a:t>
                      </a:r>
                      <a:r>
                        <a:rPr lang="pl-PL" sz="2000" b="1" baseline="-25000" dirty="0"/>
                        <a:t>34</a:t>
                      </a:r>
                      <a:r>
                        <a:rPr lang="pl-PL" sz="2000" b="1" dirty="0"/>
                        <a:t> = (2V</a:t>
                      </a:r>
                      <a:r>
                        <a:rPr lang="pl-PL" sz="2000" b="1" baseline="-25000" dirty="0"/>
                        <a:t>3</a:t>
                      </a:r>
                      <a:r>
                        <a:rPr lang="pl-PL" sz="2000" b="1" dirty="0"/>
                        <a:t> - 1)(2V</a:t>
                      </a:r>
                      <a:r>
                        <a:rPr lang="pl-PL" sz="2000" b="1" baseline="-25000" dirty="0"/>
                        <a:t>4</a:t>
                      </a:r>
                      <a:r>
                        <a:rPr lang="pl-PL" sz="2000" b="1" dirty="0"/>
                        <a:t> - 1) = (2 - 1)(0 - 1) = (1)(-1) = -1</a:t>
                      </a:r>
                      <a:br>
                        <a:rPr lang="pl-PL" sz="2000" b="1" dirty="0"/>
                      </a:br>
                      <a:r>
                        <a:rPr lang="pl-PL" sz="2000" b="1" dirty="0"/>
                        <a:t>W</a:t>
                      </a:r>
                      <a:r>
                        <a:rPr lang="pl-PL" sz="2000" b="1" baseline="-25000" dirty="0"/>
                        <a:t>35</a:t>
                      </a:r>
                      <a:r>
                        <a:rPr lang="pl-PL" sz="2000" b="1" dirty="0"/>
                        <a:t> = (2V</a:t>
                      </a:r>
                      <a:r>
                        <a:rPr lang="pl-PL" sz="2000" b="1" baseline="-25000" dirty="0"/>
                        <a:t>3</a:t>
                      </a:r>
                      <a:r>
                        <a:rPr lang="pl-PL" sz="2000" b="1" dirty="0"/>
                        <a:t> - 1)(2V</a:t>
                      </a:r>
                      <a:r>
                        <a:rPr lang="pl-PL" sz="2000" b="1" baseline="-25000" dirty="0"/>
                        <a:t>5</a:t>
                      </a:r>
                      <a:r>
                        <a:rPr lang="pl-PL" sz="2000" b="1" dirty="0"/>
                        <a:t> - 1) = (2 - 1)(2 - 1) = (1)(1) = 1</a:t>
                      </a:r>
                      <a:br>
                        <a:rPr lang="pl-PL" sz="2000" b="1" dirty="0"/>
                      </a:br>
                      <a:r>
                        <a:rPr lang="pl-PL" sz="2000" b="1" dirty="0"/>
                        <a:t>W</a:t>
                      </a:r>
                      <a:r>
                        <a:rPr lang="pl-PL" sz="2000" b="1" baseline="-25000" dirty="0"/>
                        <a:t>45</a:t>
                      </a:r>
                      <a:r>
                        <a:rPr lang="pl-PL" sz="2000" b="1" dirty="0"/>
                        <a:t> = (2V</a:t>
                      </a:r>
                      <a:r>
                        <a:rPr lang="pl-PL" sz="2000" b="1" baseline="-25000" dirty="0"/>
                        <a:t>4</a:t>
                      </a:r>
                      <a:r>
                        <a:rPr lang="pl-PL" sz="2000" b="1" dirty="0"/>
                        <a:t> - 1)(2V</a:t>
                      </a:r>
                      <a:r>
                        <a:rPr lang="pl-PL" sz="2000" b="1" baseline="-25000" dirty="0"/>
                        <a:t>5</a:t>
                      </a:r>
                      <a:r>
                        <a:rPr lang="pl-PL" sz="2000" b="1" dirty="0"/>
                        <a:t> - 1) = (0 - 1)(2 - 1) = (-1)(1) = -1</a:t>
                      </a:r>
                      <a:br>
                        <a:rPr lang="pl-PL" sz="2000" b="1" dirty="0"/>
                      </a:br>
                      <a:endParaRPr lang="pl-PL" sz="2000" b="1" dirty="0"/>
                    </a:p>
                  </a:txBody>
                  <a:tcPr marL="47812" marR="47812" marT="23906" marB="239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0"/>
          <a:ext cx="8915400" cy="944880"/>
        </p:xfrm>
        <a:graphic>
          <a:graphicData uri="http://schemas.openxmlformats.org/drawingml/2006/table">
            <a:tbl>
              <a:tblPr/>
              <a:tblGrid>
                <a:gridCol w="8915400"/>
              </a:tblGrid>
              <a:tr h="944880">
                <a:tc>
                  <a:txBody>
                    <a:bodyPr/>
                    <a:lstStyle/>
                    <a:p>
                      <a:r>
                        <a:rPr lang="en-US" dirty="0"/>
                        <a:t> </a:t>
                      </a:r>
                      <a:r>
                        <a:rPr lang="sv-SE" sz="2400" b="1" dirty="0" smtClean="0"/>
                        <a:t>WEIGHT MATRIX TO STORE  </a:t>
                      </a:r>
                      <a:r>
                        <a:rPr lang="sv-SE" sz="2800" b="1" dirty="0" smtClean="0"/>
                        <a:t>V</a:t>
                      </a:r>
                      <a:r>
                        <a:rPr lang="sv-SE" sz="2800" b="1" baseline="30000" dirty="0" smtClean="0"/>
                        <a:t>2 </a:t>
                      </a:r>
                      <a:r>
                        <a:rPr lang="sv-SE" sz="2800" b="1" dirty="0" smtClean="0"/>
                        <a:t>  = </a:t>
                      </a:r>
                      <a:r>
                        <a:rPr lang="sv-SE" sz="2800" b="1" dirty="0" smtClean="0">
                          <a:solidFill>
                            <a:srgbClr val="FF0000"/>
                          </a:solidFill>
                        </a:rPr>
                        <a:t>10101 </a:t>
                      </a:r>
                      <a:r>
                        <a:rPr lang="sv-SE" sz="2400" b="1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</a:p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sz="2400" b="1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 =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1, 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sz="2400" b="1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 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=0, 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sz="2400" b="1" baseline="-250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 = 1, V</a:t>
                      </a:r>
                      <a:r>
                        <a:rPr lang="en-US" sz="2400" b="1" baseline="-25000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 = 0, and V</a:t>
                      </a:r>
                      <a:r>
                        <a:rPr lang="en-US" sz="2400" b="1" baseline="-25000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 = 1.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371600" y="1143000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400" b="1" dirty="0" smtClean="0">
                <a:solidFill>
                  <a:srgbClr val="00B050"/>
                </a:solidFill>
              </a:rPr>
              <a:t>W</a:t>
            </a:r>
            <a:r>
              <a:rPr lang="sv-SE" sz="2400" b="1" baseline="-25000" dirty="0" smtClean="0">
                <a:solidFill>
                  <a:srgbClr val="00B050"/>
                </a:solidFill>
              </a:rPr>
              <a:t>ij</a:t>
            </a:r>
            <a:r>
              <a:rPr lang="sv-SE" sz="2400" b="1" dirty="0" smtClean="0">
                <a:solidFill>
                  <a:srgbClr val="00B050"/>
                </a:solidFill>
              </a:rPr>
              <a:t> = (2V</a:t>
            </a:r>
            <a:r>
              <a:rPr lang="sv-SE" sz="2400" b="1" baseline="-25000" dirty="0" smtClean="0">
                <a:solidFill>
                  <a:srgbClr val="00B050"/>
                </a:solidFill>
              </a:rPr>
              <a:t>i</a:t>
            </a:r>
            <a:r>
              <a:rPr lang="sv-SE" sz="2400" b="1" dirty="0" smtClean="0">
                <a:solidFill>
                  <a:srgbClr val="00B050"/>
                </a:solidFill>
              </a:rPr>
              <a:t> - 1)(2V</a:t>
            </a:r>
            <a:r>
              <a:rPr lang="sv-SE" sz="2400" b="1" baseline="-25000" dirty="0" smtClean="0">
                <a:solidFill>
                  <a:srgbClr val="00B050"/>
                </a:solidFill>
              </a:rPr>
              <a:t>j</a:t>
            </a:r>
            <a:r>
              <a:rPr lang="sv-SE" sz="2400" b="1" dirty="0" smtClean="0">
                <a:solidFill>
                  <a:srgbClr val="00B050"/>
                </a:solidFill>
              </a:rPr>
              <a:t> - 1) = (2V</a:t>
            </a:r>
            <a:r>
              <a:rPr lang="sv-SE" sz="2400" b="1" baseline="-25000" dirty="0" smtClean="0">
                <a:solidFill>
                  <a:srgbClr val="00B050"/>
                </a:solidFill>
              </a:rPr>
              <a:t>j</a:t>
            </a:r>
            <a:r>
              <a:rPr lang="sv-SE" sz="2400" b="1" dirty="0" smtClean="0">
                <a:solidFill>
                  <a:srgbClr val="00B050"/>
                </a:solidFill>
              </a:rPr>
              <a:t> - 1)(2V</a:t>
            </a:r>
            <a:r>
              <a:rPr lang="sv-SE" sz="2400" b="1" baseline="-25000" dirty="0" smtClean="0">
                <a:solidFill>
                  <a:srgbClr val="00B050"/>
                </a:solidFill>
              </a:rPr>
              <a:t>i</a:t>
            </a:r>
            <a:r>
              <a:rPr lang="sv-SE" sz="2400" b="1" dirty="0" smtClean="0">
                <a:solidFill>
                  <a:srgbClr val="00B050"/>
                </a:solidFill>
              </a:rPr>
              <a:t> - 1) = W</a:t>
            </a:r>
            <a:r>
              <a:rPr lang="sv-SE" sz="2400" b="1" baseline="-25000" dirty="0" smtClean="0">
                <a:solidFill>
                  <a:srgbClr val="00B050"/>
                </a:solidFill>
              </a:rPr>
              <a:t>ji</a:t>
            </a:r>
            <a:endParaRPr lang="sv-SE" sz="24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9436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Replace </a:t>
            </a:r>
            <a:r>
              <a:rPr lang="en-US" sz="2800" b="1" dirty="0" smtClean="0">
                <a:solidFill>
                  <a:srgbClr val="FF0000"/>
                </a:solidFill>
              </a:rPr>
              <a:t>0 by -1  </a:t>
            </a:r>
            <a:r>
              <a:rPr lang="en-US" sz="2800" b="1" dirty="0" smtClean="0"/>
              <a:t>V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 = (1 0 1 0 1)  becomes   (  1 -1 1 -1 1) and find weights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242454"/>
            <a:ext cx="4800600" cy="3491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93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894534"/>
            <a:ext cx="3733800" cy="2963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4572000"/>
            <a:ext cx="304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ADDITION GIVES WEIGHT MATRIX TO STORE TWO PATTERNS AS  : </a:t>
            </a:r>
            <a:endParaRPr lang="en-US" sz="2800" b="1" dirty="0"/>
          </a:p>
        </p:txBody>
      </p:sp>
      <p:pic>
        <p:nvPicPr>
          <p:cNvPr id="231321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38004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13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13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9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9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23622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ANOTHER   METHOD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77144"/>
            <a:ext cx="9144000" cy="4480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84361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2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1054963"/>
            <a:ext cx="2286000" cy="62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7599" y="1752600"/>
            <a:ext cx="232325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Characteristics of </a:t>
            </a:r>
            <a:r>
              <a:rPr lang="en-US" sz="4400" b="1" dirty="0" smtClean="0"/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Hopfield networks</a:t>
            </a:r>
            <a:r>
              <a:rPr lang="en-US" sz="4400" b="1" dirty="0" smtClean="0"/>
              <a:t>–</a:t>
            </a:r>
          </a:p>
          <a:p>
            <a:pPr>
              <a:buFont typeface="Wingdings" pitchFamily="2" charset="2"/>
              <a:buChar char="ü"/>
            </a:pPr>
            <a:r>
              <a:rPr lang="en-US" sz="4400" b="1" dirty="0" smtClean="0"/>
              <a:t> a </a:t>
            </a:r>
            <a:r>
              <a:rPr lang="en-US" sz="4400" b="1" dirty="0" smtClean="0">
                <a:solidFill>
                  <a:srgbClr val="FF0000"/>
                </a:solidFill>
              </a:rPr>
              <a:t>recurrent</a:t>
            </a:r>
            <a:r>
              <a:rPr lang="en-US" sz="4400" b="1" dirty="0" smtClean="0"/>
              <a:t> network with total connectivity and </a:t>
            </a:r>
          </a:p>
          <a:p>
            <a:pPr>
              <a:buFont typeface="Wingdings" pitchFamily="2" charset="2"/>
              <a:buChar char="ü"/>
            </a:pPr>
            <a:r>
              <a:rPr lang="en-US" sz="4400" b="1" dirty="0" smtClean="0"/>
              <a:t>a </a:t>
            </a:r>
            <a:r>
              <a:rPr lang="en-US" sz="4400" b="1" dirty="0" smtClean="0">
                <a:solidFill>
                  <a:srgbClr val="FF0000"/>
                </a:solidFill>
              </a:rPr>
              <a:t>symmetric weight </a:t>
            </a:r>
            <a:r>
              <a:rPr lang="en-US" sz="4400" b="1" dirty="0" smtClean="0"/>
              <a:t>matrix;</a:t>
            </a:r>
          </a:p>
          <a:p>
            <a:endParaRPr lang="en-US" sz="4400" b="1" dirty="0" smtClean="0"/>
          </a:p>
          <a:p>
            <a:r>
              <a:rPr lang="en-US" sz="4400" b="1" dirty="0" smtClean="0">
                <a:solidFill>
                  <a:srgbClr val="FF0000"/>
                </a:solidFill>
              </a:rPr>
              <a:t>Advantages of Hopfield networks– </a:t>
            </a:r>
          </a:p>
          <a:p>
            <a:pPr>
              <a:buFont typeface="Wingdings" pitchFamily="2" charset="2"/>
              <a:buChar char="ü"/>
            </a:pPr>
            <a:r>
              <a:rPr lang="en-US" sz="4400" b="1" dirty="0" smtClean="0"/>
              <a:t>simple prescription for the weights, with </a:t>
            </a:r>
            <a:r>
              <a:rPr lang="en-US" sz="4400" b="1" dirty="0" smtClean="0">
                <a:solidFill>
                  <a:srgbClr val="FF0000"/>
                </a:solidFill>
              </a:rPr>
              <a:t>no training needed; </a:t>
            </a:r>
          </a:p>
          <a:p>
            <a:pPr>
              <a:buFont typeface="Wingdings" pitchFamily="2" charset="2"/>
              <a:buChar char="ü"/>
            </a:pPr>
            <a:r>
              <a:rPr lang="en-US" sz="4400" b="1" dirty="0" smtClean="0"/>
              <a:t>output settles down to a </a:t>
            </a:r>
            <a:r>
              <a:rPr lang="en-US" sz="4400" b="1" dirty="0" smtClean="0">
                <a:solidFill>
                  <a:srgbClr val="FF0000"/>
                </a:solidFill>
              </a:rPr>
              <a:t>steady state</a:t>
            </a:r>
            <a:r>
              <a:rPr lang="en-US" sz="4400" b="1" dirty="0" smtClean="0"/>
              <a:t>.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9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81000" y="68580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node 1                  node 2                       node 3                  node 4                     node 5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2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2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5906" name="Object 2"/>
          <p:cNvGraphicFramePr>
            <a:graphicFrameLocks noChangeAspect="1"/>
          </p:cNvGraphicFramePr>
          <p:nvPr/>
        </p:nvGraphicFramePr>
        <p:xfrm>
          <a:off x="0" y="2286000"/>
          <a:ext cx="4456113" cy="1689100"/>
        </p:xfrm>
        <a:graphic>
          <a:graphicData uri="http://schemas.openxmlformats.org/presentationml/2006/ole">
            <p:oleObj spid="_x0000_s2305026" name="Equation" r:id="rId3" imgW="1193760" imgH="888840" progId="Equation.DSMT4">
              <p:embed/>
            </p:oleObj>
          </a:graphicData>
        </a:graphic>
      </p:graphicFrame>
      <p:graphicFrame>
        <p:nvGraphicFramePr>
          <p:cNvPr id="635907" name="Object 3"/>
          <p:cNvGraphicFramePr>
            <a:graphicFrameLocks noChangeAspect="1"/>
          </p:cNvGraphicFramePr>
          <p:nvPr/>
        </p:nvGraphicFramePr>
        <p:xfrm>
          <a:off x="6585241" y="228600"/>
          <a:ext cx="2558759" cy="1447800"/>
        </p:xfrm>
        <a:graphic>
          <a:graphicData uri="http://schemas.openxmlformats.org/presentationml/2006/ole">
            <p:oleObj spid="_x0000_s2305027" name="Equation" r:id="rId4" imgW="1257120" imgH="71100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1828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1      Node 2     Node 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67200" y="0"/>
            <a:ext cx="2209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Number of nodes = dimension of pattern =3 in this case, Weight matrix dimension =3x3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419600" y="2514600"/>
            <a:ext cx="472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000" b="1" dirty="0" smtClean="0"/>
              <a:t>w</a:t>
            </a:r>
            <a:r>
              <a:rPr lang="en-US" sz="2000" b="1" baseline="-25000" dirty="0" smtClean="0"/>
              <a:t>12</a:t>
            </a:r>
            <a:r>
              <a:rPr lang="en-US" sz="2000" b="1" dirty="0" smtClean="0"/>
              <a:t> : </a:t>
            </a:r>
            <a:r>
              <a:rPr lang="en-US" sz="2000" b="1" dirty="0" smtClean="0">
                <a:solidFill>
                  <a:srgbClr val="FF0000"/>
                </a:solidFill>
              </a:rPr>
              <a:t>product of first and second columns for all patterns</a:t>
            </a:r>
            <a:endParaRPr lang="en-US" sz="2000" b="1" dirty="0" smtClean="0"/>
          </a:p>
          <a:p>
            <a:r>
              <a:rPr lang="en-US" sz="2000" b="1" dirty="0" smtClean="0"/>
              <a:t>W</a:t>
            </a:r>
            <a:r>
              <a:rPr lang="en-US" sz="2000" b="1" baseline="-25000" dirty="0" smtClean="0"/>
              <a:t>32</a:t>
            </a:r>
            <a:r>
              <a:rPr lang="en-US" sz="2000" b="1" dirty="0" smtClean="0"/>
              <a:t> : </a:t>
            </a:r>
            <a:r>
              <a:rPr lang="en-US" sz="2000" b="1" dirty="0" smtClean="0">
                <a:solidFill>
                  <a:srgbClr val="FF0000"/>
                </a:solidFill>
              </a:rPr>
              <a:t>product of third and second column for all patterns</a:t>
            </a:r>
            <a:endParaRPr lang="en-US" sz="2000" b="1" dirty="0" smtClean="0"/>
          </a:p>
        </p:txBody>
      </p:sp>
      <p:pic>
        <p:nvPicPr>
          <p:cNvPr id="2305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8576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305028" name="Object 4"/>
          <p:cNvGraphicFramePr>
            <a:graphicFrameLocks noChangeAspect="1"/>
          </p:cNvGraphicFramePr>
          <p:nvPr/>
        </p:nvGraphicFramePr>
        <p:xfrm>
          <a:off x="0" y="3931920"/>
          <a:ext cx="4114800" cy="2926080"/>
        </p:xfrm>
        <a:graphic>
          <a:graphicData uri="http://schemas.openxmlformats.org/presentationml/2006/ole">
            <p:oleObj spid="_x0000_s2305028" name="Equation" r:id="rId6" imgW="2286000" imgH="16254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5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5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5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5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05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05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5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5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b="1" dirty="0" smtClean="0"/>
              <a:t>When a </a:t>
            </a:r>
            <a:r>
              <a:rPr lang="en-US" sz="2800" b="1" dirty="0" smtClean="0">
                <a:solidFill>
                  <a:srgbClr val="FF0000"/>
                </a:solidFill>
              </a:rPr>
              <a:t>“cue” </a:t>
            </a:r>
            <a:r>
              <a:rPr lang="en-US" sz="2800" b="1" dirty="0" smtClean="0"/>
              <a:t>– noisy pattern is given, there are now two ways to update the nodes:</a:t>
            </a:r>
          </a:p>
          <a:p>
            <a:pPr>
              <a:buFont typeface="Wingdings" pitchFamily="2" charset="2"/>
              <a:buChar char="ü"/>
            </a:pPr>
            <a:endParaRPr lang="en-US" sz="2800" b="1" dirty="0" smtClean="0"/>
          </a:p>
          <a:p>
            <a:pPr>
              <a:buFont typeface="Wingdings" pitchFamily="2" charset="2"/>
              <a:buChar char="ü"/>
            </a:pPr>
            <a:r>
              <a:rPr lang="en-US" sz="2800" b="1" dirty="0" smtClean="0">
                <a:solidFill>
                  <a:srgbClr val="FF0000"/>
                </a:solidFill>
              </a:rPr>
              <a:t>Asynchronously</a:t>
            </a:r>
            <a:r>
              <a:rPr lang="en-US" sz="2800" b="1" dirty="0" smtClean="0"/>
              <a:t>: Only one unit is updated at a time. This unit can be picked at random, or a </a:t>
            </a:r>
            <a:r>
              <a:rPr lang="en-US" sz="2800" b="1" dirty="0" smtClean="0">
                <a:solidFill>
                  <a:srgbClr val="FF0000"/>
                </a:solidFill>
              </a:rPr>
              <a:t>pre-defined </a:t>
            </a:r>
            <a:r>
              <a:rPr lang="en-US" sz="2800" b="1" dirty="0" smtClean="0"/>
              <a:t>order can be imposed from the very beginning, like even nodes/odd nodes. </a:t>
            </a:r>
          </a:p>
          <a:p>
            <a:pPr>
              <a:buFont typeface="Wingdings" pitchFamily="2" charset="2"/>
              <a:buChar char="ü"/>
            </a:pPr>
            <a:r>
              <a:rPr lang="en-US" sz="2800" b="1" i="1" dirty="0" smtClean="0">
                <a:solidFill>
                  <a:srgbClr val="FF0000"/>
                </a:solidFill>
              </a:rPr>
              <a:t>Asynchronous updating is more biologically realistic</a:t>
            </a:r>
          </a:p>
          <a:p>
            <a:pPr>
              <a:buFont typeface="Wingdings" pitchFamily="2" charset="2"/>
              <a:buChar char="ü"/>
            </a:pPr>
            <a:endParaRPr lang="en-US" sz="2800" b="1" dirty="0" smtClean="0"/>
          </a:p>
          <a:p>
            <a:pPr>
              <a:buFont typeface="Wingdings" pitchFamily="2" charset="2"/>
              <a:buChar char="ü"/>
            </a:pPr>
            <a:endParaRPr lang="en-US" sz="2800" b="1" dirty="0" smtClean="0"/>
          </a:p>
          <a:p>
            <a:pPr>
              <a:buFont typeface="Wingdings" pitchFamily="2" charset="2"/>
              <a:buChar char="ü"/>
            </a:pPr>
            <a:r>
              <a:rPr lang="en-US" sz="2800" b="1" dirty="0" smtClean="0">
                <a:solidFill>
                  <a:srgbClr val="FF0000"/>
                </a:solidFill>
              </a:rPr>
              <a:t>Synchronously</a:t>
            </a:r>
            <a:r>
              <a:rPr lang="en-US" sz="2800" b="1" dirty="0" smtClean="0"/>
              <a:t>: All units are updated at the same time. </a:t>
            </a:r>
          </a:p>
          <a:p>
            <a:pPr>
              <a:buFont typeface="Wingdings" pitchFamily="2" charset="2"/>
              <a:buChar char="ü"/>
            </a:pPr>
            <a:r>
              <a:rPr lang="en-US" sz="2800" b="1" dirty="0" smtClean="0"/>
              <a:t>Computations can oscillate if neurons are updated in parallel(synchronously)</a:t>
            </a:r>
          </a:p>
          <a:p>
            <a:pPr>
              <a:buFont typeface="Wingdings" pitchFamily="2" charset="2"/>
              <a:buChar char="ü"/>
            </a:pPr>
            <a:r>
              <a:rPr lang="en-US" sz="2800" b="1" dirty="0" smtClean="0"/>
              <a:t>Computations always converge if neurons are updated sequentially(asynchronously)</a:t>
            </a:r>
            <a:endParaRPr 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59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657" y="457200"/>
            <a:ext cx="644434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559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14800"/>
            <a:ext cx="9144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5593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33400"/>
            <a:ext cx="27241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5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5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55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55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5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5000"/>
            <a:ext cx="8414200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2286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Draw Asynchronous Recurrent Binary Hopfield Network for six dimensional input/output  vector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25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25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0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91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6396335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The Essence of Neural Networks    </a:t>
            </a:r>
            <a:r>
              <a:rPr lang="en-US" sz="2400" dirty="0" smtClean="0">
                <a:solidFill>
                  <a:srgbClr val="FF0000"/>
                </a:solidFill>
              </a:rPr>
              <a:t>By </a:t>
            </a:r>
            <a:r>
              <a:rPr lang="en-US" sz="2400" dirty="0" err="1" smtClean="0">
                <a:solidFill>
                  <a:srgbClr val="FF0000"/>
                </a:solidFill>
              </a:rPr>
              <a:t>Callan</a:t>
            </a:r>
            <a:r>
              <a:rPr lang="en-US" sz="2400" dirty="0" smtClean="0">
                <a:solidFill>
                  <a:srgbClr val="FF0000"/>
                </a:solidFill>
              </a:rPr>
              <a:t> Robert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20627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24200"/>
            <a:ext cx="91344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62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029200"/>
            <a:ext cx="9248776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6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6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6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6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19200"/>
            <a:ext cx="6772364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Weight matrix to store pattern V</a:t>
            </a:r>
            <a:r>
              <a:rPr lang="en-US" sz="3600" b="1" baseline="30000" dirty="0" smtClean="0"/>
              <a:t>1</a:t>
            </a:r>
            <a:r>
              <a:rPr lang="en-US" sz="3600" b="1" dirty="0" smtClean="0"/>
              <a:t> =(0 1 1 0 1) and V</a:t>
            </a:r>
            <a:r>
              <a:rPr lang="en-US" sz="3600" b="1" baseline="30000" dirty="0" smtClean="0"/>
              <a:t>2</a:t>
            </a:r>
            <a:r>
              <a:rPr lang="en-US" sz="3600" b="1" dirty="0" smtClean="0"/>
              <a:t> =( 1 0 1 0 1)</a:t>
            </a:r>
            <a:endParaRPr 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5288340"/>
            <a:ext cx="937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Start at the state ( 1 1 1 1 1) and see where it goes when nodes are updated in the fixed order  of 3,1,5,2,4,    </a:t>
            </a:r>
            <a:r>
              <a:rPr lang="en-US" sz="3200" b="1" dirty="0" smtClean="0">
                <a:solidFill>
                  <a:srgbClr val="FF0000"/>
                </a:solidFill>
              </a:rPr>
              <a:t>3,1,5,2,4 (testing)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2057400"/>
            <a:ext cx="3581400" cy="40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8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133600"/>
            <a:ext cx="394498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834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419600"/>
            <a:ext cx="4778679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411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41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3200400"/>
            <a:ext cx="42481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7777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" y="1295400"/>
            <a:ext cx="414067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562600" y="6027003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Reached One of the stable states 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230093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5800725"/>
            <a:ext cx="55340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638800" y="2438400"/>
            <a:ext cx="510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N1                  N2                 N3                  N4                N5</a:t>
            </a:r>
            <a:endParaRPr lang="en-US" sz="1100" b="1" dirty="0"/>
          </a:p>
        </p:txBody>
      </p:sp>
      <p:pic>
        <p:nvPicPr>
          <p:cNvPr id="2626561" name="Picture 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29200" y="1219200"/>
            <a:ext cx="16764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4191000" y="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STEADY STATES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4572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Start at state ( 1 1 1 1 1) and see where it goes when nodes are updated in the fixed order  of </a:t>
            </a:r>
            <a:r>
              <a:rPr lang="en-US" sz="2400" b="1" u="sng" dirty="0" smtClean="0">
                <a:solidFill>
                  <a:srgbClr val="FF0000"/>
                </a:solidFill>
              </a:rPr>
              <a:t>3,1,5,2,4</a:t>
            </a:r>
            <a:endParaRPr lang="en-US" sz="2400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7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7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26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26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85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85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00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00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751090" cy="125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0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71600"/>
            <a:ext cx="5988678" cy="11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0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667000"/>
            <a:ext cx="5458076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038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038600"/>
            <a:ext cx="9144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6001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3600" y="95250"/>
            <a:ext cx="3200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248400" y="1524000"/>
            <a:ext cx="198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no change-converged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934200" y="6858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Testing again give 3,1,5,2,4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6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6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0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0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96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96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start at the state (1 1 1 1 1) and see where it goes, when using a fixed node updating order of 2, 4, 3, 5, 1,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2, 4, 3, 5, 1(testing)</a:t>
            </a:r>
            <a:r>
              <a:rPr lang="en-US" sz="2400" b="1" dirty="0" smtClean="0"/>
              <a:t>, etc.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update node 2 -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V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in = (-2 0 0 0 0) . (1 1 1 1 1) = -2</a:t>
            </a:r>
            <a:br>
              <a:rPr lang="en-US" sz="2400" b="1" dirty="0" smtClean="0"/>
            </a:br>
            <a:r>
              <a:rPr lang="en-US" sz="2400" b="1" dirty="0" smtClean="0"/>
              <a:t>  -2 &lt; 0, V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 = 0 </a:t>
            </a:r>
            <a:r>
              <a:rPr lang="en-US" sz="2400" b="1" i="1" dirty="0" smtClean="0"/>
              <a:t>(it changed)</a:t>
            </a:r>
            <a:r>
              <a:rPr lang="en-US" sz="2400" b="1" dirty="0" smtClean="0"/>
              <a:t> (1  </a:t>
            </a:r>
            <a:r>
              <a:rPr lang="en-US" sz="2400" b="1" dirty="0" smtClean="0">
                <a:solidFill>
                  <a:srgbClr val="FF0000"/>
                </a:solidFill>
              </a:rPr>
              <a:t>0</a:t>
            </a:r>
            <a:r>
              <a:rPr lang="en-US" sz="2400" b="1" dirty="0" smtClean="0"/>
              <a:t> 1 1 1)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update node 4 -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V</a:t>
            </a:r>
            <a:r>
              <a:rPr lang="en-US" sz="2400" b="1" baseline="-25000" dirty="0" smtClean="0"/>
              <a:t>4</a:t>
            </a:r>
            <a:r>
              <a:rPr lang="en-US" sz="2400" b="1" dirty="0" smtClean="0"/>
              <a:t>in = (0 0 -2 0 -2) . (1 0 1 1 1) = -4</a:t>
            </a:r>
            <a:br>
              <a:rPr lang="en-US" sz="2400" b="1" dirty="0" smtClean="0"/>
            </a:br>
            <a:r>
              <a:rPr lang="en-US" sz="2400" b="1" dirty="0" smtClean="0"/>
              <a:t> -4 &lt; 0, V</a:t>
            </a:r>
            <a:r>
              <a:rPr lang="en-US" sz="2400" b="1" baseline="-25000" dirty="0" smtClean="0"/>
              <a:t>4</a:t>
            </a:r>
            <a:r>
              <a:rPr lang="en-US" sz="2400" b="1" dirty="0" smtClean="0"/>
              <a:t> = 0 </a:t>
            </a:r>
            <a:r>
              <a:rPr lang="en-US" sz="2400" b="1" i="1" dirty="0" smtClean="0"/>
              <a:t>(it changed)</a:t>
            </a:r>
            <a:r>
              <a:rPr lang="en-US" sz="2400" b="1" dirty="0" smtClean="0"/>
              <a:t> (1 0 1 </a:t>
            </a:r>
            <a:r>
              <a:rPr lang="en-US" sz="2400" b="1" dirty="0" smtClean="0">
                <a:solidFill>
                  <a:srgbClr val="FF0000"/>
                </a:solidFill>
              </a:rPr>
              <a:t>0</a:t>
            </a:r>
            <a:r>
              <a:rPr lang="en-US" sz="2400" b="1" dirty="0" smtClean="0"/>
              <a:t> 1 )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Update  node 3 -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V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in = (0 0 0 -2 2) . (1 0 1 0 1) = 2</a:t>
            </a:r>
            <a:br>
              <a:rPr lang="en-US" sz="2400" b="1" dirty="0" smtClean="0"/>
            </a:br>
            <a:r>
              <a:rPr lang="en-US" sz="2400" b="1" dirty="0" smtClean="0"/>
              <a:t>   2 &gt;= 0, V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 = 1 </a:t>
            </a:r>
            <a:r>
              <a:rPr lang="en-US" sz="2400" b="1" i="1" dirty="0" smtClean="0"/>
              <a:t>( NC)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0" y="40386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Update  node 5 -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V</a:t>
            </a:r>
            <a:r>
              <a:rPr lang="en-US" sz="2400" b="1" baseline="-25000" dirty="0" smtClean="0"/>
              <a:t>5</a:t>
            </a:r>
            <a:r>
              <a:rPr lang="en-US" sz="2400" b="1" dirty="0" smtClean="0"/>
              <a:t>in = (0 0 2 -2 0) . (1 0 1 0 1) = 2</a:t>
            </a:r>
            <a:br>
              <a:rPr lang="en-US" sz="2400" b="1" dirty="0" smtClean="0"/>
            </a:br>
            <a:r>
              <a:rPr lang="en-US" sz="2400" b="1" dirty="0" smtClean="0"/>
              <a:t>  2 &gt;= 0, V</a:t>
            </a:r>
            <a:r>
              <a:rPr lang="en-US" sz="2400" b="1" baseline="-25000" dirty="0" smtClean="0"/>
              <a:t>5</a:t>
            </a:r>
            <a:r>
              <a:rPr lang="en-US" sz="2400" b="1" dirty="0" smtClean="0"/>
              <a:t> = 1 </a:t>
            </a:r>
            <a:r>
              <a:rPr lang="en-US" sz="2400" b="1" i="1" dirty="0" smtClean="0"/>
              <a:t>( NC)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762000"/>
            <a:ext cx="3733800" cy="422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410200" y="1295400"/>
            <a:ext cx="510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N1               N2               N3              N4             N5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105400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Update  node 1 -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V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in = (0 -2 0 0 0) . (</a:t>
            </a:r>
            <a:r>
              <a:rPr lang="en-US" sz="2400" b="1" dirty="0" smtClean="0">
                <a:solidFill>
                  <a:srgbClr val="FF0000"/>
                </a:solidFill>
              </a:rPr>
              <a:t>1 0 1 0 1</a:t>
            </a:r>
            <a:r>
              <a:rPr lang="en-US" sz="2400" b="1" dirty="0" smtClean="0"/>
              <a:t>) = 0</a:t>
            </a:r>
            <a:br>
              <a:rPr lang="en-US" sz="2400" b="1" dirty="0" smtClean="0"/>
            </a:br>
            <a:r>
              <a:rPr lang="en-US" sz="2400" b="1" dirty="0" smtClean="0"/>
              <a:t>since 0 &gt;= 0, V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 = 1 </a:t>
            </a:r>
            <a:r>
              <a:rPr lang="en-US" sz="2400" b="1" i="1" dirty="0" smtClean="0"/>
              <a:t>(it didn't change)  </a:t>
            </a:r>
            <a:r>
              <a:rPr lang="en-US" sz="2000" b="1" i="1" dirty="0" smtClean="0">
                <a:solidFill>
                  <a:srgbClr val="FF0000"/>
                </a:solidFill>
              </a:rPr>
              <a:t>Went to other Steady state</a:t>
            </a:r>
            <a:r>
              <a:rPr lang="en-US" sz="2000" b="1" i="1" dirty="0" smtClean="0"/>
              <a:t>. If two patterns are very similar, the order in which you update the nodes can make a difference to which stable/attractor state it goes. </a:t>
            </a:r>
            <a:endParaRPr lang="en-US" sz="2400" b="1" dirty="0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953000"/>
            <a:ext cx="35814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791200" y="53340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STEADY STATES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5" name="Text Box 5"/>
          <p:cNvSpPr txBox="1">
            <a:spLocks noChangeArrowheads="1"/>
          </p:cNvSpPr>
          <p:nvPr/>
        </p:nvSpPr>
        <p:spPr bwMode="auto">
          <a:xfrm>
            <a:off x="0" y="4826675"/>
            <a:ext cx="91440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dirty="0"/>
              <a:t>Professor John Hopfield 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Dept. of Molecular Biology 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Computational Neurobiology; Biophysics </a:t>
            </a:r>
          </a:p>
          <a:p>
            <a:r>
              <a:rPr lang="en-US" sz="3600" b="1" dirty="0" smtClean="0">
                <a:solidFill>
                  <a:srgbClr val="CC3300"/>
                </a:solidFill>
              </a:rPr>
              <a:t>Princeton </a:t>
            </a:r>
            <a:r>
              <a:rPr lang="en-US" sz="3600" b="1" dirty="0">
                <a:solidFill>
                  <a:srgbClr val="CC3300"/>
                </a:solidFill>
              </a:rPr>
              <a:t>University</a:t>
            </a:r>
            <a:r>
              <a:rPr lang="en-US" sz="2800" b="1" dirty="0"/>
              <a:t> </a:t>
            </a:r>
            <a:r>
              <a:rPr lang="en-US" sz="2800" b="1" dirty="0" smtClean="0"/>
              <a:t>, New jersey</a:t>
            </a:r>
            <a:endParaRPr lang="en-US" sz="2800" b="1" i="1" dirty="0"/>
          </a:p>
          <a:p>
            <a:pPr>
              <a:spcBef>
                <a:spcPct val="50000"/>
              </a:spcBef>
            </a:pPr>
            <a:endParaRPr lang="el-GR" sz="2800" b="1" dirty="0"/>
          </a:p>
        </p:txBody>
      </p:sp>
      <p:sp>
        <p:nvSpPr>
          <p:cNvPr id="247812" name="AutoShape 4" descr="Image result for prof john Hopfiel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14" name="AutoShape 6" descr="Image result for prof john Hopfiel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7816" name="Picture 8" descr="Image result for prof john Hopfiel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096000" cy="458071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172200" y="0"/>
            <a:ext cx="2971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John Joseph Hopfield is an American scientist most widely known for his invention of an </a:t>
            </a:r>
            <a:r>
              <a:rPr lang="en-US" sz="2800" dirty="0" smtClean="0">
                <a:solidFill>
                  <a:srgbClr val="FF0000"/>
                </a:solidFill>
              </a:rPr>
              <a:t>associative neural network in 1982</a:t>
            </a:r>
            <a:r>
              <a:rPr lang="en-US" sz="2800" dirty="0" smtClean="0"/>
              <a:t>. </a:t>
            </a:r>
          </a:p>
          <a:p>
            <a:endParaRPr lang="en-US" sz="2800" dirty="0" smtClean="0"/>
          </a:p>
          <a:p>
            <a:r>
              <a:rPr lang="en-US" sz="2800" dirty="0" smtClean="0"/>
              <a:t>It is now more commonly known as the Hopfield Network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5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228600"/>
            <a:ext cx="9144000" cy="510540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4000" b="1" dirty="0" smtClean="0">
                <a:sym typeface="Symbol" pitchFamily="18" charset="2"/>
              </a:rPr>
              <a:t>What does such a stable state look like?</a:t>
            </a:r>
          </a:p>
          <a:p>
            <a:pPr>
              <a:spcBef>
                <a:spcPct val="10000"/>
              </a:spcBef>
              <a:spcAft>
                <a:spcPct val="30000"/>
              </a:spcAft>
              <a:defRPr/>
            </a:pPr>
            <a:endParaRPr lang="en-US" sz="4000" b="1" dirty="0" smtClean="0">
              <a:sym typeface="Symbol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30000"/>
              </a:spcAft>
              <a:buClrTx/>
              <a:buSzTx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In each iteration, the activation pattern will be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drawn towards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 stable state.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30000"/>
              </a:spcAft>
              <a:buClrTx/>
              <a:buSzTx/>
              <a:tabLst/>
              <a:defRPr/>
            </a:pPr>
            <a:endParaRPr lang="en-US" sz="3200" b="1" dirty="0" smtClean="0">
              <a:sym typeface="Symbol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30000"/>
              </a:spcAft>
              <a:buClrTx/>
              <a:buSzTx/>
              <a:tabLst/>
              <a:defRPr/>
            </a:pPr>
            <a:endParaRPr lang="en-US" sz="3200" b="1" dirty="0" smtClean="0">
              <a:sym typeface="Symbol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30000"/>
              </a:spcAft>
              <a:buClrTx/>
              <a:buSzTx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419600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b="1" dirty="0" smtClean="0"/>
              <a:t>A stable network will eventually reach a condition in which the </a:t>
            </a:r>
            <a:r>
              <a:rPr lang="en-US" sz="4000" b="1" dirty="0" err="1" smtClean="0"/>
              <a:t>recirculated</a:t>
            </a:r>
            <a:r>
              <a:rPr lang="en-US" sz="4000" b="1" dirty="0" smtClean="0"/>
              <a:t> output no longer changes the network state. </a:t>
            </a:r>
            <a:endParaRPr lang="en-US" sz="4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 autoUpdateAnimBg="0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33294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1752600"/>
            <a:ext cx="9144000" cy="510540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3200" b="1" dirty="0" smtClean="0">
                <a:sym typeface="Symbol" pitchFamily="18" charset="2"/>
              </a:rPr>
              <a:t>What does such a stable state look like?</a:t>
            </a:r>
          </a:p>
          <a:p>
            <a:pPr>
              <a:spcBef>
                <a:spcPct val="10000"/>
              </a:spcBef>
              <a:spcAft>
                <a:spcPct val="30000"/>
              </a:spcAft>
              <a:defRPr/>
            </a:pPr>
            <a:endParaRPr lang="en-US" sz="3200" b="1" dirty="0" smtClean="0">
              <a:sym typeface="Symbol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3000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In each iteration, the activation pattern will be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drawn towards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 stable state.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30000"/>
              </a:spcAft>
              <a:buClrTx/>
              <a:buSzTx/>
              <a:tabLst/>
              <a:defRPr/>
            </a:pPr>
            <a:endParaRPr lang="en-US" sz="3200" b="1" dirty="0" smtClean="0">
              <a:sym typeface="Symbol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30000"/>
              </a:spcAft>
              <a:buClrTx/>
              <a:buSzTx/>
              <a:tabLst/>
              <a:defRPr/>
            </a:pPr>
            <a:endParaRPr lang="en-US" sz="3200" b="1" dirty="0" smtClean="0">
              <a:sym typeface="Symbol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30000"/>
              </a:spcAft>
              <a:buClrTx/>
              <a:buSzTx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80060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/>
              <a:t>A stable network will eventually reach a condition in which the </a:t>
            </a:r>
            <a:r>
              <a:rPr lang="en-US" sz="3200" b="1" dirty="0" err="1" smtClean="0"/>
              <a:t>recirculated</a:t>
            </a:r>
            <a:r>
              <a:rPr lang="en-US" sz="3200" b="1" dirty="0" smtClean="0"/>
              <a:t> output no longer changes the network state. </a:t>
            </a:r>
            <a:endParaRPr lang="en-US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 autoUpdateAnimBg="0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013" y="255588"/>
            <a:ext cx="8169275" cy="5840412"/>
          </a:xfrm>
        </p:spPr>
        <p:txBody>
          <a:bodyPr>
            <a:normAutofit lnSpcReduction="10000"/>
          </a:bodyPr>
          <a:lstStyle/>
          <a:p>
            <a:pPr marL="231775" indent="-231775">
              <a:lnSpc>
                <a:spcPct val="90000"/>
              </a:lnSpc>
            </a:pPr>
            <a:r>
              <a:rPr lang="en-US" sz="2400" b="1" dirty="0"/>
              <a:t>Comments:</a:t>
            </a:r>
          </a:p>
          <a:p>
            <a:pPr marL="571500" lvl="1" indent="-225425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Why converge.</a:t>
            </a:r>
          </a:p>
          <a:p>
            <a:pPr marL="911225" lvl="2" indent="-225425">
              <a:lnSpc>
                <a:spcPct val="90000"/>
              </a:lnSpc>
              <a:spcBef>
                <a:spcPct val="5000"/>
              </a:spcBef>
            </a:pPr>
            <a:r>
              <a:rPr lang="en-US" sz="2200" dirty="0"/>
              <a:t>Each time, E is either unchanged or decreases an amount.</a:t>
            </a:r>
          </a:p>
          <a:p>
            <a:pPr marL="911225" lvl="2" indent="-225425">
              <a:lnSpc>
                <a:spcPct val="90000"/>
              </a:lnSpc>
              <a:spcBef>
                <a:spcPct val="5000"/>
              </a:spcBef>
            </a:pPr>
            <a:r>
              <a:rPr lang="en-US" sz="2200" dirty="0"/>
              <a:t>E is bounded from below. </a:t>
            </a:r>
          </a:p>
          <a:p>
            <a:pPr marL="911225" lvl="2" indent="-225425">
              <a:lnSpc>
                <a:spcPct val="90000"/>
              </a:lnSpc>
              <a:spcBef>
                <a:spcPct val="5000"/>
              </a:spcBef>
            </a:pPr>
            <a:r>
              <a:rPr lang="en-US" sz="2200" dirty="0"/>
              <a:t>There is a limit E may decrease. After finite number of steps, E will stop decrease no matter what unit is selected for update.</a:t>
            </a:r>
          </a:p>
          <a:p>
            <a:pPr marL="571500" lvl="1" indent="-225425">
              <a:lnSpc>
                <a:spcPct val="90000"/>
              </a:lnSpc>
              <a:buFontTx/>
              <a:buAutoNum type="arabicPeriod"/>
            </a:pPr>
            <a:endParaRPr lang="en-US" sz="2200" dirty="0"/>
          </a:p>
          <a:p>
            <a:pPr marL="571500" lvl="1" indent="-225425">
              <a:lnSpc>
                <a:spcPct val="90000"/>
              </a:lnSpc>
              <a:buFontTx/>
              <a:buAutoNum type="arabicPeriod"/>
            </a:pPr>
            <a:endParaRPr lang="en-US" sz="2400" dirty="0"/>
          </a:p>
          <a:p>
            <a:pPr marL="571500" lvl="1" indent="-225425">
              <a:lnSpc>
                <a:spcPct val="90000"/>
              </a:lnSpc>
              <a:buFontTx/>
              <a:buAutoNum type="arabicPeriod"/>
            </a:pPr>
            <a:endParaRPr lang="en-US" sz="2400" dirty="0"/>
          </a:p>
          <a:p>
            <a:pPr marL="571500" lvl="1" indent="-225425">
              <a:lnSpc>
                <a:spcPct val="90000"/>
              </a:lnSpc>
              <a:spcBef>
                <a:spcPct val="0"/>
              </a:spcBef>
              <a:buFontTx/>
              <a:buAutoNum type="arabicPeriod"/>
            </a:pPr>
            <a:r>
              <a:rPr lang="en-US" sz="2400" dirty="0"/>
              <a:t>The state the system converges is a stable state.</a:t>
            </a:r>
          </a:p>
          <a:p>
            <a:pPr marL="571500" lvl="1" indent="-225425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200" dirty="0"/>
              <a:t>Will return to this state after some small perturbation. It is called an </a:t>
            </a:r>
            <a:r>
              <a:rPr lang="en-US" sz="2200" b="1" dirty="0"/>
              <a:t>attractor</a:t>
            </a:r>
            <a:r>
              <a:rPr lang="en-US" sz="2200" dirty="0"/>
              <a:t> (with different attraction basin)</a:t>
            </a:r>
          </a:p>
          <a:p>
            <a:pPr marL="571500" lvl="1" indent="-225425">
              <a:lnSpc>
                <a:spcPct val="90000"/>
              </a:lnSpc>
              <a:buFontTx/>
              <a:buAutoNum type="arabicPeriod" startAt="3"/>
            </a:pPr>
            <a:r>
              <a:rPr lang="en-US" sz="2400" dirty="0"/>
              <a:t>Error function of BP learning is another example of</a:t>
            </a:r>
            <a:r>
              <a:rPr lang="en-US" sz="1800" dirty="0"/>
              <a:t> </a:t>
            </a:r>
            <a:r>
              <a:rPr lang="en-US" sz="2600" dirty="0"/>
              <a:t>energy/</a:t>
            </a:r>
            <a:r>
              <a:rPr lang="en-US" sz="2600" dirty="0" err="1"/>
              <a:t>Lyapunov</a:t>
            </a:r>
            <a:r>
              <a:rPr lang="en-US" sz="2600" dirty="0"/>
              <a:t> function. Because</a:t>
            </a:r>
          </a:p>
          <a:p>
            <a:pPr marL="911225" lvl="2" indent="-225425">
              <a:lnSpc>
                <a:spcPct val="90000"/>
              </a:lnSpc>
            </a:pPr>
            <a:r>
              <a:rPr lang="en-US" sz="2200" dirty="0"/>
              <a:t>	It is bounded from below (E&gt;0)</a:t>
            </a:r>
          </a:p>
          <a:p>
            <a:pPr marL="911225" lvl="2" indent="-225425">
              <a:lnSpc>
                <a:spcPct val="90000"/>
              </a:lnSpc>
            </a:pPr>
            <a:r>
              <a:rPr lang="en-US" sz="2200" dirty="0"/>
              <a:t>	It is monotonically non-increasing (W updates along gradient descent of E)</a:t>
            </a:r>
          </a:p>
          <a:p>
            <a:pPr marL="231775" indent="-231775">
              <a:lnSpc>
                <a:spcPct val="90000"/>
              </a:lnSpc>
              <a:buFontTx/>
              <a:buNone/>
            </a:pPr>
            <a:endParaRPr lang="en-US" sz="2200" dirty="0"/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2338388" y="2517775"/>
          <a:ext cx="4262437" cy="763588"/>
        </p:xfrm>
        <a:graphic>
          <a:graphicData uri="http://schemas.openxmlformats.org/presentationml/2006/ole">
            <p:oleObj spid="_x0000_s1848322" name="Equation" r:id="rId3" imgW="2412720" imgH="431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Hopfield Observation :</a:t>
            </a:r>
          </a:p>
          <a:p>
            <a:r>
              <a:rPr lang="en-US" sz="3200" b="1" dirty="0" smtClean="0"/>
              <a:t>A Hopfield network has limits on the patterns it can store and retrieve accurately from memory, described by : 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A Hopfield network with </a:t>
            </a:r>
            <a:r>
              <a:rPr lang="en-US" sz="3200" b="1" dirty="0" smtClean="0">
                <a:solidFill>
                  <a:srgbClr val="FF0000"/>
                </a:solidFill>
              </a:rPr>
              <a:t>n nodes </a:t>
            </a:r>
            <a:r>
              <a:rPr lang="en-US" sz="3200" b="1" dirty="0" smtClean="0"/>
              <a:t>can store </a:t>
            </a:r>
            <a:r>
              <a:rPr lang="en-US" sz="3200" b="1" dirty="0" smtClean="0">
                <a:solidFill>
                  <a:srgbClr val="FF0000"/>
                </a:solidFill>
              </a:rPr>
              <a:t>N patterns</a:t>
            </a:r>
            <a:r>
              <a:rPr lang="en-US" sz="3200" b="1" dirty="0" smtClean="0"/>
              <a:t>, related by  </a:t>
            </a:r>
            <a:r>
              <a:rPr lang="en-US" sz="3200" b="1" dirty="0" smtClean="0">
                <a:solidFill>
                  <a:srgbClr val="FF0000"/>
                </a:solidFill>
              </a:rPr>
              <a:t>N &lt; 0.15n (Hopfield Observation)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 By theoretical analysis Hopfield network is limited by its memory capacity, which is only 13.8% of its total neurons</a:t>
            </a:r>
          </a:p>
          <a:p>
            <a:endParaRPr lang="en-US" sz="3600" b="1" dirty="0" smtClean="0">
              <a:solidFill>
                <a:srgbClr val="FF0000"/>
              </a:solidFill>
            </a:endParaRPr>
          </a:p>
          <a:p>
            <a:endParaRPr lang="en-US" sz="3600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8600" y="5562600"/>
          <a:ext cx="7772400" cy="1295400"/>
        </p:xfrm>
        <a:graphic>
          <a:graphicData uri="http://schemas.openxmlformats.org/presentationml/2006/ole">
            <p:oleObj spid="_x0000_s2648065" name="Equation" r:id="rId3" imgW="2514600" imgH="419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3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25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23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38400"/>
            <a:ext cx="8853055" cy="144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238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4038600"/>
            <a:ext cx="5697258" cy="93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5638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Energy for pattern 1   ( 1, -1, -1, 1) = 2[x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 x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+ x</a:t>
            </a:r>
            <a:r>
              <a:rPr lang="en-US" sz="2400" b="1" baseline="-25000" dirty="0" smtClean="0"/>
              <a:t>4</a:t>
            </a:r>
            <a:r>
              <a:rPr lang="en-US" sz="2400" b="1" dirty="0" smtClean="0"/>
              <a:t> x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 ]=  2( -1 - 1)   = - 4</a:t>
            </a:r>
          </a:p>
          <a:p>
            <a:r>
              <a:rPr lang="en-US" sz="2400" b="1" dirty="0" smtClean="0"/>
              <a:t>Energy for pattern 2   ( -1, 1, -1, 1) = 2[x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 x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+ x</a:t>
            </a:r>
            <a:r>
              <a:rPr lang="en-US" sz="2400" b="1" baseline="-25000" dirty="0" smtClean="0"/>
              <a:t>4</a:t>
            </a:r>
            <a:r>
              <a:rPr lang="en-US" sz="2400" b="1" dirty="0" smtClean="0"/>
              <a:t> x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 ] = 2 ( -1 - 1)    =  - 4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3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3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23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23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23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23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46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2576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846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295400"/>
            <a:ext cx="32099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846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981200"/>
            <a:ext cx="39433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8461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3876675"/>
            <a:ext cx="463867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4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4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84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84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25146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END</a:t>
            </a:r>
            <a:endParaRPr lang="en-US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44168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Dr. Hopfield described a </a:t>
            </a:r>
            <a:r>
              <a:rPr lang="en-US" sz="3600" b="1" dirty="0" smtClean="0">
                <a:solidFill>
                  <a:srgbClr val="FF0000"/>
                </a:solidFill>
              </a:rPr>
              <a:t>feedback network </a:t>
            </a:r>
            <a:r>
              <a:rPr lang="en-US" sz="3600" b="1" dirty="0" smtClean="0"/>
              <a:t>of highly interconnected neurons that could </a:t>
            </a:r>
            <a:r>
              <a:rPr lang="en-US" sz="3600" b="1" dirty="0" smtClean="0">
                <a:solidFill>
                  <a:srgbClr val="FF0000"/>
                </a:solidFill>
              </a:rPr>
              <a:t>reconstruct memories from clues</a:t>
            </a:r>
            <a:r>
              <a:rPr lang="en-US" sz="3600" b="1" dirty="0" smtClean="0"/>
              <a:t> 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and showed how </a:t>
            </a:r>
            <a:r>
              <a:rPr lang="en-US" sz="3600" b="1" i="1" dirty="0" smtClean="0">
                <a:solidFill>
                  <a:srgbClr val="FF0000"/>
                </a:solidFill>
              </a:rPr>
              <a:t>stable states of network activity could represent memories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  <p:pic>
        <p:nvPicPr>
          <p:cNvPr id="2197506" name="Picture 2" descr="http://www.princeton.edu/deptafe_internal/cimg!0/jv8b5l8hf9eynplopqjzzeepmhiv5k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3281340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3600" b="1" dirty="0" smtClean="0"/>
              <a:t>Hopfield Network  is the class of </a:t>
            </a:r>
            <a:r>
              <a:rPr lang="en-US" sz="4000" b="1" dirty="0" smtClean="0">
                <a:solidFill>
                  <a:srgbClr val="FF0000"/>
                </a:solidFill>
              </a:rPr>
              <a:t>Recurrent Neural Networks</a:t>
            </a:r>
            <a:r>
              <a:rPr lang="en-US" sz="4000" b="1" dirty="0" smtClean="0"/>
              <a:t>, i.e. network with feedback connections</a:t>
            </a:r>
            <a:endParaRPr lang="en-US" sz="2800" b="1" dirty="0" smtClean="0"/>
          </a:p>
          <a:p>
            <a:pPr>
              <a:buFont typeface="Wingdings" pitchFamily="2" charset="2"/>
              <a:buChar char="ü"/>
            </a:pPr>
            <a:endParaRPr lang="en-US" sz="4000" b="1" dirty="0" smtClean="0"/>
          </a:p>
          <a:p>
            <a:pPr>
              <a:buFont typeface="Wingdings" pitchFamily="2" charset="2"/>
              <a:buChar char="ü"/>
            </a:pPr>
            <a:r>
              <a:rPr lang="en-US" sz="4000" b="1" dirty="0" smtClean="0"/>
              <a:t> Hopfield showed that with these feedback connections the networks can hold </a:t>
            </a:r>
            <a:r>
              <a:rPr lang="en-US" sz="4000" b="1" i="1" dirty="0" smtClean="0">
                <a:solidFill>
                  <a:srgbClr val="FF0000"/>
                </a:solidFill>
              </a:rPr>
              <a:t>memories.</a:t>
            </a:r>
          </a:p>
          <a:p>
            <a:pPr>
              <a:buFont typeface="Wingdings" pitchFamily="2" charset="2"/>
              <a:buChar char="ü"/>
            </a:pPr>
            <a:endParaRPr lang="en-US" sz="4000" b="1" i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5400" b="1" dirty="0" smtClean="0">
                <a:solidFill>
                  <a:srgbClr val="FF0000"/>
                </a:solidFill>
              </a:rPr>
              <a:t>Hopfield Network is </a:t>
            </a:r>
            <a:r>
              <a:rPr lang="en-US" sz="4000" b="1" i="1" dirty="0" smtClean="0"/>
              <a:t>not primarily associated with classification. </a:t>
            </a:r>
          </a:p>
          <a:p>
            <a:pPr>
              <a:buFont typeface="Wingdings" pitchFamily="2" charset="2"/>
              <a:buChar char="ü"/>
            </a:pPr>
            <a:endParaRPr lang="en-US" sz="44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4000" b="1" dirty="0" smtClean="0"/>
              <a:t>Rather than sending the pattern through the network from the input units to the output units, </a:t>
            </a:r>
            <a:r>
              <a:rPr lang="en-US" sz="4000" b="1" dirty="0" smtClean="0">
                <a:solidFill>
                  <a:srgbClr val="FF0000"/>
                </a:solidFill>
              </a:rPr>
              <a:t>Signals cycle around in the network until the activity stabilizes.</a:t>
            </a:r>
          </a:p>
          <a:p>
            <a:pPr>
              <a:buFont typeface="Wingdings" pitchFamily="2" charset="2"/>
              <a:buChar char="ü"/>
            </a:pPr>
            <a:r>
              <a:rPr lang="en-US" sz="4000" b="1" dirty="0" smtClean="0">
                <a:solidFill>
                  <a:srgbClr val="FF0000"/>
                </a:solidFill>
              </a:rPr>
              <a:t> </a:t>
            </a:r>
            <a:endParaRPr lang="en-US" sz="4000" b="1" dirty="0" smtClean="0"/>
          </a:p>
          <a:p>
            <a:pPr>
              <a:buFont typeface="Wingdings" pitchFamily="2" charset="2"/>
              <a:buChar char="ü"/>
            </a:pPr>
            <a:r>
              <a:rPr lang="en-US" sz="4000" b="1" dirty="0" smtClean="0"/>
              <a:t>An important  concept for Hopfield networks is the </a:t>
            </a:r>
            <a:r>
              <a:rPr lang="en-US" sz="4800" b="1" dirty="0" smtClean="0">
                <a:solidFill>
                  <a:srgbClr val="FF0000"/>
                </a:solidFill>
              </a:rPr>
              <a:t>ENERGY FUNCTION, a scalar function</a:t>
            </a:r>
            <a:r>
              <a:rPr lang="en-US" sz="4000" b="1" dirty="0" smtClean="0">
                <a:solidFill>
                  <a:srgbClr val="FF0000"/>
                </a:solidFill>
              </a:rPr>
              <a:t> </a:t>
            </a:r>
            <a:r>
              <a:rPr lang="en-US" sz="4000" b="1" dirty="0" smtClean="0"/>
              <a:t>from the activity state of the network. 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smtClean="0"/>
              <a:t>Network Structure of Hopfield </a:t>
            </a:r>
            <a:r>
              <a:rPr lang="en-US" dirty="0"/>
              <a:t>Network</a:t>
            </a:r>
            <a:endParaRPr lang="en-CA" dirty="0"/>
          </a:p>
        </p:txBody>
      </p:sp>
      <p:sp>
        <p:nvSpPr>
          <p:cNvPr id="400388" name="Oval 4"/>
          <p:cNvSpPr>
            <a:spLocks noChangeArrowheads="1"/>
          </p:cNvSpPr>
          <p:nvPr/>
        </p:nvSpPr>
        <p:spPr bwMode="auto">
          <a:xfrm>
            <a:off x="2209800" y="4419600"/>
            <a:ext cx="609600" cy="6096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400389" name="Oval 5"/>
          <p:cNvSpPr>
            <a:spLocks noChangeArrowheads="1"/>
          </p:cNvSpPr>
          <p:nvPr/>
        </p:nvSpPr>
        <p:spPr bwMode="auto">
          <a:xfrm>
            <a:off x="3810000" y="4419600"/>
            <a:ext cx="609600" cy="6096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</a:p>
        </p:txBody>
      </p:sp>
      <p:sp>
        <p:nvSpPr>
          <p:cNvPr id="400390" name="Oval 6"/>
          <p:cNvSpPr>
            <a:spLocks noChangeArrowheads="1"/>
          </p:cNvSpPr>
          <p:nvPr/>
        </p:nvSpPr>
        <p:spPr bwMode="auto">
          <a:xfrm>
            <a:off x="6019800" y="4419600"/>
            <a:ext cx="609600" cy="6096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</a:t>
            </a:r>
          </a:p>
        </p:txBody>
      </p:sp>
      <p:sp>
        <p:nvSpPr>
          <p:cNvPr id="400391" name="Line 7"/>
          <p:cNvSpPr>
            <a:spLocks noChangeShapeType="1"/>
          </p:cNvSpPr>
          <p:nvPr/>
        </p:nvSpPr>
        <p:spPr bwMode="auto">
          <a:xfrm flipV="1">
            <a:off x="2514600" y="5029200"/>
            <a:ext cx="0" cy="8382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392" name="Line 8"/>
          <p:cNvSpPr>
            <a:spLocks noChangeShapeType="1"/>
          </p:cNvSpPr>
          <p:nvPr/>
        </p:nvSpPr>
        <p:spPr bwMode="auto">
          <a:xfrm flipV="1">
            <a:off x="2514600" y="3581400"/>
            <a:ext cx="0" cy="8382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393" name="Line 9"/>
          <p:cNvSpPr>
            <a:spLocks noChangeShapeType="1"/>
          </p:cNvSpPr>
          <p:nvPr/>
        </p:nvSpPr>
        <p:spPr bwMode="auto">
          <a:xfrm flipV="1">
            <a:off x="4114800" y="5029200"/>
            <a:ext cx="0" cy="8382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394" name="Line 10"/>
          <p:cNvSpPr>
            <a:spLocks noChangeShapeType="1"/>
          </p:cNvSpPr>
          <p:nvPr/>
        </p:nvSpPr>
        <p:spPr bwMode="auto">
          <a:xfrm flipV="1">
            <a:off x="4114800" y="3581400"/>
            <a:ext cx="0" cy="8382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395" name="Line 11"/>
          <p:cNvSpPr>
            <a:spLocks noChangeShapeType="1"/>
          </p:cNvSpPr>
          <p:nvPr/>
        </p:nvSpPr>
        <p:spPr bwMode="auto">
          <a:xfrm flipV="1">
            <a:off x="6324600" y="5029200"/>
            <a:ext cx="0" cy="8382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396" name="Line 12"/>
          <p:cNvSpPr>
            <a:spLocks noChangeShapeType="1"/>
          </p:cNvSpPr>
          <p:nvPr/>
        </p:nvSpPr>
        <p:spPr bwMode="auto">
          <a:xfrm flipV="1">
            <a:off x="6324600" y="3581400"/>
            <a:ext cx="0" cy="8382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397" name="Rectangle 13"/>
          <p:cNvSpPr>
            <a:spLocks noChangeArrowheads="1"/>
          </p:cNvSpPr>
          <p:nvPr/>
        </p:nvSpPr>
        <p:spPr bwMode="auto">
          <a:xfrm>
            <a:off x="4572000" y="4419600"/>
            <a:ext cx="76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10000"/>
              </a:spcBef>
              <a:spcAft>
                <a:spcPct val="30000"/>
              </a:spcAft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…</a:t>
            </a:r>
          </a:p>
        </p:txBody>
      </p:sp>
      <p:sp>
        <p:nvSpPr>
          <p:cNvPr id="400398" name="Freeform 14"/>
          <p:cNvSpPr>
            <a:spLocks/>
          </p:cNvSpPr>
          <p:nvPr/>
        </p:nvSpPr>
        <p:spPr bwMode="auto">
          <a:xfrm>
            <a:off x="2514600" y="4210050"/>
            <a:ext cx="1524000" cy="1133475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141" y="27"/>
              </a:cxn>
              <a:cxn ang="0">
                <a:pos x="476" y="295"/>
              </a:cxn>
              <a:cxn ang="0">
                <a:pos x="851" y="677"/>
              </a:cxn>
              <a:cxn ang="0">
                <a:pos x="960" y="516"/>
              </a:cxn>
            </a:cxnLst>
            <a:rect l="0" t="0" r="r" b="b"/>
            <a:pathLst>
              <a:path w="960" h="714">
                <a:moveTo>
                  <a:pt x="0" y="132"/>
                </a:moveTo>
                <a:cubicBezTo>
                  <a:pt x="23" y="115"/>
                  <a:pt x="62" y="0"/>
                  <a:pt x="141" y="27"/>
                </a:cubicBezTo>
                <a:cubicBezTo>
                  <a:pt x="220" y="54"/>
                  <a:pt x="358" y="187"/>
                  <a:pt x="476" y="295"/>
                </a:cubicBezTo>
                <a:cubicBezTo>
                  <a:pt x="594" y="403"/>
                  <a:pt x="770" y="640"/>
                  <a:pt x="851" y="677"/>
                </a:cubicBezTo>
                <a:cubicBezTo>
                  <a:pt x="932" y="714"/>
                  <a:pt x="937" y="550"/>
                  <a:pt x="960" y="516"/>
                </a:cubicBezTo>
              </a:path>
            </a:pathLst>
          </a:custGeom>
          <a:noFill/>
          <a:ln w="28575" cap="flat" cmpd="sng">
            <a:solidFill>
              <a:srgbClr val="66FF3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399" name="Freeform 15"/>
          <p:cNvSpPr>
            <a:spLocks/>
          </p:cNvSpPr>
          <p:nvPr/>
        </p:nvSpPr>
        <p:spPr bwMode="auto">
          <a:xfrm>
            <a:off x="2667000" y="4325938"/>
            <a:ext cx="3581400" cy="1185862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353" y="101"/>
              </a:cxn>
              <a:cxn ang="0">
                <a:pos x="1056" y="657"/>
              </a:cxn>
              <a:cxn ang="0">
                <a:pos x="2000" y="644"/>
              </a:cxn>
              <a:cxn ang="0">
                <a:pos x="2256" y="435"/>
              </a:cxn>
            </a:cxnLst>
            <a:rect l="0" t="0" r="r" b="b"/>
            <a:pathLst>
              <a:path w="2256" h="747">
                <a:moveTo>
                  <a:pt x="0" y="48"/>
                </a:moveTo>
                <a:cubicBezTo>
                  <a:pt x="59" y="57"/>
                  <a:pt x="177" y="0"/>
                  <a:pt x="353" y="101"/>
                </a:cubicBezTo>
                <a:cubicBezTo>
                  <a:pt x="529" y="202"/>
                  <a:pt x="782" y="567"/>
                  <a:pt x="1056" y="657"/>
                </a:cubicBezTo>
                <a:cubicBezTo>
                  <a:pt x="1330" y="747"/>
                  <a:pt x="1800" y="681"/>
                  <a:pt x="2000" y="644"/>
                </a:cubicBezTo>
                <a:cubicBezTo>
                  <a:pt x="2200" y="607"/>
                  <a:pt x="2203" y="479"/>
                  <a:pt x="2256" y="435"/>
                </a:cubicBezTo>
              </a:path>
            </a:pathLst>
          </a:custGeom>
          <a:noFill/>
          <a:ln w="28575" cap="flat" cmpd="sng">
            <a:solidFill>
              <a:srgbClr val="66FF3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400" name="Freeform 16"/>
          <p:cNvSpPr>
            <a:spLocks/>
          </p:cNvSpPr>
          <p:nvPr/>
        </p:nvSpPr>
        <p:spPr bwMode="auto">
          <a:xfrm>
            <a:off x="2667000" y="4203700"/>
            <a:ext cx="1371600" cy="977900"/>
          </a:xfrm>
          <a:custGeom>
            <a:avLst/>
            <a:gdLst/>
            <a:ahLst/>
            <a:cxnLst>
              <a:cxn ang="0">
                <a:pos x="912" y="136"/>
              </a:cxn>
              <a:cxn ang="0">
                <a:pos x="720" y="40"/>
              </a:cxn>
              <a:cxn ang="0">
                <a:pos x="461" y="373"/>
              </a:cxn>
              <a:cxn ang="0">
                <a:pos x="240" y="616"/>
              </a:cxn>
              <a:cxn ang="0">
                <a:pos x="0" y="520"/>
              </a:cxn>
            </a:cxnLst>
            <a:rect l="0" t="0" r="r" b="b"/>
            <a:pathLst>
              <a:path w="912" h="640">
                <a:moveTo>
                  <a:pt x="912" y="136"/>
                </a:moveTo>
                <a:cubicBezTo>
                  <a:pt x="860" y="72"/>
                  <a:pt x="795" y="0"/>
                  <a:pt x="720" y="40"/>
                </a:cubicBezTo>
                <a:cubicBezTo>
                  <a:pt x="645" y="80"/>
                  <a:pt x="541" y="277"/>
                  <a:pt x="461" y="373"/>
                </a:cubicBezTo>
                <a:cubicBezTo>
                  <a:pt x="381" y="469"/>
                  <a:pt x="317" y="592"/>
                  <a:pt x="240" y="616"/>
                </a:cubicBezTo>
                <a:cubicBezTo>
                  <a:pt x="163" y="640"/>
                  <a:pt x="88" y="584"/>
                  <a:pt x="0" y="520"/>
                </a:cubicBezTo>
              </a:path>
            </a:pathLst>
          </a:custGeom>
          <a:noFill/>
          <a:ln w="28575" cap="flat" cmpd="sng">
            <a:solidFill>
              <a:srgbClr val="66FF3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401" name="Freeform 17"/>
          <p:cNvSpPr>
            <a:spLocks/>
          </p:cNvSpPr>
          <p:nvPr/>
        </p:nvSpPr>
        <p:spPr bwMode="auto">
          <a:xfrm>
            <a:off x="4191000" y="4191000"/>
            <a:ext cx="1905000" cy="1066800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141" y="27"/>
              </a:cxn>
              <a:cxn ang="0">
                <a:pos x="476" y="295"/>
              </a:cxn>
              <a:cxn ang="0">
                <a:pos x="851" y="677"/>
              </a:cxn>
              <a:cxn ang="0">
                <a:pos x="960" y="516"/>
              </a:cxn>
            </a:cxnLst>
            <a:rect l="0" t="0" r="r" b="b"/>
            <a:pathLst>
              <a:path w="960" h="714">
                <a:moveTo>
                  <a:pt x="0" y="132"/>
                </a:moveTo>
                <a:cubicBezTo>
                  <a:pt x="23" y="115"/>
                  <a:pt x="62" y="0"/>
                  <a:pt x="141" y="27"/>
                </a:cubicBezTo>
                <a:cubicBezTo>
                  <a:pt x="220" y="54"/>
                  <a:pt x="358" y="187"/>
                  <a:pt x="476" y="295"/>
                </a:cubicBezTo>
                <a:cubicBezTo>
                  <a:pt x="594" y="403"/>
                  <a:pt x="770" y="640"/>
                  <a:pt x="851" y="677"/>
                </a:cubicBezTo>
                <a:cubicBezTo>
                  <a:pt x="932" y="714"/>
                  <a:pt x="937" y="550"/>
                  <a:pt x="960" y="516"/>
                </a:cubicBezTo>
              </a:path>
            </a:pathLst>
          </a:custGeom>
          <a:noFill/>
          <a:ln w="28575" cap="flat" cmpd="sng">
            <a:solidFill>
              <a:srgbClr val="66FF3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402" name="Freeform 18"/>
          <p:cNvSpPr>
            <a:spLocks/>
          </p:cNvSpPr>
          <p:nvPr/>
        </p:nvSpPr>
        <p:spPr bwMode="auto">
          <a:xfrm flipH="1">
            <a:off x="4267200" y="4267200"/>
            <a:ext cx="1905000" cy="990600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141" y="27"/>
              </a:cxn>
              <a:cxn ang="0">
                <a:pos x="476" y="295"/>
              </a:cxn>
              <a:cxn ang="0">
                <a:pos x="851" y="677"/>
              </a:cxn>
              <a:cxn ang="0">
                <a:pos x="960" y="516"/>
              </a:cxn>
            </a:cxnLst>
            <a:rect l="0" t="0" r="r" b="b"/>
            <a:pathLst>
              <a:path w="960" h="714">
                <a:moveTo>
                  <a:pt x="0" y="132"/>
                </a:moveTo>
                <a:cubicBezTo>
                  <a:pt x="23" y="115"/>
                  <a:pt x="62" y="0"/>
                  <a:pt x="141" y="27"/>
                </a:cubicBezTo>
                <a:cubicBezTo>
                  <a:pt x="220" y="54"/>
                  <a:pt x="358" y="187"/>
                  <a:pt x="476" y="295"/>
                </a:cubicBezTo>
                <a:cubicBezTo>
                  <a:pt x="594" y="403"/>
                  <a:pt x="770" y="640"/>
                  <a:pt x="851" y="677"/>
                </a:cubicBezTo>
                <a:cubicBezTo>
                  <a:pt x="932" y="714"/>
                  <a:pt x="937" y="550"/>
                  <a:pt x="960" y="516"/>
                </a:cubicBezTo>
              </a:path>
            </a:pathLst>
          </a:custGeom>
          <a:noFill/>
          <a:ln w="28575" cap="flat" cmpd="sng">
            <a:solidFill>
              <a:srgbClr val="66FF3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403" name="Freeform 19"/>
          <p:cNvSpPr>
            <a:spLocks/>
          </p:cNvSpPr>
          <p:nvPr/>
        </p:nvSpPr>
        <p:spPr bwMode="auto">
          <a:xfrm flipH="1">
            <a:off x="2590800" y="4419600"/>
            <a:ext cx="3505200" cy="1066800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353" y="101"/>
              </a:cxn>
              <a:cxn ang="0">
                <a:pos x="1056" y="657"/>
              </a:cxn>
              <a:cxn ang="0">
                <a:pos x="2000" y="644"/>
              </a:cxn>
              <a:cxn ang="0">
                <a:pos x="2256" y="435"/>
              </a:cxn>
            </a:cxnLst>
            <a:rect l="0" t="0" r="r" b="b"/>
            <a:pathLst>
              <a:path w="2256" h="747">
                <a:moveTo>
                  <a:pt x="0" y="48"/>
                </a:moveTo>
                <a:cubicBezTo>
                  <a:pt x="59" y="57"/>
                  <a:pt x="177" y="0"/>
                  <a:pt x="353" y="101"/>
                </a:cubicBezTo>
                <a:cubicBezTo>
                  <a:pt x="529" y="202"/>
                  <a:pt x="782" y="567"/>
                  <a:pt x="1056" y="657"/>
                </a:cubicBezTo>
                <a:cubicBezTo>
                  <a:pt x="1330" y="747"/>
                  <a:pt x="1800" y="681"/>
                  <a:pt x="2000" y="644"/>
                </a:cubicBezTo>
                <a:cubicBezTo>
                  <a:pt x="2200" y="607"/>
                  <a:pt x="2203" y="479"/>
                  <a:pt x="2256" y="435"/>
                </a:cubicBezTo>
              </a:path>
            </a:pathLst>
          </a:custGeom>
          <a:noFill/>
          <a:ln w="28575" cap="flat" cmpd="sng">
            <a:solidFill>
              <a:srgbClr val="66FF3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0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0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0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0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0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0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0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0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0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0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0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00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00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00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0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00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00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00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00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00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00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00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00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00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 animBg="1" autoUpdateAnimBg="0"/>
      <p:bldP spid="400389" grpId="0" animBg="1" autoUpdateAnimBg="0"/>
      <p:bldP spid="400390" grpId="0" animBg="1" autoUpdateAnimBg="0"/>
      <p:bldP spid="400391" grpId="0" animBg="1"/>
      <p:bldP spid="400392" grpId="0" animBg="1"/>
      <p:bldP spid="400393" grpId="0" animBg="1"/>
      <p:bldP spid="400394" grpId="0" animBg="1"/>
      <p:bldP spid="400395" grpId="0" animBg="1"/>
      <p:bldP spid="400396" grpId="0" animBg="1"/>
      <p:bldP spid="400397" grpId="0" autoUpdateAnimBg="0"/>
      <p:bldP spid="400398" grpId="0" animBg="1"/>
      <p:bldP spid="400399" grpId="0" animBg="1"/>
      <p:bldP spid="400400" grpId="0" animBg="1"/>
      <p:bldP spid="400401" grpId="0" animBg="1"/>
      <p:bldP spid="400402" grpId="0" animBg="1"/>
      <p:bldP spid="40040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Put a distorted pattern onto the nodes of the network, iterate a bunch of times, and eventually it arrives at one of the patterns we trained it to know and stays there. 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So, what you need to know to make it work are:</a:t>
            </a:r>
          </a:p>
          <a:p>
            <a:endParaRPr lang="en-US" sz="3200" b="1" dirty="0" smtClean="0"/>
          </a:p>
          <a:p>
            <a:pPr>
              <a:buFont typeface="Wingdings" pitchFamily="2" charset="2"/>
              <a:buChar char="ü"/>
            </a:pPr>
            <a:r>
              <a:rPr lang="en-US" sz="3200" b="1" dirty="0" smtClean="0"/>
              <a:t>How to </a:t>
            </a:r>
            <a:r>
              <a:rPr lang="en-US" sz="3200" b="1" dirty="0" smtClean="0">
                <a:solidFill>
                  <a:srgbClr val="FF0000"/>
                </a:solidFill>
              </a:rPr>
              <a:t>"train" </a:t>
            </a:r>
            <a:r>
              <a:rPr lang="en-US" sz="3200" b="1" dirty="0" smtClean="0"/>
              <a:t>the network</a:t>
            </a:r>
          </a:p>
          <a:p>
            <a:pPr>
              <a:buFont typeface="Wingdings" pitchFamily="2" charset="2"/>
              <a:buChar char="ü"/>
            </a:pPr>
            <a:r>
              <a:rPr lang="en-US" sz="3200" b="1" dirty="0" smtClean="0"/>
              <a:t>How to </a:t>
            </a:r>
            <a:r>
              <a:rPr lang="en-US" sz="3200" b="1" dirty="0" smtClean="0">
                <a:solidFill>
                  <a:srgbClr val="FF0000"/>
                </a:solidFill>
              </a:rPr>
              <a:t>update </a:t>
            </a:r>
            <a:r>
              <a:rPr lang="en-US" sz="3200" b="1" dirty="0" smtClean="0"/>
              <a:t>a node in the network</a:t>
            </a:r>
          </a:p>
          <a:p>
            <a:pPr>
              <a:buFont typeface="Wingdings" pitchFamily="2" charset="2"/>
              <a:buChar char="ü"/>
            </a:pPr>
            <a:r>
              <a:rPr lang="en-US" sz="3200" b="1" dirty="0" smtClean="0"/>
              <a:t>How the </a:t>
            </a:r>
            <a:r>
              <a:rPr lang="en-US" sz="3200" b="1" dirty="0" smtClean="0">
                <a:solidFill>
                  <a:srgbClr val="FF0000"/>
                </a:solidFill>
              </a:rPr>
              <a:t>overall sequencing of node updates </a:t>
            </a:r>
            <a:r>
              <a:rPr lang="en-US" sz="3200" b="1" dirty="0" smtClean="0"/>
              <a:t>is accomplished, and</a:t>
            </a:r>
          </a:p>
          <a:p>
            <a:pPr>
              <a:buFont typeface="Wingdings" pitchFamily="2" charset="2"/>
              <a:buChar char="ü"/>
            </a:pPr>
            <a:r>
              <a:rPr lang="en-US" sz="3200" b="1" dirty="0" smtClean="0"/>
              <a:t>How can you tell if you're at one of the </a:t>
            </a:r>
            <a:r>
              <a:rPr lang="en-US" sz="3200" b="1" dirty="0" smtClean="0">
                <a:solidFill>
                  <a:srgbClr val="FF0000"/>
                </a:solidFill>
              </a:rPr>
              <a:t>trained patterns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10255</TotalTime>
  <Words>1481</Words>
  <Application>Microsoft Office PowerPoint</Application>
  <PresentationFormat>On-screen Show (4:3)</PresentationFormat>
  <Paragraphs>219</Paragraphs>
  <Slides>46</Slides>
  <Notes>1</Notes>
  <HiddenSlides>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The Network Structure of Hopfield Network</vt:lpstr>
      <vt:lpstr>Slide 9</vt:lpstr>
      <vt:lpstr>Slide 10</vt:lpstr>
      <vt:lpstr>Slide 11</vt:lpstr>
      <vt:lpstr>Slide 12</vt:lpstr>
      <vt:lpstr>Slide 13</vt:lpstr>
      <vt:lpstr>Slide 14</vt:lpstr>
      <vt:lpstr>Slide 15</vt:lpstr>
      <vt:lpstr>The Hopfield Network</vt:lpstr>
      <vt:lpstr>The Hopfield Network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Prof. Surekha Bhanot</dc:creator>
  <cp:lastModifiedBy>prof. surekha bhanot</cp:lastModifiedBy>
  <cp:revision>659</cp:revision>
  <dcterms:created xsi:type="dcterms:W3CDTF">2006-08-16T00:00:00Z</dcterms:created>
  <dcterms:modified xsi:type="dcterms:W3CDTF">2020-11-08T14:09:28Z</dcterms:modified>
</cp:coreProperties>
</file>