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1278" r:id="rId3"/>
    <p:sldId id="1279" r:id="rId4"/>
    <p:sldId id="1081" r:id="rId5"/>
    <p:sldId id="1080" r:id="rId6"/>
    <p:sldId id="1199" r:id="rId7"/>
    <p:sldId id="1105" r:id="rId8"/>
    <p:sldId id="1281" r:id="rId9"/>
    <p:sldId id="1087" r:id="rId10"/>
    <p:sldId id="1089" r:id="rId11"/>
    <p:sldId id="1191" r:id="rId12"/>
    <p:sldId id="1094" r:id="rId13"/>
    <p:sldId id="1228" r:id="rId14"/>
    <p:sldId id="1096" r:id="rId15"/>
    <p:sldId id="1132" r:id="rId16"/>
    <p:sldId id="1192" r:id="rId17"/>
    <p:sldId id="1069" r:id="rId18"/>
    <p:sldId id="1072" r:id="rId19"/>
    <p:sldId id="446" r:id="rId20"/>
    <p:sldId id="1202" r:id="rId21"/>
    <p:sldId id="1200" r:id="rId22"/>
    <p:sldId id="1216" r:id="rId23"/>
    <p:sldId id="1217" r:id="rId24"/>
    <p:sldId id="1168" r:id="rId25"/>
    <p:sldId id="1284" r:id="rId26"/>
    <p:sldId id="1285" r:id="rId27"/>
    <p:sldId id="1128" r:id="rId28"/>
    <p:sldId id="1233" r:id="rId29"/>
    <p:sldId id="1286" r:id="rId30"/>
    <p:sldId id="1288" r:id="rId31"/>
    <p:sldId id="1287" r:id="rId32"/>
    <p:sldId id="997" r:id="rId33"/>
    <p:sldId id="476" r:id="rId34"/>
    <p:sldId id="684" r:id="rId35"/>
    <p:sldId id="867" r:id="rId36"/>
    <p:sldId id="868" r:id="rId37"/>
    <p:sldId id="693" r:id="rId38"/>
    <p:sldId id="465" r:id="rId39"/>
    <p:sldId id="1211" r:id="rId40"/>
    <p:sldId id="1212" r:id="rId41"/>
    <p:sldId id="1213" r:id="rId42"/>
    <p:sldId id="1214" r:id="rId43"/>
    <p:sldId id="1289" r:id="rId44"/>
    <p:sldId id="1293" r:id="rId45"/>
    <p:sldId id="468" r:id="rId46"/>
    <p:sldId id="469" r:id="rId47"/>
    <p:sldId id="690" r:id="rId48"/>
    <p:sldId id="471" r:id="rId49"/>
    <p:sldId id="1147" r:id="rId50"/>
    <p:sldId id="1159" r:id="rId51"/>
    <p:sldId id="1206" r:id="rId52"/>
    <p:sldId id="1160" r:id="rId53"/>
    <p:sldId id="1145" r:id="rId54"/>
    <p:sldId id="1148" r:id="rId55"/>
    <p:sldId id="1296" r:id="rId56"/>
    <p:sldId id="1295" r:id="rId57"/>
    <p:sldId id="1294" r:id="rId58"/>
    <p:sldId id="1146" r:id="rId59"/>
    <p:sldId id="1149" r:id="rId60"/>
    <p:sldId id="1219" r:id="rId61"/>
    <p:sldId id="1220" r:id="rId62"/>
    <p:sldId id="1221" r:id="rId63"/>
    <p:sldId id="1155" r:id="rId64"/>
    <p:sldId id="1162" r:id="rId65"/>
    <p:sldId id="1163" r:id="rId66"/>
    <p:sldId id="1030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956" autoAdjust="0"/>
    <p:restoredTop sz="94660"/>
  </p:normalViewPr>
  <p:slideViewPr>
    <p:cSldViewPr>
      <p:cViewPr varScale="1">
        <p:scale>
          <a:sx n="61" d="100"/>
          <a:sy n="61" d="100"/>
        </p:scale>
        <p:origin x="-19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40714-78D6-4A09-A3EE-43C0B41C1E02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498A9-1487-4EF8-B479-8B8CA2BC9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498A9-1487-4EF8-B479-8B8CA2BC90F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eb095b98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eb095b98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ebd868729_3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ebd868729_3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ebd868729_3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ebd868729_3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ecb3e1813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ecb3e1813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0.png"/><Relationship Id="rId4" Type="http://schemas.openxmlformats.org/officeDocument/2006/relationships/oleObject" Target="../embeddings/oleObject3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toronto.ca/~ilya/pubs/ilya_sutskever_phd_thesis.pdf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time-series-prediction-lstm-recurrent-neural-networks-python-keras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1.png"/><Relationship Id="rId11" Type="http://schemas.openxmlformats.org/officeDocument/2006/relationships/oleObject" Target="../embeddings/oleObject8.bin"/><Relationship Id="rId5" Type="http://schemas.openxmlformats.org/officeDocument/2006/relationships/image" Target="../media/image60.png"/><Relationship Id="rId10" Type="http://schemas.openxmlformats.org/officeDocument/2006/relationships/oleObject" Target="../embeddings/oleObject7.bin"/><Relationship Id="rId4" Type="http://schemas.openxmlformats.org/officeDocument/2006/relationships/image" Target="../media/image59.png"/><Relationship Id="rId9" Type="http://schemas.openxmlformats.org/officeDocument/2006/relationships/oleObject" Target="../embeddings/oleObject6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dirty="0" smtClean="0"/>
              <a:t>RECURRENT NEURAL NETWORKS</a:t>
            </a:r>
            <a:br>
              <a:rPr lang="en-US" sz="9600" dirty="0" smtClean="0"/>
            </a:br>
            <a:r>
              <a:rPr lang="en-US" sz="9600" dirty="0" smtClean="0">
                <a:solidFill>
                  <a:srgbClr val="FF0000"/>
                </a:solidFill>
              </a:rPr>
              <a:t>(RNNs)</a:t>
            </a:r>
            <a:endParaRPr lang="en-US" sz="9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0060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Many to one approach </a:t>
            </a:r>
            <a:r>
              <a:rPr lang="en-US" sz="3200" b="1" dirty="0" smtClean="0"/>
              <a:t>could be to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b="1" dirty="0" smtClean="0"/>
              <a:t>handle a sequence of images (for example a video) and produce one word/sentence for it 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893445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5620" name="Picture 4" descr="https://miro.medium.com/max/7564/1*dP2yCqpGVB_CGe4mJQpLNw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67000"/>
            <a:ext cx="8991600" cy="2819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30480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Sequence generation (One to Many)</a:t>
            </a:r>
          </a:p>
          <a:p>
            <a:r>
              <a:rPr lang="en-US" sz="3200" dirty="0" smtClean="0"/>
              <a:t>RNN takes one input say an image and generates a sequence of words.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780782"/>
            <a:ext cx="891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Applications : Text generation, Music generation, image captioning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5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15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Falls under Many to Many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18565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6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972050"/>
            <a:ext cx="48577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6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6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6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6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6610" name="Picture 2" descr="Google updates real-time visual translation with 20 new langu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732"/>
            <a:ext cx="9144000" cy="3544068"/>
          </a:xfrm>
          <a:prstGeom prst="rect">
            <a:avLst/>
          </a:prstGeom>
          <a:noFill/>
        </p:spPr>
      </p:pic>
      <p:pic>
        <p:nvPicPr>
          <p:cNvPr id="4" name="Picture 2" descr="C:\Users\Dattaraj\Desktop\Instant-Visual-Transl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9144000" cy="304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6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6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810000"/>
            <a:ext cx="9144000" cy="482123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This is called </a:t>
            </a:r>
            <a:r>
              <a:rPr lang="en-US" sz="4000" b="1" dirty="0" smtClean="0">
                <a:solidFill>
                  <a:srgbClr val="FF0000"/>
                </a:solidFill>
              </a:rPr>
              <a:t>instant visual translation/automatic text translation.</a:t>
            </a:r>
          </a:p>
          <a:p>
            <a:endParaRPr lang="en-US" sz="4000" b="1" dirty="0" smtClean="0">
              <a:solidFill>
                <a:srgbClr val="FF0000"/>
              </a:solidFill>
            </a:endParaRPr>
          </a:p>
          <a:p>
            <a:r>
              <a:rPr lang="en-US" sz="4000" b="1" dirty="0" smtClean="0">
                <a:solidFill>
                  <a:srgbClr val="FF0000"/>
                </a:solidFill>
              </a:rPr>
              <a:t>LSTM</a:t>
            </a:r>
            <a:r>
              <a:rPr lang="en-US" sz="4000" b="1" dirty="0" smtClean="0"/>
              <a:t> networks are used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0" y="1524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The </a:t>
            </a:r>
            <a:r>
              <a:rPr lang="en-US" sz="4000" b="1" dirty="0" smtClean="0">
                <a:solidFill>
                  <a:srgbClr val="FF0000"/>
                </a:solidFill>
              </a:rPr>
              <a:t>real-time visual translation</a:t>
            </a:r>
            <a:r>
              <a:rPr lang="en-US" sz="4000" b="1" dirty="0" smtClean="0"/>
              <a:t> tool lets users point their device at printed text such as signs, object names and have the </a:t>
            </a:r>
            <a:r>
              <a:rPr lang="en-US" sz="4000" b="1" dirty="0" smtClean="0">
                <a:solidFill>
                  <a:srgbClr val="FF0000"/>
                </a:solidFill>
              </a:rPr>
              <a:t>translated text </a:t>
            </a:r>
            <a:r>
              <a:rPr lang="en-US" sz="4000" b="1" dirty="0" smtClean="0"/>
              <a:t>appear on the screen almost immediately.</a:t>
            </a:r>
          </a:p>
          <a:p>
            <a:endParaRPr lang="en-US" sz="4000" b="1" dirty="0" smtClean="0"/>
          </a:p>
          <a:p>
            <a:endParaRPr lang="en-US" sz="4000" b="1" dirty="0"/>
          </a:p>
        </p:txBody>
      </p:sp>
    </p:spTree>
    <p:extLst>
      <p:ext uri="{BB962C8B-B14F-4D97-AF65-F5344CB8AC3E}">
        <p14:creationId xmlns="" xmlns:p14="http://schemas.microsoft.com/office/powerpoint/2010/main" val="32248887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9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472"/>
            <a:ext cx="9144000" cy="6687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85820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0" y="502920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important point to remember: </a:t>
            </a:r>
            <a:r>
              <a:rPr lang="en-US" sz="2800" b="1" i="1" dirty="0" smtClean="0"/>
              <a:t>the sequential units, </a:t>
            </a:r>
            <a:r>
              <a:rPr lang="en-US" sz="2800" b="1" i="1" dirty="0" err="1" smtClean="0"/>
              <a:t>i.e</a:t>
            </a:r>
            <a:r>
              <a:rPr lang="en-US" sz="2800" b="1" i="1" dirty="0" smtClean="0"/>
              <a:t> RNN cells are the same unit at different point of time and are </a:t>
            </a:r>
            <a:r>
              <a:rPr lang="en-US" sz="2800" b="1" i="1" dirty="0" smtClean="0">
                <a:solidFill>
                  <a:srgbClr val="FF0000"/>
                </a:solidFill>
              </a:rPr>
              <a:t>not cascading units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blog.floydhub.com/content/images/2019/04/Slide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429000"/>
            <a:ext cx="8991600" cy="3429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dirty="0" smtClean="0">
                <a:solidFill>
                  <a:srgbClr val="FF0000"/>
                </a:solidFill>
              </a:rPr>
              <a:t>Which portion of the RNN  is output ? </a:t>
            </a:r>
          </a:p>
          <a:p>
            <a:pPr fontAlgn="base"/>
            <a:endParaRPr lang="en-US" sz="2800" b="1" dirty="0" smtClean="0"/>
          </a:p>
          <a:p>
            <a:pPr fontAlgn="base"/>
            <a:r>
              <a:rPr lang="en-US" sz="2800" b="1" dirty="0" smtClean="0"/>
              <a:t>if you’re using the RNN for a classification task, you’ll only need </a:t>
            </a:r>
            <a:r>
              <a:rPr lang="en-US" sz="2800" b="1" u="sng" dirty="0" smtClean="0"/>
              <a:t>one final output</a:t>
            </a:r>
            <a:r>
              <a:rPr lang="en-US" sz="2800" b="1" dirty="0" smtClean="0"/>
              <a:t> after passing in all the input - a vector representing the class probability scores. </a:t>
            </a:r>
          </a:p>
          <a:p>
            <a:pPr fontAlgn="base"/>
            <a:endParaRPr lang="en-US" sz="2800" b="1" dirty="0" smtClean="0"/>
          </a:p>
          <a:p>
            <a:pPr fontAlgn="base"/>
            <a:r>
              <a:rPr lang="en-US" sz="2800" b="1" dirty="0" smtClean="0"/>
              <a:t>if you’re doing text generation based on the previous character/word, you’ll need an </a:t>
            </a:r>
            <a:r>
              <a:rPr lang="en-US" sz="2800" b="1" u="sng" dirty="0" smtClean="0"/>
              <a:t>output at every single time step</a:t>
            </a:r>
            <a:r>
              <a:rPr lang="en-US" sz="2800" b="1" dirty="0" smtClean="0"/>
              <a:t>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3746" name="Picture 2" descr="https://blog.floydhub.com/content/images/2019/04/Slide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9144000" cy="38862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4419600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 smtClean="0"/>
              <a:t>Sequence-To-Sequence </a:t>
            </a:r>
            <a:r>
              <a:rPr lang="en-US" sz="4400" b="1" dirty="0" smtClean="0">
                <a:solidFill>
                  <a:srgbClr val="FF0000"/>
                </a:solidFill>
              </a:rPr>
              <a:t>translation</a:t>
            </a:r>
            <a:r>
              <a:rPr lang="en-US" sz="3200" b="1" dirty="0" smtClean="0"/>
              <a:t> where the </a:t>
            </a:r>
            <a:r>
              <a:rPr lang="en-US" sz="3200" b="1" dirty="0" smtClean="0">
                <a:solidFill>
                  <a:srgbClr val="FF0000"/>
                </a:solidFill>
              </a:rPr>
              <a:t>output is only produced in a sequence after all the input has been passed through.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273" name="Rectangle 1"/>
          <p:cNvSpPr>
            <a:spLocks noChangeArrowheads="1"/>
          </p:cNvSpPr>
          <p:nvPr/>
        </p:nvSpPr>
        <p:spPr bwMode="auto">
          <a:xfrm>
            <a:off x="0" y="76200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  <a:cs typeface="Arial" pitchFamily="34" charset="0"/>
              </a:rPr>
              <a:t>Feed-forward neural networks and it’s variants like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  <a:cs typeface="Arial" pitchFamily="34" charset="0"/>
              </a:rPr>
              <a:t>Convolutional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  <a:cs typeface="Arial" pitchFamily="34" charset="0"/>
              </a:rPr>
              <a:t> Networks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  <a:cs typeface="Arial" pitchFamily="34" charset="0"/>
              </a:rPr>
              <a:t>,  have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  <a:cs typeface="Arial" pitchFamily="34" charset="0"/>
              </a:rPr>
              <a:t>static architecture.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914697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627322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weights (W)for every hidden layers are different.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pic>
        <p:nvPicPr>
          <p:cNvPr id="16414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191000"/>
            <a:ext cx="7130303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Mathematical Representation of RNNs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41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41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0273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03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Neural Networks  Classification: </a:t>
            </a:r>
          </a:p>
          <a:p>
            <a:endParaRPr lang="en-US" sz="4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3600" b="1" dirty="0" smtClean="0">
                <a:solidFill>
                  <a:srgbClr val="FF0000"/>
                </a:solidFill>
              </a:rPr>
              <a:t>Static Networks : </a:t>
            </a:r>
            <a:r>
              <a:rPr lang="en-US" sz="3600" b="1" dirty="0" smtClean="0"/>
              <a:t>Output can be calculated directly </a:t>
            </a:r>
            <a:r>
              <a:rPr lang="en-US" sz="3600" b="1" dirty="0" smtClean="0">
                <a:solidFill>
                  <a:srgbClr val="FF0000"/>
                </a:solidFill>
              </a:rPr>
              <a:t>from the input </a:t>
            </a:r>
            <a:r>
              <a:rPr lang="en-US" sz="3600" b="1" dirty="0" smtClean="0"/>
              <a:t>through feed-forward connections.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endParaRPr lang="en-US" sz="3600" b="1" dirty="0" smtClean="0"/>
          </a:p>
          <a:p>
            <a:pPr>
              <a:buFont typeface="Wingdings" pitchFamily="2" charset="2"/>
              <a:buChar char="ü"/>
            </a:pPr>
            <a:r>
              <a:rPr lang="en-US" sz="3600" b="1" dirty="0" smtClean="0">
                <a:solidFill>
                  <a:srgbClr val="FF0000"/>
                </a:solidFill>
              </a:rPr>
              <a:t>Dynamic Networks : </a:t>
            </a:r>
            <a:r>
              <a:rPr lang="en-US" sz="3600" dirty="0" smtClean="0"/>
              <a:t> </a:t>
            </a:r>
            <a:r>
              <a:rPr lang="en-US" sz="3600" b="1" dirty="0" smtClean="0"/>
              <a:t>Have feedback connections, output depends on:</a:t>
            </a:r>
          </a:p>
          <a:p>
            <a:pPr>
              <a:buFont typeface="Wingdings" pitchFamily="2" charset="2"/>
              <a:buChar char="ü"/>
            </a:pPr>
            <a:endParaRPr lang="en-US" sz="3600" b="1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/>
              <a:t>the current input to the network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current and/or previous inputs/outputs/ states </a:t>
            </a:r>
            <a:r>
              <a:rPr lang="en-US" sz="3600" b="1" dirty="0" smtClean="0"/>
              <a:t>of the network.</a:t>
            </a:r>
          </a:p>
          <a:p>
            <a:endParaRPr lang="en-US" sz="36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4290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CYCLIC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4200" y="228600"/>
            <a:ext cx="6019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/>
              <a:t>Why Unfold ??</a:t>
            </a:r>
          </a:p>
          <a:p>
            <a:pPr lvl="0"/>
            <a:r>
              <a:rPr lang="en-US" sz="3600" b="1" dirty="0" smtClean="0"/>
              <a:t>It supports </a:t>
            </a:r>
            <a:r>
              <a:rPr lang="en-US" sz="3600" b="1" dirty="0" err="1" smtClean="0">
                <a:solidFill>
                  <a:srgbClr val="FF0000"/>
                </a:solidFill>
              </a:rPr>
              <a:t>backpropagation</a:t>
            </a:r>
            <a:r>
              <a:rPr lang="en-US" sz="3600" b="1" dirty="0" smtClean="0">
                <a:solidFill>
                  <a:srgbClr val="FF0000"/>
                </a:solidFill>
              </a:rPr>
              <a:t>.</a:t>
            </a:r>
          </a:p>
          <a:p>
            <a:pPr lvl="0"/>
            <a:r>
              <a:rPr lang="en-US" sz="3600" b="1" dirty="0" smtClean="0">
                <a:solidFill>
                  <a:srgbClr val="FF0000"/>
                </a:solidFill>
              </a:rPr>
              <a:t>Size depends on the input sequence length</a:t>
            </a:r>
            <a:r>
              <a:rPr lang="en-US" sz="2800" b="1" dirty="0" smtClean="0">
                <a:solidFill>
                  <a:srgbClr val="FF0000"/>
                </a:solidFill>
              </a:rPr>
              <a:t>. </a:t>
            </a:r>
          </a:p>
        </p:txBody>
      </p:sp>
      <p:pic>
        <p:nvPicPr>
          <p:cNvPr id="16291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30956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291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819400"/>
            <a:ext cx="4958334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38600" y="59436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Unfolded  Acyclic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9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9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9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29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1905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400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342900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All f [activation functions</a:t>
            </a:r>
            <a:r>
              <a:rPr lang="en-US" sz="3600" b="1" dirty="0" smtClean="0"/>
              <a:t>] are same, </a:t>
            </a:r>
            <a:r>
              <a:rPr lang="en-US" sz="3600" b="1" dirty="0" smtClean="0">
                <a:solidFill>
                  <a:srgbClr val="FF0000"/>
                </a:solidFill>
              </a:rPr>
              <a:t>all weight matrices[</a:t>
            </a:r>
            <a:r>
              <a:rPr lang="en-US" sz="3600" b="1" dirty="0" err="1" smtClean="0">
                <a:solidFill>
                  <a:srgbClr val="FF0000"/>
                </a:solidFill>
              </a:rPr>
              <a:t>W</a:t>
            </a:r>
            <a:r>
              <a:rPr lang="en-US" sz="3600" b="1" baseline="-25000" dirty="0" err="1" smtClean="0">
                <a:solidFill>
                  <a:srgbClr val="FF0000"/>
                </a:solidFill>
              </a:rPr>
              <a:t>x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W</a:t>
            </a:r>
            <a:r>
              <a:rPr lang="en-US" sz="3600" b="1" baseline="-25000" dirty="0" err="1" smtClean="0">
                <a:solidFill>
                  <a:srgbClr val="FF0000"/>
                </a:solidFill>
              </a:rPr>
              <a:t>h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W</a:t>
            </a:r>
            <a:r>
              <a:rPr lang="en-US" sz="3600" b="1" baseline="-25000" dirty="0" err="1" smtClean="0">
                <a:solidFill>
                  <a:srgbClr val="FF0000"/>
                </a:solidFill>
              </a:rPr>
              <a:t>y</a:t>
            </a:r>
            <a:r>
              <a:rPr lang="en-US" sz="3600" b="1" dirty="0" smtClean="0">
                <a:solidFill>
                  <a:srgbClr val="FF0000"/>
                </a:solidFill>
              </a:rPr>
              <a:t>] </a:t>
            </a:r>
            <a:r>
              <a:rPr lang="en-US" sz="3600" b="1" dirty="0" smtClean="0"/>
              <a:t>are identical.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if activation functions and weight matrices are different, it becomes what kind of network?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r>
              <a:rPr lang="en-US" sz="3600" b="1" dirty="0" smtClean="0">
                <a:solidFill>
                  <a:srgbClr val="FF0000"/>
                </a:solidFill>
              </a:rPr>
              <a:t>FF network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Example: Unfold Discrete linear system described by:</a:t>
            </a:r>
          </a:p>
          <a:p>
            <a:r>
              <a:rPr lang="en-US" sz="3600" dirty="0" smtClean="0"/>
              <a:t>y(t+1) = -0.5y(t) - y(t-1) + 0.5u(t)</a:t>
            </a:r>
          </a:p>
          <a:p>
            <a:r>
              <a:rPr lang="en-US" sz="3600" dirty="0" smtClean="0"/>
              <a:t>y(t+1) = w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y(t) +w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y(t-1) + w</a:t>
            </a:r>
            <a:r>
              <a:rPr lang="en-US" sz="3600" baseline="-25000" dirty="0" smtClean="0"/>
              <a:t>3</a:t>
            </a:r>
            <a:r>
              <a:rPr lang="en-US" sz="3600" dirty="0" smtClean="0"/>
              <a:t>u(t)</a:t>
            </a:r>
          </a:p>
          <a:p>
            <a:r>
              <a:rPr lang="en-US" sz="3600" dirty="0" smtClean="0"/>
              <a:t>w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, w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, w</a:t>
            </a:r>
            <a:r>
              <a:rPr lang="en-US" sz="3600" baseline="-25000" dirty="0" smtClean="0"/>
              <a:t>3</a:t>
            </a:r>
            <a:r>
              <a:rPr lang="en-US" sz="3600" dirty="0" smtClean="0"/>
              <a:t> are weights to be found using BPA</a:t>
            </a:r>
            <a:endParaRPr lang="en-US" sz="36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lum bright="24000"/>
          </a:blip>
          <a:srcRect/>
          <a:stretch>
            <a:fillRect/>
          </a:stretch>
        </p:blipFill>
        <p:spPr bwMode="auto">
          <a:xfrm>
            <a:off x="0" y="3124200"/>
            <a:ext cx="9144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>
            <a:lum bright="24000"/>
          </a:blip>
          <a:srcRect/>
          <a:stretch>
            <a:fillRect/>
          </a:stretch>
        </p:blipFill>
        <p:spPr bwMode="auto">
          <a:xfrm>
            <a:off x="152400" y="0"/>
            <a:ext cx="8991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3200400"/>
            <a:ext cx="9220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y(t+1) = w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y(t) +w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y(t-1) + w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u(t)</a:t>
            </a:r>
          </a:p>
          <a:p>
            <a:endParaRPr lang="en-US" sz="3200" dirty="0" smtClean="0"/>
          </a:p>
          <a:p>
            <a:r>
              <a:rPr lang="en-US" sz="3200" dirty="0" smtClean="0"/>
              <a:t>y(2)=w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y(1) + w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y(0) + w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 u(1)</a:t>
            </a:r>
          </a:p>
          <a:p>
            <a:r>
              <a:rPr lang="en-US" sz="3200" dirty="0" smtClean="0"/>
              <a:t>y(3)=w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y(2) + w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y(1) + w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 u(2)</a:t>
            </a:r>
          </a:p>
          <a:p>
            <a:r>
              <a:rPr lang="en-US" sz="3200" dirty="0" smtClean="0"/>
              <a:t> 	 .</a:t>
            </a:r>
          </a:p>
          <a:p>
            <a:r>
              <a:rPr lang="en-US" sz="3200" dirty="0" smtClean="0"/>
              <a:t>	.</a:t>
            </a:r>
          </a:p>
          <a:p>
            <a:r>
              <a:rPr lang="en-US" sz="3200" dirty="0" smtClean="0"/>
              <a:t>y(n+1)=w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y(n) + w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y(n-1) + w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 u(n)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 txBox="1">
            <a:spLocks/>
          </p:cNvSpPr>
          <p:nvPr/>
        </p:nvSpPr>
        <p:spPr bwMode="auto">
          <a:xfrm>
            <a:off x="0" y="-228600"/>
            <a:ext cx="297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TW" sz="3800" dirty="0">
                <a:solidFill>
                  <a:srgbClr val="FF0000"/>
                </a:solidFill>
              </a:rPr>
              <a:t>Deep RNN</a:t>
            </a:r>
            <a:endParaRPr lang="zh-TW" altLang="en-US" sz="3800" dirty="0">
              <a:solidFill>
                <a:srgbClr val="FF0000"/>
              </a:solidFill>
            </a:endParaRPr>
          </a:p>
        </p:txBody>
      </p:sp>
      <p:sp>
        <p:nvSpPr>
          <p:cNvPr id="5" name="矩形 55"/>
          <p:cNvSpPr/>
          <p:nvPr/>
        </p:nvSpPr>
        <p:spPr>
          <a:xfrm>
            <a:off x="1592263" y="4884738"/>
            <a:ext cx="930275" cy="931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</a:t>
            </a:r>
            <a:r>
              <a:rPr lang="en-US" altLang="zh-TW" sz="2800" baseline="-25000" dirty="0">
                <a:solidFill>
                  <a:srgbClr val="000000"/>
                </a:solidFill>
              </a:rPr>
              <a:t>1</a:t>
            </a:r>
            <a:endParaRPr lang="zh-TW" altLang="en-US" sz="2800" baseline="-25000" dirty="0">
              <a:solidFill>
                <a:srgbClr val="000000"/>
              </a:solidFill>
            </a:endParaRPr>
          </a:p>
        </p:txBody>
      </p:sp>
      <p:sp>
        <p:nvSpPr>
          <p:cNvPr id="6" name="矩形 56"/>
          <p:cNvSpPr/>
          <p:nvPr/>
        </p:nvSpPr>
        <p:spPr>
          <a:xfrm>
            <a:off x="627063" y="4884738"/>
            <a:ext cx="508000" cy="9318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h</a:t>
            </a:r>
            <a:r>
              <a:rPr lang="en-US" altLang="zh-TW" sz="2800" baseline="30000" dirty="0"/>
              <a:t>0</a:t>
            </a:r>
            <a:endParaRPr lang="zh-TW" altLang="en-US" sz="2800" baseline="30000" dirty="0"/>
          </a:p>
        </p:txBody>
      </p:sp>
      <p:sp>
        <p:nvSpPr>
          <p:cNvPr id="7" name="矩形 57"/>
          <p:cNvSpPr/>
          <p:nvPr/>
        </p:nvSpPr>
        <p:spPr>
          <a:xfrm>
            <a:off x="2946400" y="4906963"/>
            <a:ext cx="508000" cy="9318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h</a:t>
            </a:r>
            <a:r>
              <a:rPr lang="en-US" altLang="zh-TW" sz="2800" baseline="30000" dirty="0"/>
              <a:t>1</a:t>
            </a:r>
            <a:endParaRPr lang="zh-TW" altLang="en-US" sz="2800" baseline="30000" dirty="0"/>
          </a:p>
        </p:txBody>
      </p:sp>
      <p:sp>
        <p:nvSpPr>
          <p:cNvPr id="8" name="矩形 58"/>
          <p:cNvSpPr/>
          <p:nvPr/>
        </p:nvSpPr>
        <p:spPr>
          <a:xfrm>
            <a:off x="1592263" y="3998913"/>
            <a:ext cx="930275" cy="465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y</a:t>
            </a:r>
            <a:r>
              <a:rPr lang="en-US" altLang="zh-TW" sz="2800" baseline="30000" dirty="0"/>
              <a:t>1</a:t>
            </a:r>
            <a:endParaRPr lang="zh-TW" altLang="en-US" sz="2800" baseline="30000" dirty="0"/>
          </a:p>
        </p:txBody>
      </p:sp>
      <p:sp>
        <p:nvSpPr>
          <p:cNvPr id="9" name="矩形 59"/>
          <p:cNvSpPr/>
          <p:nvPr/>
        </p:nvSpPr>
        <p:spPr>
          <a:xfrm>
            <a:off x="1592263" y="6207125"/>
            <a:ext cx="930275" cy="4651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x</a:t>
            </a:r>
            <a:r>
              <a:rPr lang="en-US" altLang="zh-TW" sz="2800" baseline="30000" dirty="0"/>
              <a:t>1</a:t>
            </a:r>
            <a:endParaRPr lang="zh-TW" altLang="en-US" sz="2800" baseline="30000" dirty="0"/>
          </a:p>
        </p:txBody>
      </p:sp>
      <p:cxnSp>
        <p:nvCxnSpPr>
          <p:cNvPr id="10" name="直線單箭頭接點 60"/>
          <p:cNvCxnSpPr>
            <a:cxnSpLocks/>
          </p:cNvCxnSpPr>
          <p:nvPr/>
        </p:nvCxnSpPr>
        <p:spPr>
          <a:xfrm>
            <a:off x="1185863" y="5356225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61"/>
          <p:cNvCxnSpPr>
            <a:cxnSpLocks/>
          </p:cNvCxnSpPr>
          <p:nvPr/>
        </p:nvCxnSpPr>
        <p:spPr>
          <a:xfrm>
            <a:off x="2557463" y="5373688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62"/>
          <p:cNvCxnSpPr>
            <a:cxnSpLocks/>
          </p:cNvCxnSpPr>
          <p:nvPr/>
        </p:nvCxnSpPr>
        <p:spPr>
          <a:xfrm rot="16200000">
            <a:off x="1880394" y="4675982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63"/>
          <p:cNvCxnSpPr>
            <a:cxnSpLocks/>
          </p:cNvCxnSpPr>
          <p:nvPr/>
        </p:nvCxnSpPr>
        <p:spPr>
          <a:xfrm rot="16200000">
            <a:off x="1880394" y="6011069"/>
            <a:ext cx="388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64"/>
          <p:cNvSpPr/>
          <p:nvPr/>
        </p:nvSpPr>
        <p:spPr>
          <a:xfrm>
            <a:off x="3878263" y="4913313"/>
            <a:ext cx="930275" cy="931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</a:t>
            </a:r>
            <a:r>
              <a:rPr lang="en-US" altLang="zh-TW" sz="2800" baseline="-25000" dirty="0">
                <a:solidFill>
                  <a:srgbClr val="000000"/>
                </a:solidFill>
              </a:rPr>
              <a:t>1</a:t>
            </a:r>
            <a:endParaRPr lang="zh-TW" altLang="en-US" sz="2800" baseline="-25000" dirty="0">
              <a:solidFill>
                <a:srgbClr val="000000"/>
              </a:solidFill>
            </a:endParaRPr>
          </a:p>
        </p:txBody>
      </p:sp>
      <p:sp>
        <p:nvSpPr>
          <p:cNvPr id="15" name="矩形 65"/>
          <p:cNvSpPr/>
          <p:nvPr/>
        </p:nvSpPr>
        <p:spPr>
          <a:xfrm>
            <a:off x="5232400" y="4937125"/>
            <a:ext cx="508000" cy="9302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h</a:t>
            </a:r>
            <a:r>
              <a:rPr lang="en-US" altLang="zh-TW" sz="2800" baseline="30000" dirty="0"/>
              <a:t>2</a:t>
            </a:r>
            <a:endParaRPr lang="zh-TW" altLang="en-US" sz="2800" baseline="30000" dirty="0"/>
          </a:p>
        </p:txBody>
      </p:sp>
      <p:sp>
        <p:nvSpPr>
          <p:cNvPr id="16" name="矩形 66"/>
          <p:cNvSpPr/>
          <p:nvPr/>
        </p:nvSpPr>
        <p:spPr>
          <a:xfrm>
            <a:off x="3878263" y="4027488"/>
            <a:ext cx="930275" cy="4667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y</a:t>
            </a:r>
            <a:r>
              <a:rPr lang="en-US" altLang="zh-TW" sz="2800" baseline="30000" dirty="0"/>
              <a:t>2</a:t>
            </a:r>
            <a:endParaRPr lang="zh-TW" altLang="en-US" sz="2800" baseline="30000" dirty="0"/>
          </a:p>
        </p:txBody>
      </p:sp>
      <p:sp>
        <p:nvSpPr>
          <p:cNvPr id="17" name="矩形 67"/>
          <p:cNvSpPr/>
          <p:nvPr/>
        </p:nvSpPr>
        <p:spPr>
          <a:xfrm>
            <a:off x="3878263" y="6235700"/>
            <a:ext cx="930275" cy="4651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x</a:t>
            </a:r>
            <a:r>
              <a:rPr lang="en-US" altLang="zh-TW" sz="2800" baseline="30000" dirty="0"/>
              <a:t>2</a:t>
            </a:r>
            <a:endParaRPr lang="zh-TW" altLang="en-US" sz="2800" baseline="30000" dirty="0"/>
          </a:p>
        </p:txBody>
      </p:sp>
      <p:cxnSp>
        <p:nvCxnSpPr>
          <p:cNvPr id="18" name="直線單箭頭接點 68"/>
          <p:cNvCxnSpPr>
            <a:cxnSpLocks/>
          </p:cNvCxnSpPr>
          <p:nvPr/>
        </p:nvCxnSpPr>
        <p:spPr>
          <a:xfrm>
            <a:off x="3471863" y="5384800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69"/>
          <p:cNvCxnSpPr>
            <a:cxnSpLocks/>
          </p:cNvCxnSpPr>
          <p:nvPr/>
        </p:nvCxnSpPr>
        <p:spPr>
          <a:xfrm>
            <a:off x="4843463" y="5402263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70"/>
          <p:cNvCxnSpPr>
            <a:cxnSpLocks/>
          </p:cNvCxnSpPr>
          <p:nvPr/>
        </p:nvCxnSpPr>
        <p:spPr>
          <a:xfrm rot="16200000">
            <a:off x="4165600" y="4705351"/>
            <a:ext cx="3905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71"/>
          <p:cNvCxnSpPr>
            <a:cxnSpLocks/>
          </p:cNvCxnSpPr>
          <p:nvPr/>
        </p:nvCxnSpPr>
        <p:spPr>
          <a:xfrm rot="16200000">
            <a:off x="4166394" y="6039644"/>
            <a:ext cx="388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72"/>
          <p:cNvSpPr/>
          <p:nvPr/>
        </p:nvSpPr>
        <p:spPr>
          <a:xfrm>
            <a:off x="6197600" y="4918075"/>
            <a:ext cx="931863" cy="931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</a:t>
            </a:r>
            <a:r>
              <a:rPr lang="en-US" altLang="zh-TW" sz="2800" baseline="-25000" dirty="0">
                <a:solidFill>
                  <a:srgbClr val="000000"/>
                </a:solidFill>
              </a:rPr>
              <a:t>1</a:t>
            </a:r>
            <a:endParaRPr lang="zh-TW" altLang="en-US" sz="2800" baseline="-25000" dirty="0">
              <a:solidFill>
                <a:srgbClr val="000000"/>
              </a:solidFill>
            </a:endParaRPr>
          </a:p>
        </p:txBody>
      </p:sp>
      <p:sp>
        <p:nvSpPr>
          <p:cNvPr id="23" name="矩形 73"/>
          <p:cNvSpPr/>
          <p:nvPr/>
        </p:nvSpPr>
        <p:spPr>
          <a:xfrm>
            <a:off x="7551738" y="4941888"/>
            <a:ext cx="508000" cy="9302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h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  <p:sp>
        <p:nvSpPr>
          <p:cNvPr id="24" name="矩形 74"/>
          <p:cNvSpPr/>
          <p:nvPr/>
        </p:nvSpPr>
        <p:spPr>
          <a:xfrm>
            <a:off x="6197600" y="4032250"/>
            <a:ext cx="931863" cy="4667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y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  <p:sp>
        <p:nvSpPr>
          <p:cNvPr id="25" name="矩形 75"/>
          <p:cNvSpPr/>
          <p:nvPr/>
        </p:nvSpPr>
        <p:spPr>
          <a:xfrm>
            <a:off x="6197600" y="6240463"/>
            <a:ext cx="931863" cy="465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x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  <p:cxnSp>
        <p:nvCxnSpPr>
          <p:cNvPr id="26" name="直線單箭頭接點 76"/>
          <p:cNvCxnSpPr>
            <a:cxnSpLocks/>
          </p:cNvCxnSpPr>
          <p:nvPr/>
        </p:nvCxnSpPr>
        <p:spPr>
          <a:xfrm>
            <a:off x="5791200" y="5389563"/>
            <a:ext cx="388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77"/>
          <p:cNvCxnSpPr>
            <a:cxnSpLocks/>
          </p:cNvCxnSpPr>
          <p:nvPr/>
        </p:nvCxnSpPr>
        <p:spPr>
          <a:xfrm>
            <a:off x="7162800" y="5407025"/>
            <a:ext cx="388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78"/>
          <p:cNvCxnSpPr>
            <a:cxnSpLocks/>
          </p:cNvCxnSpPr>
          <p:nvPr/>
        </p:nvCxnSpPr>
        <p:spPr>
          <a:xfrm rot="16200000">
            <a:off x="6484937" y="4710113"/>
            <a:ext cx="3905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79"/>
          <p:cNvCxnSpPr>
            <a:cxnSpLocks/>
          </p:cNvCxnSpPr>
          <p:nvPr/>
        </p:nvCxnSpPr>
        <p:spPr>
          <a:xfrm rot="16200000">
            <a:off x="6485731" y="6044407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80"/>
          <p:cNvSpPr txBox="1">
            <a:spLocks noChangeArrowheads="1"/>
          </p:cNvSpPr>
          <p:nvPr/>
        </p:nvSpPr>
        <p:spPr bwMode="auto">
          <a:xfrm>
            <a:off x="8113713" y="5087938"/>
            <a:ext cx="9318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800" b="1"/>
              <a:t>……</a:t>
            </a:r>
            <a:endParaRPr lang="zh-TW" altLang="en-US" sz="2800" b="1"/>
          </a:p>
        </p:txBody>
      </p:sp>
      <p:sp>
        <p:nvSpPr>
          <p:cNvPr id="31" name="矩形 81"/>
          <p:cNvSpPr/>
          <p:nvPr/>
        </p:nvSpPr>
        <p:spPr>
          <a:xfrm>
            <a:off x="1574800" y="2643188"/>
            <a:ext cx="931863" cy="9302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f</a:t>
            </a:r>
            <a:r>
              <a:rPr lang="en-US" altLang="zh-TW" sz="2800" baseline="-25000" dirty="0">
                <a:solidFill>
                  <a:schemeClr val="tx1"/>
                </a:solidFill>
              </a:rPr>
              <a:t>2</a:t>
            </a:r>
            <a:endParaRPr lang="zh-TW" alt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82"/>
          <p:cNvSpPr/>
          <p:nvPr/>
        </p:nvSpPr>
        <p:spPr>
          <a:xfrm>
            <a:off x="609600" y="2643188"/>
            <a:ext cx="508000" cy="930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g</a:t>
            </a:r>
            <a:r>
              <a:rPr lang="en-US" altLang="zh-TW" sz="2800" baseline="30000" dirty="0"/>
              <a:t>0</a:t>
            </a:r>
            <a:endParaRPr lang="zh-TW" altLang="en-US" sz="2800" baseline="30000" dirty="0"/>
          </a:p>
        </p:txBody>
      </p:sp>
      <p:sp>
        <p:nvSpPr>
          <p:cNvPr id="33" name="矩形 83"/>
          <p:cNvSpPr/>
          <p:nvPr/>
        </p:nvSpPr>
        <p:spPr>
          <a:xfrm>
            <a:off x="2928938" y="2665413"/>
            <a:ext cx="508000" cy="931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g</a:t>
            </a:r>
            <a:r>
              <a:rPr lang="en-US" altLang="zh-TW" sz="2800" baseline="30000" dirty="0"/>
              <a:t>1</a:t>
            </a:r>
            <a:endParaRPr lang="zh-TW" altLang="en-US" sz="2800" baseline="30000" dirty="0"/>
          </a:p>
        </p:txBody>
      </p:sp>
      <p:sp>
        <p:nvSpPr>
          <p:cNvPr id="34" name="矩形 84"/>
          <p:cNvSpPr/>
          <p:nvPr/>
        </p:nvSpPr>
        <p:spPr>
          <a:xfrm>
            <a:off x="1574800" y="1757363"/>
            <a:ext cx="931863" cy="465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z</a:t>
            </a:r>
            <a:r>
              <a:rPr lang="en-US" altLang="zh-TW" sz="2800" baseline="30000" dirty="0"/>
              <a:t>1</a:t>
            </a:r>
            <a:endParaRPr lang="zh-TW" altLang="en-US" sz="2800" baseline="30000" dirty="0"/>
          </a:p>
        </p:txBody>
      </p:sp>
      <p:cxnSp>
        <p:nvCxnSpPr>
          <p:cNvPr id="35" name="直線單箭頭接點 86"/>
          <p:cNvCxnSpPr>
            <a:cxnSpLocks/>
          </p:cNvCxnSpPr>
          <p:nvPr/>
        </p:nvCxnSpPr>
        <p:spPr>
          <a:xfrm>
            <a:off x="1168400" y="3114675"/>
            <a:ext cx="388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87"/>
          <p:cNvCxnSpPr>
            <a:cxnSpLocks/>
          </p:cNvCxnSpPr>
          <p:nvPr/>
        </p:nvCxnSpPr>
        <p:spPr>
          <a:xfrm>
            <a:off x="2540000" y="3130550"/>
            <a:ext cx="388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88"/>
          <p:cNvCxnSpPr>
            <a:cxnSpLocks/>
          </p:cNvCxnSpPr>
          <p:nvPr/>
        </p:nvCxnSpPr>
        <p:spPr>
          <a:xfrm rot="16200000">
            <a:off x="1862931" y="2434432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89"/>
          <p:cNvCxnSpPr>
            <a:cxnSpLocks/>
          </p:cNvCxnSpPr>
          <p:nvPr/>
        </p:nvCxnSpPr>
        <p:spPr>
          <a:xfrm rot="16200000">
            <a:off x="1862137" y="3768726"/>
            <a:ext cx="3905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90"/>
          <p:cNvSpPr/>
          <p:nvPr/>
        </p:nvSpPr>
        <p:spPr>
          <a:xfrm>
            <a:off x="3860800" y="2671763"/>
            <a:ext cx="931863" cy="9302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</a:t>
            </a:r>
            <a:r>
              <a:rPr lang="en-US" altLang="zh-TW" sz="2800" baseline="-25000" dirty="0">
                <a:solidFill>
                  <a:srgbClr val="000000"/>
                </a:solidFill>
              </a:rPr>
              <a:t>2</a:t>
            </a:r>
            <a:endParaRPr lang="zh-TW" altLang="en-US" sz="2800" baseline="-25000" dirty="0">
              <a:solidFill>
                <a:srgbClr val="000000"/>
              </a:solidFill>
            </a:endParaRPr>
          </a:p>
        </p:txBody>
      </p:sp>
      <p:sp>
        <p:nvSpPr>
          <p:cNvPr id="40" name="矩形 91"/>
          <p:cNvSpPr/>
          <p:nvPr/>
        </p:nvSpPr>
        <p:spPr>
          <a:xfrm>
            <a:off x="5214938" y="2693988"/>
            <a:ext cx="508000" cy="931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g</a:t>
            </a:r>
            <a:r>
              <a:rPr lang="en-US" altLang="zh-TW" sz="2800" baseline="30000" dirty="0"/>
              <a:t>2</a:t>
            </a:r>
            <a:endParaRPr lang="zh-TW" altLang="en-US" sz="2800" baseline="30000" dirty="0"/>
          </a:p>
        </p:txBody>
      </p:sp>
      <p:sp>
        <p:nvSpPr>
          <p:cNvPr id="41" name="矩形 92"/>
          <p:cNvSpPr/>
          <p:nvPr/>
        </p:nvSpPr>
        <p:spPr>
          <a:xfrm>
            <a:off x="3860800" y="1785938"/>
            <a:ext cx="931863" cy="465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z</a:t>
            </a:r>
            <a:r>
              <a:rPr lang="en-US" altLang="zh-TW" sz="2800" baseline="30000" dirty="0"/>
              <a:t>2</a:t>
            </a:r>
            <a:endParaRPr lang="zh-TW" altLang="en-US" sz="2800" baseline="30000" dirty="0"/>
          </a:p>
        </p:txBody>
      </p:sp>
      <p:cxnSp>
        <p:nvCxnSpPr>
          <p:cNvPr id="42" name="直線單箭頭接點 94"/>
          <p:cNvCxnSpPr>
            <a:cxnSpLocks/>
          </p:cNvCxnSpPr>
          <p:nvPr/>
        </p:nvCxnSpPr>
        <p:spPr>
          <a:xfrm>
            <a:off x="3454400" y="3143250"/>
            <a:ext cx="388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95"/>
          <p:cNvCxnSpPr>
            <a:cxnSpLocks/>
          </p:cNvCxnSpPr>
          <p:nvPr/>
        </p:nvCxnSpPr>
        <p:spPr>
          <a:xfrm>
            <a:off x="4826000" y="3160713"/>
            <a:ext cx="388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96"/>
          <p:cNvCxnSpPr>
            <a:cxnSpLocks/>
          </p:cNvCxnSpPr>
          <p:nvPr/>
        </p:nvCxnSpPr>
        <p:spPr>
          <a:xfrm rot="16200000">
            <a:off x="4148931" y="2463007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97"/>
          <p:cNvCxnSpPr>
            <a:cxnSpLocks/>
          </p:cNvCxnSpPr>
          <p:nvPr/>
        </p:nvCxnSpPr>
        <p:spPr>
          <a:xfrm rot="16200000">
            <a:off x="4148137" y="3797301"/>
            <a:ext cx="3905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98"/>
          <p:cNvSpPr/>
          <p:nvPr/>
        </p:nvSpPr>
        <p:spPr>
          <a:xfrm>
            <a:off x="6180138" y="2676525"/>
            <a:ext cx="931862" cy="9318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</a:t>
            </a:r>
            <a:r>
              <a:rPr lang="en-US" altLang="zh-TW" sz="2800" baseline="-25000" dirty="0">
                <a:solidFill>
                  <a:srgbClr val="000000"/>
                </a:solidFill>
              </a:rPr>
              <a:t>2</a:t>
            </a:r>
            <a:endParaRPr lang="zh-TW" altLang="en-US" sz="2800" baseline="-25000" dirty="0">
              <a:solidFill>
                <a:srgbClr val="000000"/>
              </a:solidFill>
            </a:endParaRPr>
          </a:p>
        </p:txBody>
      </p:sp>
      <p:sp>
        <p:nvSpPr>
          <p:cNvPr id="47" name="矩形 99"/>
          <p:cNvSpPr/>
          <p:nvPr/>
        </p:nvSpPr>
        <p:spPr>
          <a:xfrm>
            <a:off x="7535863" y="2698750"/>
            <a:ext cx="508000" cy="9318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g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  <p:sp>
        <p:nvSpPr>
          <p:cNvPr id="48" name="矩形 100"/>
          <p:cNvSpPr/>
          <p:nvPr/>
        </p:nvSpPr>
        <p:spPr>
          <a:xfrm>
            <a:off x="6180138" y="1790700"/>
            <a:ext cx="931862" cy="4651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z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  <p:cxnSp>
        <p:nvCxnSpPr>
          <p:cNvPr id="49" name="直線單箭頭接點 102"/>
          <p:cNvCxnSpPr>
            <a:cxnSpLocks/>
          </p:cNvCxnSpPr>
          <p:nvPr/>
        </p:nvCxnSpPr>
        <p:spPr>
          <a:xfrm>
            <a:off x="5773738" y="3148013"/>
            <a:ext cx="3905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103"/>
          <p:cNvCxnSpPr>
            <a:cxnSpLocks/>
          </p:cNvCxnSpPr>
          <p:nvPr/>
        </p:nvCxnSpPr>
        <p:spPr>
          <a:xfrm>
            <a:off x="7145338" y="3165475"/>
            <a:ext cx="3905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104"/>
          <p:cNvCxnSpPr>
            <a:cxnSpLocks/>
          </p:cNvCxnSpPr>
          <p:nvPr/>
        </p:nvCxnSpPr>
        <p:spPr>
          <a:xfrm rot="16200000">
            <a:off x="6468269" y="2467769"/>
            <a:ext cx="388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105"/>
          <p:cNvCxnSpPr>
            <a:cxnSpLocks/>
          </p:cNvCxnSpPr>
          <p:nvPr/>
        </p:nvCxnSpPr>
        <p:spPr>
          <a:xfrm rot="16200000">
            <a:off x="6468269" y="3802857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106"/>
          <p:cNvSpPr txBox="1">
            <a:spLocks noChangeArrowheads="1"/>
          </p:cNvSpPr>
          <p:nvPr/>
        </p:nvSpPr>
        <p:spPr bwMode="auto">
          <a:xfrm>
            <a:off x="8093075" y="2787650"/>
            <a:ext cx="9302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800" b="1"/>
              <a:t>……</a:t>
            </a:r>
            <a:endParaRPr lang="zh-TW" altLang="en-US" sz="2800" b="1"/>
          </a:p>
        </p:txBody>
      </p:sp>
      <p:sp>
        <p:nvSpPr>
          <p:cNvPr id="54" name="文字方塊 107"/>
          <p:cNvSpPr txBox="1">
            <a:spLocks noChangeArrowheads="1"/>
          </p:cNvSpPr>
          <p:nvPr/>
        </p:nvSpPr>
        <p:spPr bwMode="auto">
          <a:xfrm rot="5400000">
            <a:off x="4244975" y="1250950"/>
            <a:ext cx="434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55" name="文字方塊 108"/>
          <p:cNvSpPr txBox="1">
            <a:spLocks noChangeArrowheads="1"/>
          </p:cNvSpPr>
          <p:nvPr/>
        </p:nvSpPr>
        <p:spPr bwMode="auto">
          <a:xfrm rot="5400000">
            <a:off x="6530975" y="1250950"/>
            <a:ext cx="434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56" name="文字方塊 54"/>
          <p:cNvSpPr txBox="1">
            <a:spLocks noChangeArrowheads="1"/>
          </p:cNvSpPr>
          <p:nvPr/>
        </p:nvSpPr>
        <p:spPr bwMode="auto">
          <a:xfrm rot="5400000">
            <a:off x="1958975" y="1250950"/>
            <a:ext cx="434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59" name="矩形 9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011727" y="666626"/>
            <a:ext cx="484428" cy="461665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6200" name="TextBox 60"/>
          <p:cNvSpPr txBox="1">
            <a:spLocks noChangeArrowheads="1"/>
          </p:cNvSpPr>
          <p:nvPr/>
        </p:nvSpPr>
        <p:spPr bwMode="auto">
          <a:xfrm>
            <a:off x="0" y="533400"/>
            <a:ext cx="38300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h &amp; y </a:t>
            </a:r>
            <a:r>
              <a:rPr lang="en-US" sz="2400" dirty="0"/>
              <a:t>= f</a:t>
            </a:r>
            <a:r>
              <a:rPr lang="en-US" sz="2400" baseline="-25000" dirty="0"/>
              <a:t>1</a:t>
            </a:r>
            <a:r>
              <a:rPr lang="en-US" sz="2400" dirty="0"/>
              <a:t>(</a:t>
            </a:r>
            <a:r>
              <a:rPr lang="en-US" sz="2400" dirty="0" err="1"/>
              <a:t>h,x</a:t>
            </a:r>
            <a:r>
              <a:rPr lang="en-US" sz="2400" dirty="0" smtClean="0"/>
              <a:t>),  g &amp;z </a:t>
            </a:r>
            <a:r>
              <a:rPr lang="en-US" sz="2400" dirty="0"/>
              <a:t>= f</a:t>
            </a:r>
            <a:r>
              <a:rPr lang="en-US" sz="2400" baseline="-25000" dirty="0"/>
              <a:t>2</a:t>
            </a:r>
            <a:r>
              <a:rPr lang="en-US" sz="2400" dirty="0"/>
              <a:t>(</a:t>
            </a:r>
            <a:r>
              <a:rPr lang="en-US" sz="2400" dirty="0" err="1"/>
              <a:t>g,y</a:t>
            </a:r>
            <a:r>
              <a:rPr lang="en-US" sz="2400" dirty="0"/>
              <a:t>)</a:t>
            </a:r>
          </a:p>
        </p:txBody>
      </p:sp>
      <p:sp>
        <p:nvSpPr>
          <p:cNvPr id="6201" name="TextBox 61"/>
          <p:cNvSpPr txBox="1">
            <a:spLocks noChangeArrowheads="1"/>
          </p:cNvSpPr>
          <p:nvPr/>
        </p:nvSpPr>
        <p:spPr bwMode="auto">
          <a:xfrm>
            <a:off x="8331200" y="45720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114800" y="0"/>
            <a:ext cx="502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At the first time step, 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 = 0, there are no previous outputs, so they are typically assumed to be all zeros.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22" grpId="0" animBg="1"/>
      <p:bldP spid="23" grpId="0" animBg="1"/>
      <p:bldP spid="24" grpId="0" animBg="1"/>
      <p:bldP spid="25" grpId="0" animBg="1"/>
      <p:bldP spid="30" grpId="0"/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  <p:bldP spid="46" grpId="0" animBg="1"/>
      <p:bldP spid="47" grpId="0" animBg="1"/>
      <p:bldP spid="48" grpId="0" animBg="1"/>
      <p:bldP spid="53" grpId="0"/>
      <p:bldP spid="54" grpId="0"/>
      <p:bldP spid="55" grpId="0"/>
      <p:bldP spid="56" grpId="0"/>
      <p:bldP spid="6200" grpId="0"/>
      <p:bldP spid="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38200"/>
            <a:ext cx="9144000" cy="4525963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 Bi-directional RNN model is dependent on </a:t>
            </a:r>
            <a:r>
              <a:rPr lang="en-US" sz="4000" b="1" dirty="0" smtClean="0">
                <a:solidFill>
                  <a:srgbClr val="FF0000"/>
                </a:solidFill>
              </a:rPr>
              <a:t>historical and future </a:t>
            </a:r>
            <a:r>
              <a:rPr lang="en-US" sz="4000" b="1" dirty="0" smtClean="0"/>
              <a:t>data. </a:t>
            </a:r>
          </a:p>
          <a:p>
            <a:endParaRPr lang="en-US" sz="4000" b="1" dirty="0" smtClean="0"/>
          </a:p>
          <a:p>
            <a:r>
              <a:rPr lang="en-US" sz="4000" b="1" dirty="0" smtClean="0"/>
              <a:t>The bidirectional RNN models are useful where </a:t>
            </a:r>
            <a:r>
              <a:rPr lang="en-US" sz="4000" b="1" dirty="0" smtClean="0">
                <a:solidFill>
                  <a:srgbClr val="FF0000"/>
                </a:solidFill>
              </a:rPr>
              <a:t>causal structure exists </a:t>
            </a:r>
            <a:r>
              <a:rPr lang="en-US" sz="4000" b="1" dirty="0" smtClean="0"/>
              <a:t>such as in text and speech. </a:t>
            </a:r>
          </a:p>
          <a:p>
            <a:endParaRPr lang="en-US" sz="4000" b="1" dirty="0" smtClean="0"/>
          </a:p>
          <a:p>
            <a:r>
              <a:rPr lang="en-US" sz="4000" b="1" dirty="0" smtClean="0"/>
              <a:t>The unfolded structure of bidirectional RNN is shown in the following figure: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2274" name="Picture 2" descr="https://static.packt-cdn.com/products/9781787121089/graphics/image_06_0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662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9624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s</a:t>
            </a:r>
            <a:r>
              <a:rPr lang="en-US" sz="3200" b="1" baseline="-25000" dirty="0" err="1" smtClean="0"/>
              <a:t>t</a:t>
            </a:r>
            <a:r>
              <a:rPr lang="en-US" sz="3200" b="1" dirty="0" smtClean="0"/>
              <a:t> = f(</a:t>
            </a:r>
            <a:r>
              <a:rPr lang="en-US" sz="3200" b="1" dirty="0" err="1" smtClean="0"/>
              <a:t>Ux</a:t>
            </a:r>
            <a:r>
              <a:rPr lang="en-US" sz="3200" b="1" baseline="-25000" dirty="0" err="1" smtClean="0"/>
              <a:t>t</a:t>
            </a:r>
            <a:r>
              <a:rPr lang="en-US" sz="3200" b="1" dirty="0" smtClean="0"/>
              <a:t> + W s</a:t>
            </a:r>
            <a:r>
              <a:rPr lang="en-US" sz="3200" b="1" baseline="-25000" dirty="0" smtClean="0"/>
              <a:t>t-1</a:t>
            </a:r>
            <a:r>
              <a:rPr lang="en-US" sz="3200" b="1" dirty="0" smtClean="0"/>
              <a:t>)</a:t>
            </a:r>
          </a:p>
          <a:p>
            <a:r>
              <a:rPr lang="en-US" sz="3200" b="1" dirty="0" err="1" smtClean="0"/>
              <a:t>o</a:t>
            </a:r>
            <a:r>
              <a:rPr lang="en-US" sz="3200" b="1" baseline="-25000" dirty="0" err="1" smtClean="0"/>
              <a:t>t</a:t>
            </a:r>
            <a:r>
              <a:rPr lang="en-US" sz="3200" b="1" dirty="0" smtClean="0"/>
              <a:t> = g( V </a:t>
            </a:r>
            <a:r>
              <a:rPr lang="en-US" sz="3200" b="1" dirty="0" err="1" smtClean="0"/>
              <a:t>s</a:t>
            </a:r>
            <a:r>
              <a:rPr lang="en-US" sz="3200" b="1" baseline="-25000" dirty="0" err="1" smtClean="0"/>
              <a:t>t</a:t>
            </a:r>
            <a:r>
              <a:rPr lang="en-US" sz="3200" b="1" dirty="0" smtClean="0"/>
              <a:t> )</a:t>
            </a:r>
            <a:endParaRPr lang="en-US" b="1" dirty="0" smtClean="0"/>
          </a:p>
          <a:p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0" y="502920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Note: </a:t>
            </a:r>
            <a:r>
              <a:rPr lang="en-US" sz="3200" b="1" dirty="0" smtClean="0">
                <a:solidFill>
                  <a:srgbClr val="FF0000"/>
                </a:solidFill>
              </a:rPr>
              <a:t>the same activation function(f and g) and the same set of parameters (U,V,W)are used at every time step.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2369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91440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9143999" cy="175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6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6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95750"/>
            <a:ext cx="9144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638800" y="61722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Can also write as h</a:t>
            </a:r>
            <a:r>
              <a:rPr lang="en-US" sz="2400" b="1" baseline="-25000" dirty="0" smtClean="0"/>
              <a:t>t</a:t>
            </a:r>
            <a:r>
              <a:rPr lang="en-US" sz="2400" b="1" dirty="0" smtClean="0"/>
              <a:t> , h</a:t>
            </a:r>
            <a:r>
              <a:rPr lang="en-US" sz="2400" b="1" baseline="-25000" dirty="0" smtClean="0"/>
              <a:t>t-1 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9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8" y="176213"/>
            <a:ext cx="8923337" cy="650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4000" b="1" i="1" dirty="0" smtClean="0"/>
              <a:t>Dynamic</a:t>
            </a:r>
            <a:r>
              <a:rPr lang="en-US" sz="4000" b="1" dirty="0" smtClean="0"/>
              <a:t> </a:t>
            </a:r>
            <a:r>
              <a:rPr lang="en-US" sz="4000" b="1" i="1" dirty="0" smtClean="0"/>
              <a:t>Neural Networks</a:t>
            </a:r>
            <a:r>
              <a:rPr lang="en-US" sz="4000" b="1" dirty="0" smtClean="0"/>
              <a:t>  also </a:t>
            </a:r>
            <a:r>
              <a:rPr lang="en-US" sz="4000" b="1" dirty="0" smtClean="0">
                <a:solidFill>
                  <a:srgbClr val="FF0000"/>
                </a:solidFill>
              </a:rPr>
              <a:t>called as RNNs </a:t>
            </a:r>
            <a:r>
              <a:rPr lang="en-US" sz="4000" b="1" dirty="0" smtClean="0"/>
              <a:t>have </a:t>
            </a:r>
            <a:r>
              <a:rPr lang="en-US" sz="4000" b="1" dirty="0" smtClean="0">
                <a:solidFill>
                  <a:srgbClr val="FF0000"/>
                </a:solidFill>
              </a:rPr>
              <a:t>more complex architectures.</a:t>
            </a:r>
          </a:p>
          <a:p>
            <a:pPr>
              <a:buFont typeface="Wingdings" pitchFamily="2" charset="2"/>
              <a:buChar char="ü"/>
            </a:pPr>
            <a:endParaRPr lang="en-US" sz="40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4000" b="1" dirty="0" smtClean="0"/>
              <a:t>Dynamic networks have </a:t>
            </a:r>
            <a:r>
              <a:rPr lang="en-US" sz="4000" b="1" dirty="0" smtClean="0">
                <a:solidFill>
                  <a:srgbClr val="FF0000"/>
                </a:solidFill>
              </a:rPr>
              <a:t>memory</a:t>
            </a:r>
            <a:r>
              <a:rPr lang="en-US" sz="4000" b="1" dirty="0" smtClean="0"/>
              <a:t>, they can be trained to learn </a:t>
            </a:r>
            <a:r>
              <a:rPr lang="en-US" sz="4000" b="1" dirty="0" smtClean="0">
                <a:solidFill>
                  <a:srgbClr val="FF0000"/>
                </a:solidFill>
              </a:rPr>
              <a:t>sequential or time-varying patterns.</a:t>
            </a:r>
          </a:p>
          <a:p>
            <a:pPr>
              <a:buFont typeface="Wingdings" pitchFamily="2" charset="2"/>
              <a:buChar char="ü"/>
            </a:pPr>
            <a:endParaRPr lang="en-US" sz="4000" b="1" dirty="0" smtClean="0"/>
          </a:p>
          <a:p>
            <a:pPr>
              <a:buFont typeface="Wingdings" pitchFamily="2" charset="2"/>
              <a:buChar char="ü"/>
            </a:pPr>
            <a:r>
              <a:rPr lang="en-US" sz="4000" b="1" dirty="0" smtClean="0">
                <a:solidFill>
                  <a:srgbClr val="FF0000"/>
                </a:solidFill>
              </a:rPr>
              <a:t>Hopfield Network</a:t>
            </a:r>
            <a:r>
              <a:rPr lang="en-US" sz="4000" b="1" dirty="0" smtClean="0"/>
              <a:t>, introduced in 1982 by J.J. Hopfield,  is considered as </a:t>
            </a:r>
            <a:r>
              <a:rPr lang="en-US" sz="4000" b="1" dirty="0" smtClean="0">
                <a:solidFill>
                  <a:srgbClr val="FF0000"/>
                </a:solidFill>
              </a:rPr>
              <a:t>one of the first network with recurrent connections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0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48200"/>
            <a:ext cx="91535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539" y="0"/>
            <a:ext cx="903446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WRITE </a:t>
            </a:r>
            <a:r>
              <a:rPr lang="en-US" sz="4000" dirty="0" smtClean="0">
                <a:solidFill>
                  <a:srgbClr val="FF0000"/>
                </a:solidFill>
              </a:rPr>
              <a:t>W, U and b  </a:t>
            </a:r>
            <a:r>
              <a:rPr lang="en-US" sz="4000" dirty="0" smtClean="0"/>
              <a:t>matrices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71800"/>
            <a:ext cx="9144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539" y="0"/>
            <a:ext cx="903446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02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76600"/>
            <a:ext cx="9144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562600" y="28956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s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</a:rPr>
              <a:t> ,h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</a:rPr>
              <a:t> same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21340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9439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0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0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89" name="Rectangle 1"/>
          <p:cNvSpPr>
            <a:spLocks noChangeArrowheads="1"/>
          </p:cNvSpPr>
          <p:nvPr/>
        </p:nvSpPr>
        <p:spPr bwMode="auto">
          <a:xfrm>
            <a:off x="0" y="-436836"/>
            <a:ext cx="9144000" cy="726060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  <a:cs typeface="Arial" pitchFamily="34" charset="0"/>
              </a:rPr>
              <a:t>Training RNNs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Lora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ora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ora"/>
                <a:cs typeface="Arial" pitchFamily="34" charset="0"/>
              </a:rPr>
              <a:t>RNN training  is similar to training a traditional Neural Network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Lora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ora"/>
                <a:cs typeface="Arial" pitchFamily="34" charset="0"/>
              </a:rPr>
              <a:t>using the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  <a:cs typeface="Arial" pitchFamily="34" charset="0"/>
              </a:rPr>
              <a:t>backpropagation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  <a:cs typeface="Arial" pitchFamily="34" charset="0"/>
              </a:rPr>
              <a:t> algorithm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ora"/>
                <a:cs typeface="Arial" pitchFamily="34" charset="0"/>
              </a:rPr>
              <a:t>, but with a little twist.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endParaRPr lang="en-US" sz="2400" b="1" dirty="0" smtClean="0">
              <a:solidFill>
                <a:srgbClr val="333333"/>
              </a:solidFill>
              <a:latin typeface="Lora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ora"/>
                <a:cs typeface="Arial" pitchFamily="34" charset="0"/>
              </a:rPr>
              <a:t>Because the parameters are shared by all time steps in the network, the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  <a:cs typeface="Arial" pitchFamily="34" charset="0"/>
              </a:rPr>
              <a:t>gradient at each output depends not only on the calculations of the current time step, but also the previous time steps.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Lora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endParaRPr lang="en-US" sz="2400" b="1" dirty="0" smtClean="0">
              <a:solidFill>
                <a:srgbClr val="333333"/>
              </a:solidFill>
              <a:latin typeface="Lora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333333"/>
              </a:solidFill>
              <a:latin typeface="Lora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ora"/>
                <a:cs typeface="Arial" pitchFamily="34" charset="0"/>
              </a:rPr>
              <a:t>This is called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  <a:cs typeface="Arial" pitchFamily="34" charset="0"/>
              </a:rPr>
              <a:t>Backpropagation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  <a:cs typeface="Arial" pitchFamily="34" charset="0"/>
              </a:rPr>
              <a:t> Through Time (BPTT).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Lor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428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428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4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4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4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4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4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4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4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4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89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TRAINING A SIMPLE RECURRENT NETWORK</a:t>
            </a:r>
          </a:p>
          <a:p>
            <a:pPr lvl="0"/>
            <a:r>
              <a:rPr lang="en-US" sz="3600" b="1" dirty="0" smtClean="0">
                <a:solidFill>
                  <a:srgbClr val="FF0000"/>
                </a:solidFill>
              </a:rPr>
              <a:t>Back propagation through time(BPTT)</a:t>
            </a:r>
          </a:p>
        </p:txBody>
      </p:sp>
      <p:pic>
        <p:nvPicPr>
          <p:cNvPr id="520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58440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43034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Input: x(t), output: y(t+1)--</a:t>
            </a:r>
            <a:r>
              <a:rPr lang="en-US" sz="3200" b="1" dirty="0" smtClean="0">
                <a:solidFill>
                  <a:srgbClr val="FF0000"/>
                </a:solidFill>
              </a:rPr>
              <a:t>PREDICTION</a:t>
            </a:r>
            <a:r>
              <a:rPr lang="en-US" sz="3200" b="1" dirty="0" smtClean="0"/>
              <a:t>, e.g. next word in sequence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Input: x(t), output: y(t) --  </a:t>
            </a:r>
            <a:r>
              <a:rPr lang="en-US" sz="3200" b="1" dirty="0" smtClean="0">
                <a:solidFill>
                  <a:srgbClr val="FF0000"/>
                </a:solidFill>
              </a:rPr>
              <a:t>TRANSLATION</a:t>
            </a:r>
            <a:r>
              <a:rPr lang="en-US" sz="3200" b="1" dirty="0" smtClean="0"/>
              <a:t> of each word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57200" y="31242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Forward response:</a:t>
            </a:r>
          </a:p>
          <a:p>
            <a:endParaRPr lang="en-US" sz="4000" dirty="0"/>
          </a:p>
          <a:p>
            <a:r>
              <a:rPr lang="en-US" sz="4000" dirty="0" smtClean="0"/>
              <a:t>y(t+1)=f{w. x(t)+g. y(t)}</a:t>
            </a:r>
            <a:endParaRPr lang="en-US" sz="4000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5791200"/>
            <a:ext cx="8873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Where f{.} is sigmoidal activation function</a:t>
            </a:r>
            <a:endParaRPr lang="en-US" sz="4000" dirty="0"/>
          </a:p>
        </p:txBody>
      </p:sp>
      <p:pic>
        <p:nvPicPr>
          <p:cNvPr id="13260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26118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6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6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286000"/>
            <a:ext cx="8229600" cy="4973638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sz="4100" b="1" dirty="0" smtClean="0">
                <a:solidFill>
                  <a:srgbClr val="FF0000"/>
                </a:solidFill>
              </a:rPr>
              <a:t>If x(t), y(t+1) pair </a:t>
            </a:r>
          </a:p>
          <a:p>
            <a:pPr marL="109728" indent="0">
              <a:buNone/>
            </a:pPr>
            <a:r>
              <a:rPr lang="en-US" sz="4000" dirty="0" smtClean="0"/>
              <a:t>	</a:t>
            </a:r>
          </a:p>
          <a:p>
            <a:pPr marL="109728" indent="0">
              <a:buNone/>
            </a:pPr>
            <a:r>
              <a:rPr lang="en-US" sz="3400" b="1" dirty="0" smtClean="0"/>
              <a:t>	y(t+1</a:t>
            </a:r>
            <a:r>
              <a:rPr lang="en-US" sz="3400" b="1" dirty="0"/>
              <a:t>)=f{w. x(t)+g. y(t</a:t>
            </a:r>
            <a:r>
              <a:rPr lang="en-US" sz="3400" b="1" dirty="0" smtClean="0"/>
              <a:t>)}</a:t>
            </a:r>
          </a:p>
          <a:p>
            <a:pPr marL="109728" indent="0">
              <a:buNone/>
            </a:pPr>
            <a:endParaRPr lang="en-US" sz="3400" b="1" dirty="0" smtClean="0"/>
          </a:p>
          <a:p>
            <a:pPr marL="109728" indent="0">
              <a:buNone/>
            </a:pPr>
            <a:r>
              <a:rPr lang="en-US" sz="3400" b="1" dirty="0"/>
              <a:t>	</a:t>
            </a:r>
            <a:r>
              <a:rPr lang="en-US" sz="3400" b="1" dirty="0" smtClean="0"/>
              <a:t>y(1)=f{w. x(0)+g. y(0)}</a:t>
            </a:r>
          </a:p>
          <a:p>
            <a:pPr marL="109728" indent="0">
              <a:buNone/>
            </a:pPr>
            <a:endParaRPr lang="en-US" sz="3400" b="1" dirty="0" smtClean="0"/>
          </a:p>
          <a:p>
            <a:pPr marL="109728" indent="0">
              <a:buNone/>
            </a:pPr>
            <a:r>
              <a:rPr lang="en-US" sz="3400" b="1" dirty="0"/>
              <a:t>	</a:t>
            </a:r>
            <a:r>
              <a:rPr lang="en-US" sz="3400" b="1" dirty="0" smtClean="0"/>
              <a:t>y(2)=</a:t>
            </a:r>
            <a:r>
              <a:rPr lang="en-US" sz="3400" b="1" dirty="0"/>
              <a:t>f{w. </a:t>
            </a:r>
            <a:r>
              <a:rPr lang="en-US" sz="3400" b="1" dirty="0" smtClean="0"/>
              <a:t>x(1)+</a:t>
            </a:r>
            <a:r>
              <a:rPr lang="en-US" sz="3400" b="1" dirty="0"/>
              <a:t>g. </a:t>
            </a:r>
            <a:r>
              <a:rPr lang="en-US" sz="3400" b="1" dirty="0" smtClean="0"/>
              <a:t>y(1)}</a:t>
            </a:r>
          </a:p>
          <a:p>
            <a:pPr marL="109728" indent="0">
              <a:buNone/>
            </a:pPr>
            <a:endParaRPr lang="en-US" sz="3400" b="1" dirty="0" smtClean="0"/>
          </a:p>
          <a:p>
            <a:pPr marL="109728" indent="0">
              <a:buNone/>
            </a:pPr>
            <a:r>
              <a:rPr lang="en-US" sz="3400" b="1" dirty="0"/>
              <a:t>	</a:t>
            </a:r>
            <a:r>
              <a:rPr lang="en-US" sz="3400" b="1" dirty="0" smtClean="0"/>
              <a:t>y(3)=</a:t>
            </a:r>
            <a:r>
              <a:rPr lang="en-US" sz="3400" b="1" dirty="0"/>
              <a:t>f{w. </a:t>
            </a:r>
            <a:r>
              <a:rPr lang="en-US" sz="3400" b="1" dirty="0" smtClean="0"/>
              <a:t>x(2)+</a:t>
            </a:r>
            <a:r>
              <a:rPr lang="en-US" sz="3400" b="1" dirty="0"/>
              <a:t>g. </a:t>
            </a:r>
            <a:r>
              <a:rPr lang="en-US" sz="3400" b="1" dirty="0" smtClean="0"/>
              <a:t>y(2)}</a:t>
            </a:r>
          </a:p>
          <a:p>
            <a:pPr marL="109728" indent="0">
              <a:buNone/>
            </a:pPr>
            <a:r>
              <a:rPr lang="en-US" sz="2600" b="1" dirty="0"/>
              <a:t>	</a:t>
            </a:r>
            <a:endParaRPr lang="en-US" sz="2600" dirty="0" smtClean="0"/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-1"/>
            <a:ext cx="7781925" cy="2417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05400" y="2672239"/>
            <a:ext cx="40386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If x(t), y(t) pair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 </a:t>
            </a:r>
          </a:p>
          <a:p>
            <a:pPr marL="109728" indent="0">
              <a:buNone/>
            </a:pPr>
            <a:r>
              <a:rPr lang="en-US" sz="2400" b="1" dirty="0" smtClean="0"/>
              <a:t>	y(t)=f{w. x(t)+g. y(t-1)}</a:t>
            </a:r>
          </a:p>
          <a:p>
            <a:pPr marL="109728" indent="0">
              <a:buNone/>
            </a:pPr>
            <a:endParaRPr lang="en-US" sz="2400" b="1" dirty="0" smtClean="0"/>
          </a:p>
          <a:p>
            <a:pPr marL="109728" indent="0">
              <a:buNone/>
            </a:pPr>
            <a:r>
              <a:rPr lang="en-US" sz="2400" b="1" dirty="0" smtClean="0"/>
              <a:t>	y(1)=f{w. x(1)+g. y(0)}</a:t>
            </a:r>
          </a:p>
          <a:p>
            <a:pPr marL="109728" indent="0">
              <a:buNone/>
            </a:pPr>
            <a:endParaRPr lang="en-US" sz="2400" b="1" dirty="0" smtClean="0"/>
          </a:p>
          <a:p>
            <a:pPr marL="109728" indent="0">
              <a:buNone/>
            </a:pPr>
            <a:r>
              <a:rPr lang="en-US" sz="2400" b="1" dirty="0" smtClean="0"/>
              <a:t>	y(2)=f{w. x(2)+g. y(1)}</a:t>
            </a:r>
          </a:p>
          <a:p>
            <a:pPr marL="109728" indent="0">
              <a:buNone/>
            </a:pPr>
            <a:endParaRPr lang="en-US" sz="2400" b="1" dirty="0" smtClean="0"/>
          </a:p>
          <a:p>
            <a:pPr marL="109728" indent="0">
              <a:buNone/>
            </a:pPr>
            <a:r>
              <a:rPr lang="en-US" sz="2400" b="1" dirty="0" smtClean="0"/>
              <a:t>	y(3)=f{w. x(2)+g. y(2)}</a:t>
            </a:r>
          </a:p>
          <a:p>
            <a:pPr marL="109728" indent="0">
              <a:buNone/>
            </a:pPr>
            <a:r>
              <a:rPr lang="en-US" sz="2400" dirty="0" smtClean="0"/>
              <a:t>	.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7831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0" y="0"/>
            <a:ext cx="4040188" cy="639762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r>
              <a:rPr lang="en-US" sz="11200" dirty="0" smtClean="0">
                <a:solidFill>
                  <a:srgbClr val="FF0000"/>
                </a:solidFill>
              </a:rPr>
              <a:t>General  BPA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0" y="914400"/>
            <a:ext cx="4192588" cy="594360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b="1" dirty="0" smtClean="0"/>
              <a:t>Present a training input pattern and propagate it through the network to get an output.</a:t>
            </a:r>
          </a:p>
          <a:p>
            <a:pPr fontAlgn="base"/>
            <a:endParaRPr lang="en-US" b="1" dirty="0" smtClean="0"/>
          </a:p>
          <a:p>
            <a:pPr fontAlgn="base"/>
            <a:r>
              <a:rPr lang="en-US" b="1" dirty="0" smtClean="0"/>
              <a:t>Compare the predicted outputs to the expected outputs, calculate the error.</a:t>
            </a:r>
          </a:p>
          <a:p>
            <a:pPr fontAlgn="base"/>
            <a:endParaRPr lang="en-US" b="1" dirty="0" smtClean="0"/>
          </a:p>
          <a:p>
            <a:pPr fontAlgn="base"/>
            <a:r>
              <a:rPr lang="en-US" b="1" dirty="0" smtClean="0"/>
              <a:t>Calculate the derivatives of the error with respect to the network weights.</a:t>
            </a:r>
          </a:p>
          <a:p>
            <a:pPr fontAlgn="base"/>
            <a:endParaRPr lang="en-US" b="1" dirty="0" smtClean="0"/>
          </a:p>
          <a:p>
            <a:pPr fontAlgn="base"/>
            <a:r>
              <a:rPr lang="en-US" b="1" dirty="0" smtClean="0"/>
              <a:t>Adjust the weights to minimize the error.</a:t>
            </a:r>
          </a:p>
          <a:p>
            <a:pPr fontAlgn="base"/>
            <a:endParaRPr lang="en-US" b="1" dirty="0" smtClean="0"/>
          </a:p>
          <a:p>
            <a:pPr fontAlgn="base"/>
            <a:r>
              <a:rPr lang="en-US" b="1" dirty="0" smtClean="0"/>
              <a:t>Repeat.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876800" y="228600"/>
            <a:ext cx="4041775" cy="639762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 smtClean="0">
                <a:solidFill>
                  <a:srgbClr val="FF0000"/>
                </a:solidFill>
              </a:rPr>
              <a:t>BPTT (Back propagation through Time)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1066800"/>
            <a:ext cx="4498975" cy="5791200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rgbClr val="FF0000"/>
                </a:solidFill>
              </a:rPr>
              <a:t>Unroll</a:t>
            </a:r>
            <a:r>
              <a:rPr lang="en-US" b="1" dirty="0" smtClean="0"/>
              <a:t> the network </a:t>
            </a:r>
          </a:p>
          <a:p>
            <a:pPr fontAlgn="base"/>
            <a:r>
              <a:rPr lang="en-US" b="1" dirty="0" smtClean="0"/>
              <a:t>Present a sequence of </a:t>
            </a:r>
            <a:r>
              <a:rPr lang="en-US" b="1" dirty="0" err="1" smtClean="0"/>
              <a:t>timesteps</a:t>
            </a:r>
            <a:r>
              <a:rPr lang="en-US" b="1" dirty="0" smtClean="0"/>
              <a:t> of input and output pairs to the network.</a:t>
            </a:r>
          </a:p>
          <a:p>
            <a:pPr fontAlgn="base"/>
            <a:r>
              <a:rPr lang="en-US" b="1" dirty="0" smtClean="0"/>
              <a:t>Calculate and </a:t>
            </a:r>
            <a:r>
              <a:rPr lang="en-US" b="1" dirty="0" smtClean="0">
                <a:solidFill>
                  <a:srgbClr val="FF0000"/>
                </a:solidFill>
              </a:rPr>
              <a:t>accumulate errors across each </a:t>
            </a:r>
            <a:r>
              <a:rPr lang="en-US" b="1" dirty="0" err="1" smtClean="0">
                <a:solidFill>
                  <a:srgbClr val="FF0000"/>
                </a:solidFill>
              </a:rPr>
              <a:t>timestep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 fontAlgn="base"/>
            <a:r>
              <a:rPr lang="en-US" b="1" dirty="0" smtClean="0">
                <a:solidFill>
                  <a:srgbClr val="FF0000"/>
                </a:solidFill>
              </a:rPr>
              <a:t>Roll-up</a:t>
            </a:r>
            <a:r>
              <a:rPr lang="en-US" b="1" dirty="0" smtClean="0"/>
              <a:t> the network and update weights.</a:t>
            </a:r>
          </a:p>
          <a:p>
            <a:pPr fontAlgn="base"/>
            <a:r>
              <a:rPr lang="en-US" b="1" dirty="0" smtClean="0"/>
              <a:t>Repeat.</a:t>
            </a:r>
          </a:p>
          <a:p>
            <a:pPr fontAlgn="base"/>
            <a:r>
              <a:rPr lang="en-US" b="1" dirty="0" smtClean="0"/>
              <a:t>BPTT can be computationally expensive as the number of time steps increases.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4102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Prof. </a:t>
            </a:r>
            <a:r>
              <a:rPr lang="en-US" sz="3200" dirty="0" err="1" smtClean="0"/>
              <a:t>Behra</a:t>
            </a:r>
            <a:r>
              <a:rPr lang="en-US" sz="3200" dirty="0" smtClean="0"/>
              <a:t> book ”Intelligent Systems and Control”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44958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Activation Function : </a:t>
            </a:r>
            <a:r>
              <a:rPr lang="en-US" sz="3200" b="1" dirty="0" err="1" smtClean="0"/>
              <a:t>Logsigmoid</a:t>
            </a:r>
            <a:endParaRPr lang="en-US" sz="3200" b="1" dirty="0"/>
          </a:p>
        </p:txBody>
      </p:sp>
      <p:pic>
        <p:nvPicPr>
          <p:cNvPr id="2144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88677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11480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FORWARD PASS : </a:t>
            </a:r>
            <a:r>
              <a:rPr lang="en-US" sz="3600" b="1" dirty="0" smtClean="0"/>
              <a:t>Compute the response </a:t>
            </a:r>
          </a:p>
          <a:p>
            <a:pPr marL="342900" indent="-342900"/>
            <a:endParaRPr lang="en-US" sz="3600" b="1" dirty="0" smtClean="0"/>
          </a:p>
          <a:p>
            <a:pPr marL="342900" indent="-342900"/>
            <a:r>
              <a:rPr lang="en-US" sz="3600" b="1" dirty="0" smtClean="0"/>
              <a:t>y(1),y(2),y(3),y(4)&amp; to y(5), given </a:t>
            </a:r>
          </a:p>
          <a:p>
            <a:pPr marL="342900" indent="-342900"/>
            <a:r>
              <a:rPr lang="en-US" sz="3600" b="1" dirty="0" smtClean="0"/>
              <a:t>sequence x(0),x(1),x(2),x(3),x(4)  and y(0)</a:t>
            </a:r>
            <a:endParaRPr lang="en-US" sz="3600" b="1" dirty="0" smtClean="0">
              <a:solidFill>
                <a:srgbClr val="FF0000"/>
              </a:solidFill>
            </a:endParaRPr>
          </a:p>
        </p:txBody>
      </p:sp>
      <p:pic>
        <p:nvPicPr>
          <p:cNvPr id="25589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88677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1691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 smtClean="0"/>
              <a:t>Recurrent Neural Networks (RNNs) are a kind of neural network that specialize in processing </a:t>
            </a:r>
            <a:r>
              <a:rPr lang="en-US" sz="3600" b="1" dirty="0" smtClean="0">
                <a:solidFill>
                  <a:srgbClr val="FF0000"/>
                </a:solidFill>
              </a:rPr>
              <a:t>sequences.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i="0" dirty="0" smtClean="0">
              <a:effectLst/>
              <a:latin typeface="Open Sans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b="1" i="0" dirty="0" smtClean="0">
                <a:effectLst/>
                <a:latin typeface="Open Sans"/>
              </a:rPr>
              <a:t>Recurrent Networks are a type of ANNs to recognize </a:t>
            </a:r>
            <a:r>
              <a:rPr lang="en-IN" sz="3200" b="1" i="0" dirty="0" smtClean="0">
                <a:solidFill>
                  <a:srgbClr val="FF0000"/>
                </a:solidFill>
                <a:effectLst/>
                <a:latin typeface="Open Sans"/>
              </a:rPr>
              <a:t>patterns </a:t>
            </a:r>
            <a:r>
              <a:rPr lang="en-IN" sz="3200" b="1" i="0" dirty="0" smtClean="0">
                <a:effectLst/>
                <a:latin typeface="Open Sans"/>
              </a:rPr>
              <a:t>in</a:t>
            </a:r>
            <a:r>
              <a:rPr lang="en-IN" sz="3200" b="1" i="0" dirty="0" smtClean="0">
                <a:solidFill>
                  <a:srgbClr val="FF0000"/>
                </a:solidFill>
                <a:effectLst/>
                <a:latin typeface="Open Sans"/>
              </a:rPr>
              <a:t> sequences of data, </a:t>
            </a:r>
            <a:r>
              <a:rPr lang="en-IN" sz="3200" b="1" i="0" dirty="0" smtClean="0">
                <a:effectLst/>
                <a:latin typeface="Open Sans"/>
              </a:rPr>
              <a:t>such as:</a:t>
            </a:r>
            <a:r>
              <a:rPr lang="en-IN" sz="3200" b="1" i="0" dirty="0" smtClean="0">
                <a:solidFill>
                  <a:srgbClr val="FF0000"/>
                </a:solidFill>
                <a:effectLst/>
                <a:latin typeface="Open Sans"/>
              </a:rPr>
              <a:t> 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3200" b="1" dirty="0" smtClean="0">
              <a:solidFill>
                <a:srgbClr val="FF0000"/>
              </a:solidFill>
              <a:latin typeface="Open Sans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b="1" i="0" dirty="0" smtClean="0">
                <a:solidFill>
                  <a:srgbClr val="FF0000"/>
                </a:solidFill>
                <a:effectLst/>
                <a:latin typeface="Open Sans"/>
              </a:rPr>
              <a:t>text, genomes, handwriting, spoken word, numerical times series data emanating from sensors, stock markets and government agencies.</a:t>
            </a:r>
            <a:endParaRPr lang="en-IN" sz="3200" b="1" i="0" dirty="0">
              <a:solidFill>
                <a:srgbClr val="FF0000"/>
              </a:solidFill>
              <a:effectLst/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10094" y="0"/>
            <a:ext cx="33144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3200" b="1" i="0" dirty="0" smtClean="0">
                <a:solidFill>
                  <a:srgbClr val="FF0000"/>
                </a:solidFill>
                <a:effectLst/>
                <a:latin typeface="Open Sans"/>
              </a:rPr>
              <a:t>What Are RNNs</a:t>
            </a:r>
          </a:p>
        </p:txBody>
      </p:sp>
    </p:spTree>
    <p:extLst>
      <p:ext uri="{BB962C8B-B14F-4D97-AF65-F5344CB8AC3E}">
        <p14:creationId xmlns="" xmlns:p14="http://schemas.microsoft.com/office/powerpoint/2010/main" val="179691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581400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3200" b="1" dirty="0" smtClean="0">
                <a:solidFill>
                  <a:srgbClr val="FF0000"/>
                </a:solidFill>
              </a:rPr>
              <a:t>2. BACKWARD PASS, loss function is MSE</a:t>
            </a:r>
          </a:p>
          <a:p>
            <a:pPr marL="342900" indent="-342900"/>
            <a:r>
              <a:rPr lang="en-US" sz="3200" b="1" dirty="0" smtClean="0"/>
              <a:t>	</a:t>
            </a:r>
            <a:r>
              <a:rPr lang="en-US" sz="3200" b="1" dirty="0" smtClean="0">
                <a:solidFill>
                  <a:srgbClr val="FF0000"/>
                </a:solidFill>
              </a:rPr>
              <a:t>2.1</a:t>
            </a:r>
            <a:r>
              <a:rPr lang="en-US" sz="3200" b="1" dirty="0" smtClean="0"/>
              <a:t>  compute the error e(5)</a:t>
            </a:r>
          </a:p>
          <a:p>
            <a:pPr marL="342900" indent="-342900"/>
            <a:r>
              <a:rPr lang="en-US" sz="3200" b="1" dirty="0" smtClean="0"/>
              <a:t>		 e(5)=  y</a:t>
            </a:r>
            <a:r>
              <a:rPr lang="en-US" sz="3200" b="1" baseline="30000" dirty="0" smtClean="0"/>
              <a:t>d</a:t>
            </a:r>
            <a:r>
              <a:rPr lang="en-US" sz="3200" b="1" dirty="0" smtClean="0"/>
              <a:t>(5) – y(5)</a:t>
            </a:r>
          </a:p>
          <a:p>
            <a:pPr marL="342900" indent="-342900"/>
            <a:r>
              <a:rPr lang="en-US" sz="3200" b="1" dirty="0" smtClean="0"/>
              <a:t>		</a:t>
            </a:r>
            <a:r>
              <a:rPr lang="el-GR" sz="3200" b="1" dirty="0" smtClean="0"/>
              <a:t>δ</a:t>
            </a:r>
            <a:r>
              <a:rPr lang="en-US" sz="3200" b="1" baseline="-25000" dirty="0" smtClean="0"/>
              <a:t>5</a:t>
            </a:r>
            <a:r>
              <a:rPr lang="en-US" sz="3200" b="1" dirty="0" smtClean="0"/>
              <a:t> = e(5) [ y(5) (1-y(5) )]</a:t>
            </a:r>
          </a:p>
          <a:p>
            <a:pPr marL="342900" indent="-342900"/>
            <a:r>
              <a:rPr lang="en-US" sz="3200" b="1" dirty="0" smtClean="0"/>
              <a:t>		Δw</a:t>
            </a:r>
            <a:r>
              <a:rPr lang="en-US" sz="3200" b="1" baseline="30000" dirty="0" smtClean="0"/>
              <a:t>5</a:t>
            </a:r>
            <a:r>
              <a:rPr lang="en-US" sz="3200" b="1" dirty="0" smtClean="0"/>
              <a:t>  = </a:t>
            </a:r>
            <a:r>
              <a:rPr lang="el-GR" sz="3200" b="1" dirty="0" smtClean="0"/>
              <a:t>η</a:t>
            </a:r>
            <a:r>
              <a:rPr lang="en-US" sz="3200" b="1" dirty="0" smtClean="0"/>
              <a:t> . </a:t>
            </a:r>
            <a:r>
              <a:rPr lang="el-GR" sz="3200" b="1" dirty="0" smtClean="0"/>
              <a:t>δ</a:t>
            </a:r>
            <a:r>
              <a:rPr lang="en-US" sz="3200" b="1" baseline="-25000" dirty="0" smtClean="0"/>
              <a:t>5</a:t>
            </a:r>
            <a:r>
              <a:rPr lang="en-US" sz="3200" b="1" dirty="0" smtClean="0"/>
              <a:t> . x(4) </a:t>
            </a:r>
          </a:p>
          <a:p>
            <a:pPr marL="342900" indent="-342900"/>
            <a:r>
              <a:rPr lang="en-US" sz="3200" b="1" dirty="0" smtClean="0"/>
              <a:t>		Δg</a:t>
            </a:r>
            <a:r>
              <a:rPr lang="en-US" sz="3200" b="1" baseline="30000" dirty="0" smtClean="0"/>
              <a:t>5</a:t>
            </a:r>
            <a:r>
              <a:rPr lang="en-US" sz="3200" b="1" dirty="0" smtClean="0"/>
              <a:t>  = </a:t>
            </a:r>
            <a:r>
              <a:rPr lang="el-GR" sz="3200" b="1" dirty="0" smtClean="0"/>
              <a:t>η</a:t>
            </a:r>
            <a:r>
              <a:rPr lang="en-US" sz="3200" b="1" dirty="0" smtClean="0"/>
              <a:t> . </a:t>
            </a:r>
            <a:r>
              <a:rPr lang="el-GR" sz="3200" b="1" dirty="0" smtClean="0"/>
              <a:t>δ</a:t>
            </a:r>
            <a:r>
              <a:rPr lang="en-US" sz="3200" b="1" baseline="-25000" dirty="0" smtClean="0"/>
              <a:t>5</a:t>
            </a:r>
            <a:r>
              <a:rPr lang="en-US" sz="3200" b="1" dirty="0" smtClean="0"/>
              <a:t> . y(4) </a:t>
            </a:r>
            <a:endParaRPr lang="en-US" sz="3200" dirty="0"/>
          </a:p>
        </p:txBody>
      </p:sp>
      <p:pic>
        <p:nvPicPr>
          <p:cNvPr id="25579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88677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14600" y="29718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Activation Function : </a:t>
            </a:r>
            <a:r>
              <a:rPr lang="en-US" sz="3200" b="1" dirty="0" err="1" smtClean="0"/>
              <a:t>Logsigmoid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57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57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1857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3200" b="1" dirty="0" smtClean="0">
                <a:solidFill>
                  <a:srgbClr val="FF0000"/>
                </a:solidFill>
              </a:rPr>
              <a:t>2.2</a:t>
            </a:r>
            <a:r>
              <a:rPr lang="en-US" sz="3200" b="1" dirty="0" smtClean="0"/>
              <a:t> Compute e(4), e(3), e(2) , and e(1)</a:t>
            </a:r>
          </a:p>
          <a:p>
            <a:pPr marL="342900" indent="-342900"/>
            <a:endParaRPr lang="en-US" sz="3200" b="1" dirty="0" smtClean="0"/>
          </a:p>
          <a:p>
            <a:pPr marL="342900" indent="-342900"/>
            <a:r>
              <a:rPr lang="en-US" sz="3200" b="1" dirty="0" smtClean="0">
                <a:solidFill>
                  <a:srgbClr val="FF0000"/>
                </a:solidFill>
              </a:rPr>
              <a:t>		</a:t>
            </a:r>
            <a:r>
              <a:rPr lang="en-US" sz="3200" b="1" dirty="0" smtClean="0"/>
              <a:t>e(4) =  y</a:t>
            </a:r>
            <a:r>
              <a:rPr lang="en-US" sz="3200" b="1" baseline="30000" dirty="0" smtClean="0"/>
              <a:t>d</a:t>
            </a:r>
            <a:r>
              <a:rPr lang="en-US" sz="3200" b="1" dirty="0" smtClean="0"/>
              <a:t>(4) – y(4)</a:t>
            </a:r>
          </a:p>
          <a:p>
            <a:pPr marL="342900" indent="-342900"/>
            <a:r>
              <a:rPr lang="en-US" sz="3200" b="1" dirty="0" smtClean="0"/>
              <a:t>		</a:t>
            </a:r>
            <a:r>
              <a:rPr lang="el-GR" sz="3200" b="1" dirty="0" smtClean="0"/>
              <a:t>δ</a:t>
            </a:r>
            <a:r>
              <a:rPr lang="en-US" sz="3200" b="1" baseline="-25000" dirty="0" smtClean="0"/>
              <a:t>4</a:t>
            </a:r>
            <a:r>
              <a:rPr lang="en-US" sz="3200" b="1" dirty="0" smtClean="0"/>
              <a:t> = [y(4)(1-y(4) ] . </a:t>
            </a:r>
            <a:r>
              <a:rPr lang="en-US" sz="3200" b="1" dirty="0" smtClean="0">
                <a:solidFill>
                  <a:srgbClr val="FF0000"/>
                </a:solidFill>
              </a:rPr>
              <a:t>[</a:t>
            </a:r>
            <a:r>
              <a:rPr lang="el-GR" sz="3200" b="1" dirty="0" smtClean="0">
                <a:solidFill>
                  <a:srgbClr val="FF0000"/>
                </a:solidFill>
              </a:rPr>
              <a:t>δ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5 </a:t>
            </a:r>
            <a:r>
              <a:rPr lang="en-US" sz="3200" b="1" dirty="0" smtClean="0"/>
              <a:t>. </a:t>
            </a:r>
            <a:r>
              <a:rPr lang="en-US" sz="3200" b="1" dirty="0" smtClean="0">
                <a:solidFill>
                  <a:srgbClr val="FF0000"/>
                </a:solidFill>
              </a:rPr>
              <a:t>g +  e(4)]</a:t>
            </a:r>
          </a:p>
          <a:p>
            <a:pPr marL="342900" indent="-342900"/>
            <a:r>
              <a:rPr lang="en-US" sz="3200" b="1" dirty="0" smtClean="0">
                <a:solidFill>
                  <a:srgbClr val="FF0000"/>
                </a:solidFill>
              </a:rPr>
              <a:t> </a:t>
            </a:r>
          </a:p>
          <a:p>
            <a:pPr marL="342900" indent="-342900"/>
            <a:r>
              <a:rPr lang="en-US" sz="3200" b="1" dirty="0" smtClean="0"/>
              <a:t>		Δw</a:t>
            </a:r>
            <a:r>
              <a:rPr lang="en-US" sz="3200" b="1" baseline="30000" dirty="0" smtClean="0"/>
              <a:t>4</a:t>
            </a:r>
            <a:r>
              <a:rPr lang="en-US" sz="3200" b="1" dirty="0" smtClean="0"/>
              <a:t>  = </a:t>
            </a:r>
            <a:r>
              <a:rPr lang="el-GR" sz="3200" b="1" dirty="0" smtClean="0"/>
              <a:t>η</a:t>
            </a:r>
            <a:r>
              <a:rPr lang="en-US" sz="3200" b="1" dirty="0" smtClean="0"/>
              <a:t> . </a:t>
            </a:r>
            <a:r>
              <a:rPr lang="el-GR" sz="3200" b="1" dirty="0" smtClean="0"/>
              <a:t>δ</a:t>
            </a:r>
            <a:r>
              <a:rPr lang="en-US" sz="3200" b="1" baseline="-25000" dirty="0" smtClean="0"/>
              <a:t>4</a:t>
            </a:r>
            <a:r>
              <a:rPr lang="en-US" sz="3200" b="1" dirty="0" smtClean="0"/>
              <a:t> . x(3) </a:t>
            </a:r>
          </a:p>
          <a:p>
            <a:pPr marL="342900" indent="-342900"/>
            <a:r>
              <a:rPr lang="en-US" sz="3200" b="1" dirty="0" smtClean="0"/>
              <a:t>		Δg</a:t>
            </a:r>
            <a:r>
              <a:rPr lang="en-US" sz="3200" b="1" baseline="30000" dirty="0" smtClean="0"/>
              <a:t>4</a:t>
            </a:r>
            <a:r>
              <a:rPr lang="en-US" sz="3200" b="1" dirty="0" smtClean="0"/>
              <a:t>  = </a:t>
            </a:r>
            <a:r>
              <a:rPr lang="el-GR" sz="3200" b="1" dirty="0" smtClean="0"/>
              <a:t>η</a:t>
            </a:r>
            <a:r>
              <a:rPr lang="en-US" sz="3200" b="1" dirty="0" smtClean="0"/>
              <a:t> . </a:t>
            </a:r>
            <a:r>
              <a:rPr lang="el-GR" sz="3200" b="1" dirty="0" smtClean="0"/>
              <a:t>δ</a:t>
            </a:r>
            <a:r>
              <a:rPr lang="en-US" sz="3200" b="1" baseline="-25000" dirty="0" smtClean="0"/>
              <a:t>4</a:t>
            </a:r>
            <a:r>
              <a:rPr lang="en-US" sz="3200" b="1" dirty="0" smtClean="0"/>
              <a:t> . y(3) </a:t>
            </a:r>
            <a:r>
              <a:rPr lang="en-US" sz="3200" b="1" dirty="0" smtClean="0">
                <a:solidFill>
                  <a:srgbClr val="FF0000"/>
                </a:solidFill>
              </a:rPr>
              <a:t>			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88677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52400"/>
            <a:ext cx="9144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828800" y="2887682"/>
            <a:ext cx="64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2800" b="1" dirty="0" smtClean="0"/>
              <a:t>e(3)=  y</a:t>
            </a:r>
            <a:r>
              <a:rPr lang="en-US" sz="2800" b="1" baseline="30000" dirty="0" smtClean="0"/>
              <a:t>d</a:t>
            </a:r>
            <a:r>
              <a:rPr lang="en-US" sz="2800" b="1" dirty="0" smtClean="0"/>
              <a:t>(3) – y(3) </a:t>
            </a:r>
          </a:p>
          <a:p>
            <a:pPr marL="342900" indent="-342900"/>
            <a:r>
              <a:rPr lang="el-GR" sz="2800" b="1" dirty="0" smtClean="0"/>
              <a:t>δ</a:t>
            </a:r>
            <a:r>
              <a:rPr lang="en-US" sz="2800" b="1" baseline="-25000" dirty="0" smtClean="0"/>
              <a:t>3</a:t>
            </a:r>
            <a:r>
              <a:rPr lang="en-US" sz="2800" b="1" dirty="0" smtClean="0"/>
              <a:t> = [y(3)(1-y(3)] . </a:t>
            </a:r>
            <a:r>
              <a:rPr lang="en-US" sz="2800" b="1" dirty="0" smtClean="0">
                <a:solidFill>
                  <a:srgbClr val="FF0000"/>
                </a:solidFill>
              </a:rPr>
              <a:t>[</a:t>
            </a:r>
            <a:r>
              <a:rPr lang="el-GR" sz="2800" b="1" dirty="0" smtClean="0">
                <a:solidFill>
                  <a:srgbClr val="FF0000"/>
                </a:solidFill>
              </a:rPr>
              <a:t>δ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4 </a:t>
            </a:r>
            <a:r>
              <a:rPr lang="en-US" sz="2800" b="1" dirty="0" smtClean="0"/>
              <a:t>. </a:t>
            </a:r>
            <a:r>
              <a:rPr lang="en-US" sz="2800" b="1" dirty="0" smtClean="0">
                <a:solidFill>
                  <a:srgbClr val="FF0000"/>
                </a:solidFill>
              </a:rPr>
              <a:t>g +  e(3)]  </a:t>
            </a:r>
          </a:p>
          <a:p>
            <a:pPr marL="342900" indent="-342900"/>
            <a:r>
              <a:rPr lang="en-US" sz="2800" b="1" dirty="0" smtClean="0"/>
              <a:t>Δw</a:t>
            </a:r>
            <a:r>
              <a:rPr lang="en-US" sz="2800" b="1" baseline="30000" dirty="0" smtClean="0"/>
              <a:t>3</a:t>
            </a:r>
            <a:r>
              <a:rPr lang="en-US" sz="2800" b="1" dirty="0" smtClean="0"/>
              <a:t>  = </a:t>
            </a:r>
            <a:r>
              <a:rPr lang="el-GR" sz="2800" b="1" dirty="0" smtClean="0"/>
              <a:t>η</a:t>
            </a:r>
            <a:r>
              <a:rPr lang="en-US" sz="2800" b="1" dirty="0" smtClean="0"/>
              <a:t> . </a:t>
            </a:r>
            <a:r>
              <a:rPr lang="el-GR" sz="2800" b="1" dirty="0" smtClean="0"/>
              <a:t>δ</a:t>
            </a:r>
            <a:r>
              <a:rPr lang="en-US" sz="2800" b="1" baseline="-25000" dirty="0" smtClean="0"/>
              <a:t>3</a:t>
            </a:r>
            <a:r>
              <a:rPr lang="en-US" sz="2800" b="1" dirty="0" smtClean="0"/>
              <a:t> . x(2) </a:t>
            </a:r>
          </a:p>
          <a:p>
            <a:pPr marL="342900" indent="-342900"/>
            <a:r>
              <a:rPr lang="en-US" sz="2800" b="1" dirty="0" smtClean="0"/>
              <a:t>Δg</a:t>
            </a:r>
            <a:r>
              <a:rPr lang="en-US" sz="2800" b="1" baseline="30000" dirty="0" smtClean="0"/>
              <a:t>3</a:t>
            </a:r>
            <a:r>
              <a:rPr lang="en-US" sz="2800" b="1" dirty="0" smtClean="0"/>
              <a:t>  = </a:t>
            </a:r>
            <a:r>
              <a:rPr lang="el-GR" sz="2800" b="1" dirty="0" smtClean="0"/>
              <a:t>η</a:t>
            </a:r>
            <a:r>
              <a:rPr lang="en-US" sz="2800" b="1" dirty="0" smtClean="0"/>
              <a:t> . </a:t>
            </a:r>
            <a:r>
              <a:rPr lang="el-GR" sz="2800" b="1" dirty="0" smtClean="0"/>
              <a:t>δ</a:t>
            </a:r>
            <a:r>
              <a:rPr lang="en-US" sz="2800" b="1" baseline="-25000" dirty="0" smtClean="0"/>
              <a:t>3</a:t>
            </a:r>
            <a:r>
              <a:rPr lang="en-US" sz="2800" b="1" dirty="0" smtClean="0"/>
              <a:t> . y(2) </a:t>
            </a:r>
          </a:p>
          <a:p>
            <a:pPr marL="342900" indent="-342900"/>
            <a:endParaRPr lang="en-US" sz="2800" b="1" dirty="0" smtClean="0"/>
          </a:p>
          <a:p>
            <a:pPr marL="342900" indent="-342900"/>
            <a:r>
              <a:rPr lang="en-US" sz="2800" b="1" dirty="0" smtClean="0"/>
              <a:t>e(2)=  y</a:t>
            </a:r>
            <a:r>
              <a:rPr lang="en-US" sz="2800" b="1" baseline="30000" dirty="0" smtClean="0"/>
              <a:t>d</a:t>
            </a:r>
            <a:r>
              <a:rPr lang="en-US" sz="2800" b="1" dirty="0" smtClean="0"/>
              <a:t>(2) – y(2) </a:t>
            </a:r>
          </a:p>
          <a:p>
            <a:pPr marL="342900" indent="-342900"/>
            <a:r>
              <a:rPr lang="el-GR" sz="2800" b="1" dirty="0" smtClean="0"/>
              <a:t>δ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 = [y(2)(1-y(2)] . </a:t>
            </a:r>
            <a:r>
              <a:rPr lang="en-US" sz="2800" b="1" dirty="0" smtClean="0">
                <a:solidFill>
                  <a:srgbClr val="FF0000"/>
                </a:solidFill>
              </a:rPr>
              <a:t>[</a:t>
            </a:r>
            <a:r>
              <a:rPr lang="el-GR" sz="2800" b="1" dirty="0" smtClean="0">
                <a:solidFill>
                  <a:srgbClr val="FF0000"/>
                </a:solidFill>
              </a:rPr>
              <a:t>δ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3 </a:t>
            </a:r>
            <a:r>
              <a:rPr lang="en-US" sz="2800" b="1" dirty="0" smtClean="0"/>
              <a:t>. </a:t>
            </a:r>
            <a:r>
              <a:rPr lang="en-US" sz="2800" b="1" dirty="0" smtClean="0">
                <a:solidFill>
                  <a:srgbClr val="FF0000"/>
                </a:solidFill>
              </a:rPr>
              <a:t>g +  e(2)]  </a:t>
            </a:r>
          </a:p>
          <a:p>
            <a:pPr marL="342900" indent="-342900"/>
            <a:r>
              <a:rPr lang="en-US" sz="2800" b="1" dirty="0" smtClean="0"/>
              <a:t>Δw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  = </a:t>
            </a:r>
            <a:r>
              <a:rPr lang="el-GR" sz="2800" b="1" dirty="0" smtClean="0"/>
              <a:t>η</a:t>
            </a:r>
            <a:r>
              <a:rPr lang="en-US" sz="2800" b="1" dirty="0" smtClean="0"/>
              <a:t> . </a:t>
            </a:r>
            <a:r>
              <a:rPr lang="el-GR" sz="2800" b="1" dirty="0" smtClean="0"/>
              <a:t>δ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 . x(1) </a:t>
            </a:r>
          </a:p>
          <a:p>
            <a:pPr marL="342900" indent="-342900"/>
            <a:r>
              <a:rPr lang="en-US" sz="2800" b="1" dirty="0" smtClean="0"/>
              <a:t>Δg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  = </a:t>
            </a:r>
            <a:r>
              <a:rPr lang="el-GR" sz="2800" b="1" dirty="0" smtClean="0"/>
              <a:t>η</a:t>
            </a:r>
            <a:r>
              <a:rPr lang="en-US" sz="2800" b="1" dirty="0" smtClean="0"/>
              <a:t> . </a:t>
            </a:r>
            <a:r>
              <a:rPr lang="el-GR" sz="2800" b="1" dirty="0" smtClean="0"/>
              <a:t>δ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 . y(1)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52400"/>
            <a:ext cx="9144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524000" y="3276600"/>
            <a:ext cx="76200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endParaRPr lang="en-US" sz="2400" b="1" dirty="0" smtClean="0"/>
          </a:p>
          <a:p>
            <a:pPr marL="342900" indent="-342900"/>
            <a:r>
              <a:rPr lang="en-US" sz="3200" b="1" dirty="0" smtClean="0"/>
              <a:t>e(1)= y</a:t>
            </a:r>
            <a:r>
              <a:rPr lang="en-US" sz="3200" b="1" baseline="30000" dirty="0" smtClean="0"/>
              <a:t>d</a:t>
            </a:r>
            <a:r>
              <a:rPr lang="en-US" sz="3200" b="1" dirty="0" smtClean="0"/>
              <a:t>(1) – y(1) </a:t>
            </a:r>
          </a:p>
          <a:p>
            <a:pPr marL="342900" indent="-342900"/>
            <a:r>
              <a:rPr lang="el-GR" sz="3200" b="1" dirty="0" smtClean="0"/>
              <a:t>δ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 = [y(1)(1-y(1)] . </a:t>
            </a:r>
            <a:r>
              <a:rPr lang="en-US" sz="3200" b="1" dirty="0" smtClean="0">
                <a:solidFill>
                  <a:srgbClr val="FF0000"/>
                </a:solidFill>
              </a:rPr>
              <a:t>[</a:t>
            </a:r>
            <a:r>
              <a:rPr lang="el-GR" sz="3200" b="1" dirty="0" smtClean="0">
                <a:solidFill>
                  <a:srgbClr val="FF0000"/>
                </a:solidFill>
              </a:rPr>
              <a:t>δ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2 </a:t>
            </a:r>
            <a:r>
              <a:rPr lang="en-US" sz="3200" b="1" dirty="0" smtClean="0"/>
              <a:t>. </a:t>
            </a:r>
            <a:r>
              <a:rPr lang="en-US" sz="3200" b="1" dirty="0" smtClean="0">
                <a:solidFill>
                  <a:srgbClr val="FF0000"/>
                </a:solidFill>
              </a:rPr>
              <a:t>g +  e(1)]</a:t>
            </a:r>
          </a:p>
          <a:p>
            <a:pPr marL="342900" indent="-342900"/>
            <a:r>
              <a:rPr lang="en-US" sz="3200" b="1" dirty="0" smtClean="0">
                <a:solidFill>
                  <a:srgbClr val="FF0000"/>
                </a:solidFill>
              </a:rPr>
              <a:t> </a:t>
            </a:r>
          </a:p>
          <a:p>
            <a:pPr marL="342900" indent="-342900"/>
            <a:r>
              <a:rPr lang="en-US" sz="3200" b="1" dirty="0" smtClean="0"/>
              <a:t>Δw</a:t>
            </a:r>
            <a:r>
              <a:rPr lang="en-US" sz="3200" b="1" baseline="30000" dirty="0" smtClean="0"/>
              <a:t>1</a:t>
            </a:r>
            <a:r>
              <a:rPr lang="en-US" sz="3200" b="1" dirty="0" smtClean="0"/>
              <a:t>  = </a:t>
            </a:r>
            <a:r>
              <a:rPr lang="el-GR" sz="3200" b="1" dirty="0" smtClean="0"/>
              <a:t>η</a:t>
            </a:r>
            <a:r>
              <a:rPr lang="en-US" sz="3200" b="1" dirty="0" smtClean="0"/>
              <a:t> . </a:t>
            </a:r>
            <a:r>
              <a:rPr lang="el-GR" sz="3200" b="1" dirty="0" smtClean="0"/>
              <a:t>δ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 . x(0) </a:t>
            </a:r>
          </a:p>
          <a:p>
            <a:pPr marL="342900" indent="-342900"/>
            <a:r>
              <a:rPr lang="en-US" sz="3200" b="1" dirty="0" smtClean="0"/>
              <a:t>Δg</a:t>
            </a:r>
            <a:r>
              <a:rPr lang="en-US" sz="3200" b="1" baseline="30000" dirty="0" smtClean="0"/>
              <a:t>1</a:t>
            </a:r>
            <a:r>
              <a:rPr lang="en-US" sz="3200" b="1" dirty="0" smtClean="0"/>
              <a:t>  = </a:t>
            </a:r>
            <a:r>
              <a:rPr lang="el-GR" sz="3200" b="1" dirty="0" smtClean="0"/>
              <a:t>η</a:t>
            </a:r>
            <a:r>
              <a:rPr lang="en-US" sz="3200" b="1" dirty="0" smtClean="0"/>
              <a:t> . </a:t>
            </a:r>
            <a:r>
              <a:rPr lang="el-GR" sz="3200" b="1" dirty="0" smtClean="0"/>
              <a:t>δ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 . y(0)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1586" name="Object 2"/>
          <p:cNvGraphicFramePr>
            <a:graphicFrameLocks noChangeAspect="1"/>
          </p:cNvGraphicFramePr>
          <p:nvPr/>
        </p:nvGraphicFramePr>
        <p:xfrm>
          <a:off x="1752600" y="3146425"/>
          <a:ext cx="4311650" cy="3711575"/>
        </p:xfrm>
        <a:graphic>
          <a:graphicData uri="http://schemas.openxmlformats.org/presentationml/2006/ole">
            <p:oleObj spid="_x0000_s3011586" name="Equation" r:id="rId3" imgW="1002960" imgH="863280" progId="Equation.DSMT4">
              <p:embed/>
            </p:oleObj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52400"/>
            <a:ext cx="9144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1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1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91000"/>
            <a:ext cx="3638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0" y="3733800"/>
            <a:ext cx="5503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Output: y(t+1</a:t>
            </a:r>
            <a:r>
              <a:rPr lang="en-US" sz="3200" b="1" dirty="0">
                <a:solidFill>
                  <a:srgbClr val="FF0000"/>
                </a:solidFill>
              </a:rPr>
              <a:t>)=f{w. x(t)+g. y(t)}</a:t>
            </a:r>
          </a:p>
        </p:txBody>
      </p:sp>
      <p:pic>
        <p:nvPicPr>
          <p:cNvPr id="28538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0"/>
            <a:ext cx="84010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538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838700"/>
            <a:ext cx="69342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9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3690694"/>
          <a:ext cx="3695841" cy="3167306"/>
        </p:xfrm>
        <a:graphic>
          <a:graphicData uri="http://schemas.openxmlformats.org/presentationml/2006/ole">
            <p:oleObj spid="_x0000_s522242" name="Equation" r:id="rId3" imgW="1244520" imgH="1066680" progId="Equation.DSMT4">
              <p:embed/>
            </p:oleObj>
          </a:graphicData>
        </a:graphic>
      </p:graphicFrame>
      <p:graphicFrame>
        <p:nvGraphicFramePr>
          <p:cNvPr id="1115138" name="Object 2"/>
          <p:cNvGraphicFramePr>
            <a:graphicFrameLocks noChangeAspect="1"/>
          </p:cNvGraphicFramePr>
          <p:nvPr/>
        </p:nvGraphicFramePr>
        <p:xfrm>
          <a:off x="4419600" y="3733800"/>
          <a:ext cx="4419600" cy="2819400"/>
        </p:xfrm>
        <a:graphic>
          <a:graphicData uri="http://schemas.openxmlformats.org/presentationml/2006/ole">
            <p:oleObj spid="_x0000_s522243" name="Equation" r:id="rId4" imgW="1409400" imgH="927000" progId="Equation.DSMT4">
              <p:embed/>
            </p:oleObj>
          </a:graphicData>
        </a:graphic>
      </p:graphicFrame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0"/>
            <a:ext cx="3276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At the first time step, </a:t>
            </a:r>
            <a:r>
              <a:rPr lang="en-US" sz="2000" b="1" i="1" dirty="0" smtClean="0">
                <a:solidFill>
                  <a:srgbClr val="FF0000"/>
                </a:solidFill>
              </a:rPr>
              <a:t>t</a:t>
            </a:r>
            <a:r>
              <a:rPr lang="en-US" sz="2000" b="1" dirty="0" smtClean="0">
                <a:solidFill>
                  <a:srgbClr val="FF0000"/>
                </a:solidFill>
              </a:rPr>
              <a:t> = 0, there are no previous outputs, so they are typically assumed to be all zeros.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1342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03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2550" y="0"/>
            <a:ext cx="39814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0" y="2286000"/>
            <a:ext cx="9144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 :</a:t>
            </a: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e(2)= Y</a:t>
            </a:r>
            <a:r>
              <a:rPr lang="en-US" sz="11200" b="1" baseline="30000" dirty="0" smtClean="0"/>
              <a:t>d</a:t>
            </a:r>
            <a:r>
              <a:rPr kumimoji="0" lang="en-US" sz="1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(2) - Y(2)    =  0.75 - 0.5575</a:t>
            </a:r>
            <a:r>
              <a:rPr kumimoji="0" lang="en-US" sz="1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1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0.1924</a:t>
            </a:r>
          </a:p>
          <a:p>
            <a:pPr marL="109728" lvl="0">
              <a:spcBef>
                <a:spcPct val="20000"/>
              </a:spcBef>
              <a:defRPr/>
            </a:pPr>
            <a:r>
              <a:rPr lang="el-GR" sz="11200" b="1" dirty="0" smtClean="0"/>
              <a:t>δ</a:t>
            </a:r>
            <a:r>
              <a:rPr lang="en-US" sz="11200" b="1" baseline="-25000" dirty="0" smtClean="0"/>
              <a:t>2</a:t>
            </a:r>
            <a:r>
              <a:rPr lang="en-US" sz="11200" b="1" dirty="0" smtClean="0"/>
              <a:t>= e(2)×Y(2)×(1-Y(2))</a:t>
            </a:r>
          </a:p>
          <a:p>
            <a:pPr marL="109728" lvl="0">
              <a:spcBef>
                <a:spcPct val="20000"/>
              </a:spcBef>
              <a:defRPr/>
            </a:pPr>
            <a:r>
              <a:rPr lang="en-US" sz="11200" b="1" dirty="0" smtClean="0"/>
              <a:t>     = 0.1924 × 0.5575 × 0.4425</a:t>
            </a:r>
          </a:p>
          <a:p>
            <a:pPr marL="109728" lvl="0">
              <a:spcBef>
                <a:spcPct val="20000"/>
              </a:spcBef>
              <a:defRPr/>
            </a:pPr>
            <a:r>
              <a:rPr lang="en-US" sz="11200" b="1" dirty="0" smtClean="0"/>
              <a:t>     = 0.0474</a:t>
            </a:r>
          </a:p>
          <a:p>
            <a:pPr marL="109728">
              <a:spcBef>
                <a:spcPct val="20000"/>
              </a:spcBef>
              <a:defRPr/>
            </a:pPr>
            <a:endParaRPr lang="en-US" sz="12800" b="1" dirty="0" smtClean="0"/>
          </a:p>
          <a:p>
            <a:pPr marL="109728">
              <a:spcBef>
                <a:spcPct val="20000"/>
              </a:spcBef>
              <a:defRPr/>
            </a:pPr>
            <a:r>
              <a:rPr lang="en-US" sz="12800" b="1" dirty="0" smtClean="0"/>
              <a:t>e(1)= Y</a:t>
            </a:r>
            <a:r>
              <a:rPr lang="en-US" sz="12800" b="1" baseline="30000" dirty="0" smtClean="0"/>
              <a:t>d</a:t>
            </a:r>
            <a:r>
              <a:rPr lang="en-US" sz="12800" b="1" dirty="0" smtClean="0"/>
              <a:t>(1) - Y(1) = 0.6 - 0.5037  = 0.0963</a:t>
            </a: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239095"/>
            <a:ext cx="9144000" cy="1618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lvl="0">
              <a:spcBef>
                <a:spcPct val="20000"/>
              </a:spcBef>
              <a:defRPr/>
            </a:pPr>
            <a:r>
              <a:rPr lang="en-US" sz="3200" b="1" dirty="0" smtClean="0"/>
              <a:t>δ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= Y(1)×(1-Y(1))×[</a:t>
            </a:r>
            <a:r>
              <a:rPr lang="en-US" sz="3200" b="1" dirty="0" smtClean="0">
                <a:solidFill>
                  <a:srgbClr val="FF0000"/>
                </a:solidFill>
              </a:rPr>
              <a:t>e(1) + </a:t>
            </a:r>
            <a:r>
              <a:rPr lang="el-GR" sz="3200" b="1" dirty="0" smtClean="0">
                <a:solidFill>
                  <a:srgbClr val="FF0000"/>
                </a:solidFill>
              </a:rPr>
              <a:t>δ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3200" b="1" dirty="0" smtClean="0">
                <a:solidFill>
                  <a:srgbClr val="FF0000"/>
                </a:solidFill>
              </a:rPr>
              <a:t>×g</a:t>
            </a:r>
            <a:r>
              <a:rPr lang="en-US" sz="3200" b="1" dirty="0" smtClean="0"/>
              <a:t>]</a:t>
            </a:r>
          </a:p>
          <a:p>
            <a:pPr marL="109728" lvl="0">
              <a:spcBef>
                <a:spcPct val="20000"/>
              </a:spcBef>
              <a:defRPr/>
            </a:pPr>
            <a:r>
              <a:rPr lang="en-US" sz="2800" b="1" dirty="0" smtClean="0"/>
              <a:t>    = 0.5037×0.4963×[0.0963 + 0.0474×0.4]</a:t>
            </a:r>
          </a:p>
          <a:p>
            <a:pPr marL="109728" lvl="0">
              <a:spcBef>
                <a:spcPct val="20000"/>
              </a:spcBef>
              <a:defRPr/>
            </a:pPr>
            <a:r>
              <a:rPr lang="en-US" sz="2800" b="1" dirty="0" smtClean="0"/>
              <a:t>    =0.0288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0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0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0" y="2717175"/>
            <a:ext cx="8991600" cy="23882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09728">
              <a:spcBef>
                <a:spcPct val="20000"/>
              </a:spcBef>
              <a:defRPr/>
            </a:pPr>
            <a:r>
              <a:rPr lang="en-US" sz="2400" b="1" dirty="0" smtClean="0"/>
              <a:t>δ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= 0.0474; δ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= 0.0288</a:t>
            </a:r>
          </a:p>
          <a:p>
            <a:pPr marL="109728">
              <a:spcBef>
                <a:spcPct val="20000"/>
              </a:spcBef>
              <a:defRPr/>
            </a:pPr>
            <a:r>
              <a:rPr lang="en-US" sz="2400" b="1" dirty="0" smtClean="0"/>
              <a:t>Δw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=</a:t>
            </a:r>
            <a:r>
              <a:rPr lang="el-GR" sz="2400" b="1" dirty="0" smtClean="0"/>
              <a:t>η×δ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×X(1)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0.5×0.0474×0.1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0.00237</a:t>
            </a: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Δg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l-G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η×δ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l-G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×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Y(1)= 0.5×0.0474×0.5037 = 0.0119</a:t>
            </a:r>
          </a:p>
          <a:p>
            <a:pPr marL="109728" lvl="0">
              <a:spcBef>
                <a:spcPct val="20000"/>
              </a:spcBef>
              <a:defRPr/>
            </a:pPr>
            <a:r>
              <a:rPr lang="el-GR" sz="2800" b="1" dirty="0" smtClean="0"/>
              <a:t>Δ</a:t>
            </a:r>
            <a:r>
              <a:rPr lang="en-US" sz="2800" b="1" dirty="0" smtClean="0"/>
              <a:t>w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 =</a:t>
            </a:r>
            <a:r>
              <a:rPr lang="el-GR" sz="2800" b="1" dirty="0" smtClean="0"/>
              <a:t>η×δ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 </a:t>
            </a:r>
            <a:r>
              <a:rPr lang="el-GR" sz="2800" b="1" dirty="0" smtClean="0"/>
              <a:t>×</a:t>
            </a:r>
            <a:r>
              <a:rPr lang="en-US" sz="2800" b="1" dirty="0" smtClean="0"/>
              <a:t>X(0)</a:t>
            </a:r>
            <a:r>
              <a:rPr lang="en-US" sz="2400" b="1" dirty="0" smtClean="0"/>
              <a:t>  </a:t>
            </a:r>
            <a:r>
              <a:rPr lang="en-US" sz="2400" b="1" smtClean="0"/>
              <a:t>=0.5×0.0288×0.05  </a:t>
            </a:r>
            <a:r>
              <a:rPr lang="en-US" sz="2400" b="1" dirty="0" smtClean="0"/>
              <a:t>=0.0007</a:t>
            </a:r>
          </a:p>
          <a:p>
            <a:pPr marL="109728" lvl="0">
              <a:spcBef>
                <a:spcPct val="20000"/>
              </a:spcBef>
              <a:defRPr/>
            </a:pPr>
            <a:r>
              <a:rPr lang="en-US" sz="2800" b="1" dirty="0" err="1" smtClean="0"/>
              <a:t>Δg</a:t>
            </a:r>
            <a:r>
              <a:rPr lang="en-US" sz="2800" b="1" dirty="0" smtClean="0"/>
              <a:t> 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= </a:t>
            </a:r>
            <a:r>
              <a:rPr lang="el-GR" sz="2800" b="1" dirty="0" smtClean="0"/>
              <a:t>η×δ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 </a:t>
            </a:r>
            <a:r>
              <a:rPr lang="el-GR" sz="2800" b="1" dirty="0" smtClean="0"/>
              <a:t>×</a:t>
            </a:r>
            <a:r>
              <a:rPr lang="en-US" sz="2800" b="1" dirty="0" smtClean="0"/>
              <a:t>Y(0)</a:t>
            </a:r>
            <a:r>
              <a:rPr lang="en-US" sz="2400" b="1" dirty="0" smtClean="0"/>
              <a:t> =0.5×0.0288×0=0</a:t>
            </a: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60545" name="Object 1"/>
          <p:cNvGraphicFramePr>
            <a:graphicFrameLocks noChangeAspect="1"/>
          </p:cNvGraphicFramePr>
          <p:nvPr/>
        </p:nvGraphicFramePr>
        <p:xfrm>
          <a:off x="47895" y="5334000"/>
          <a:ext cx="9096105" cy="1066800"/>
        </p:xfrm>
        <a:graphic>
          <a:graphicData uri="http://schemas.openxmlformats.org/presentationml/2006/ole">
            <p:oleObj spid="_x0000_s1260545" name="Equation" r:id="rId4" imgW="389880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60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60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hlinkClick r:id="rId2"/>
              </a:rPr>
              <a:t>Truncated BPTT</a:t>
            </a:r>
            <a:r>
              <a:rPr lang="en-US" sz="3600" b="1" dirty="0" smtClean="0"/>
              <a:t> is an approximation of full BPTT that is preferred for long sequences.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full BPTT’s forward/backward cost per parameter update becomes very high over many time steps. 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Truncated BPTT is the exact same thing but </a:t>
            </a:r>
            <a:r>
              <a:rPr lang="en-US" sz="3600" b="1" dirty="0" smtClean="0">
                <a:solidFill>
                  <a:srgbClr val="FF0000"/>
                </a:solidFill>
              </a:rPr>
              <a:t>instead of propagating to the beginning of the sequence you only propagate backwards k steps.</a:t>
            </a:r>
          </a:p>
          <a:p>
            <a:endParaRPr lang="en-US" sz="3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3 set of data:{(110)(010)(011)}</a:t>
            </a:r>
            <a:endParaRPr lang="en-US" sz="4000" b="1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dirty="0" smtClean="0"/>
              <a:t>	4 patterns of 2 input Gate: {(0,0),(0,1),(1,0),(1,1)}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en-US" sz="4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feed forward network </a:t>
            </a:r>
          </a:p>
          <a:p>
            <a:r>
              <a:rPr lang="en-US" sz="4000" b="1" i="1" dirty="0" smtClean="0">
                <a:solidFill>
                  <a:srgbClr val="FF0000"/>
                </a:solidFill>
              </a:rPr>
              <a:t>Is the </a:t>
            </a:r>
            <a:r>
              <a:rPr kumimoji="0" lang="en-US" sz="4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sequence in which patterns are given important ?</a:t>
            </a:r>
          </a:p>
          <a:p>
            <a:endParaRPr kumimoji="0" lang="en-US" sz="4000" b="1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en-US" sz="4000" b="1" i="1" dirty="0" smtClean="0">
                <a:solidFill>
                  <a:srgbClr val="FF0000"/>
                </a:solidFill>
              </a:rPr>
              <a:t>NO, </a:t>
            </a:r>
            <a:r>
              <a:rPr kumimoji="0" lang="en-US" sz="4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random selection is allowed. </a:t>
            </a:r>
            <a:endParaRPr lang="en-US" sz="4000" b="1" noProof="0" dirty="0" smtClean="0">
              <a:solidFill>
                <a:srgbClr val="FF0000"/>
              </a:solidFill>
            </a:endParaRPr>
          </a:p>
          <a:p>
            <a:r>
              <a:rPr lang="en-US" sz="4000" b="1" noProof="0" dirty="0" smtClean="0">
                <a:solidFill>
                  <a:srgbClr val="FF0000"/>
                </a:solidFill>
              </a:rPr>
              <a:t>E</a:t>
            </a:r>
            <a:r>
              <a:rPr lang="en-US" sz="4000" b="1" dirty="0" smtClean="0">
                <a:solidFill>
                  <a:srgbClr val="FF0000"/>
                </a:solidFill>
              </a:rPr>
              <a:t>very input is independent of other. </a:t>
            </a:r>
          </a:p>
          <a:p>
            <a:endParaRPr lang="en-US" sz="4000" b="1" dirty="0" smtClean="0">
              <a:solidFill>
                <a:srgbClr val="FF000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600" b="1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6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Analysis - Case Study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(Using RNNs)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2"/>
              </a:rPr>
              <a:t>https://machinelearningmastery.com/time-series-prediction-lstm-recurrent-neural-networks-python-keras/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FF0000"/>
                </a:solidFill>
              </a:rPr>
              <a:t>International Airline Passengers Prediction Problem</a:t>
            </a:r>
            <a:endParaRPr sz="3200" b="1" dirty="0">
              <a:solidFill>
                <a:srgbClr val="FF0000"/>
              </a:solidFill>
            </a:endParaRPr>
          </a:p>
        </p:txBody>
      </p:sp>
      <p:grpSp>
        <p:nvGrpSpPr>
          <p:cNvPr id="2" name="Google Shape;92;p14"/>
          <p:cNvGrpSpPr/>
          <p:nvPr/>
        </p:nvGrpSpPr>
        <p:grpSpPr>
          <a:xfrm>
            <a:off x="4648201" y="1066800"/>
            <a:ext cx="4495799" cy="4555200"/>
            <a:chOff x="3320450" y="1304875"/>
            <a:chExt cx="2632499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3324049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4"/>
          <p:cNvSpPr txBox="1">
            <a:spLocks noGrp="1"/>
          </p:cNvSpPr>
          <p:nvPr>
            <p:ph type="body" idx="4294967295"/>
          </p:nvPr>
        </p:nvSpPr>
        <p:spPr>
          <a:xfrm>
            <a:off x="506425" y="1739833"/>
            <a:ext cx="24945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4294967295"/>
          </p:nvPr>
        </p:nvSpPr>
        <p:spPr>
          <a:xfrm>
            <a:off x="5370650" y="1752600"/>
            <a:ext cx="377335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Data (first few lines)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4294967295"/>
          </p:nvPr>
        </p:nvSpPr>
        <p:spPr>
          <a:xfrm>
            <a:off x="5181600" y="1752600"/>
            <a:ext cx="3581400" cy="37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"</a:t>
            </a:r>
            <a:r>
              <a:rPr lang="en" sz="2400" b="1" dirty="0"/>
              <a:t>Month","</a:t>
            </a:r>
            <a:r>
              <a:rPr lang="en" sz="2400" b="1" dirty="0" smtClean="0"/>
              <a:t>Passeners</a:t>
            </a:r>
            <a:r>
              <a:rPr lang="en" sz="2400" b="1" dirty="0"/>
              <a:t>"</a:t>
            </a:r>
            <a:endParaRPr sz="2400" b="1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dirty="0"/>
              <a:t>"1949-01",112</a:t>
            </a:r>
            <a:endParaRPr sz="2400" b="1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dirty="0"/>
              <a:t>"1949-02",118</a:t>
            </a:r>
            <a:endParaRPr sz="2400" b="1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dirty="0"/>
              <a:t>"1949-03",132</a:t>
            </a:r>
            <a:endParaRPr sz="2400" b="1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dirty="0"/>
              <a:t>"1949-04",129</a:t>
            </a:r>
            <a:endParaRPr sz="2400" b="1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dirty="0"/>
              <a:t>"1949-05",121</a:t>
            </a:r>
            <a:endParaRPr sz="2400" b="1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 dirty="0"/>
          </a:p>
        </p:txBody>
      </p:sp>
      <p:grpSp>
        <p:nvGrpSpPr>
          <p:cNvPr id="3" name="Google Shape;98;p14"/>
          <p:cNvGrpSpPr/>
          <p:nvPr/>
        </p:nvGrpSpPr>
        <p:grpSpPr>
          <a:xfrm>
            <a:off x="457200" y="990600"/>
            <a:ext cx="3000650" cy="4555200"/>
            <a:chOff x="6212550" y="1304875"/>
            <a:chExt cx="2632500" cy="3416400"/>
          </a:xfrm>
        </p:grpSpPr>
        <p:sp>
          <p:nvSpPr>
            <p:cNvPr id="99" name="Google Shape;99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4"/>
          <p:cNvSpPr txBox="1">
            <a:spLocks noGrp="1"/>
          </p:cNvSpPr>
          <p:nvPr>
            <p:ph type="body" idx="4294967295"/>
          </p:nvPr>
        </p:nvSpPr>
        <p:spPr>
          <a:xfrm>
            <a:off x="533400" y="990600"/>
            <a:ext cx="2971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Problem statement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4294967295"/>
          </p:nvPr>
        </p:nvSpPr>
        <p:spPr>
          <a:xfrm>
            <a:off x="381000" y="1600200"/>
            <a:ext cx="3124200" cy="3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Input:</a:t>
            </a:r>
            <a:r>
              <a:rPr lang="en" sz="2400" b="1" dirty="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year &amp; month</a:t>
            </a:r>
            <a:endParaRPr sz="2400" b="1" dirty="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en" sz="2400" b="1" dirty="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number of international airline passengers (in units of 1,000)</a:t>
            </a:r>
            <a:endParaRPr sz="2400" b="1" dirty="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[The data ranges from January 1949 to December 1960, </a:t>
            </a:r>
            <a:r>
              <a:rPr lang="en" sz="2000" b="1" dirty="0" smtClean="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" sz="2000" b="1" dirty="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12 years, with 144 observations.]</a:t>
            </a:r>
            <a:endParaRPr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953000" y="11430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Data, First few lines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5638800"/>
            <a:ext cx="868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If we take two time steps as input</a:t>
            </a:r>
          </a:p>
          <a:p>
            <a:r>
              <a:rPr lang="en-US" sz="2400" b="1" dirty="0" smtClean="0"/>
              <a:t>With 1949-01  as input, desired predicted output for 1949-02 is 118</a:t>
            </a:r>
          </a:p>
          <a:p>
            <a:r>
              <a:rPr lang="en-US" sz="2400" b="1" dirty="0" smtClean="0"/>
              <a:t>With 1949-02 as input, desired predicted output for 1949-03 is 132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7" grpId="0" build="p"/>
      <p:bldP spid="101" grpId="0" build="p"/>
      <p:bldP spid="102" grpId="0" build="p"/>
      <p:bldP spid="15" grpId="0"/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0000"/>
                </a:solidFill>
              </a:rPr>
              <a:t>RNN Design Specs</a:t>
            </a:r>
            <a:endParaRPr sz="4000" dirty="0">
              <a:solidFill>
                <a:srgbClr val="FF0000"/>
              </a:solidFill>
            </a:endParaRPr>
          </a:p>
        </p:txBody>
      </p:sp>
      <p:grpSp>
        <p:nvGrpSpPr>
          <p:cNvPr id="2" name="Google Shape;114;p16"/>
          <p:cNvGrpSpPr/>
          <p:nvPr/>
        </p:nvGrpSpPr>
        <p:grpSpPr>
          <a:xfrm>
            <a:off x="3320450" y="685800"/>
            <a:ext cx="3080350" cy="5609233"/>
            <a:chOff x="3320450" y="1304875"/>
            <a:chExt cx="2632500" cy="3416400"/>
          </a:xfrm>
        </p:grpSpPr>
        <p:sp>
          <p:nvSpPr>
            <p:cNvPr id="115" name="Google Shape;115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16"/>
          <p:cNvSpPr txBox="1">
            <a:spLocks noGrp="1"/>
          </p:cNvSpPr>
          <p:nvPr>
            <p:ph type="body" idx="4294967295"/>
          </p:nvPr>
        </p:nvSpPr>
        <p:spPr>
          <a:xfrm>
            <a:off x="506425" y="1739833"/>
            <a:ext cx="24945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4294967295"/>
          </p:nvPr>
        </p:nvSpPr>
        <p:spPr>
          <a:xfrm>
            <a:off x="3124200" y="762000"/>
            <a:ext cx="301135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Hyperparameters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4294967295"/>
          </p:nvPr>
        </p:nvSpPr>
        <p:spPr>
          <a:xfrm>
            <a:off x="3352800" y="1524000"/>
            <a:ext cx="2927825" cy="3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 b="1" dirty="0"/>
              <a:t>Initialize hidden state neurons with zeroes </a:t>
            </a:r>
            <a:r>
              <a:rPr lang="en" sz="2000" b="1" i="1" dirty="0">
                <a:solidFill>
                  <a:srgbClr val="55555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[a very common initialization used in practice]</a:t>
            </a:r>
            <a:r>
              <a:rPr lang="en" sz="2000" b="1" i="1" dirty="0"/>
              <a:t> </a:t>
            </a:r>
            <a:endParaRPr sz="2000" b="1" i="1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 b="1" dirty="0"/>
              <a:t>Non-linearity @ hidden nodes: ReLU </a:t>
            </a:r>
            <a:r>
              <a:rPr lang="en" sz="2000" b="1" i="1" dirty="0">
                <a:solidFill>
                  <a:srgbClr val="55555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[tanh is more common; ReLU is used here for ease of calculation]</a:t>
            </a:r>
            <a:endParaRPr sz="2000" b="1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 b="1" dirty="0"/>
              <a:t>Non-linearity @ output: None </a:t>
            </a:r>
            <a:r>
              <a:rPr lang="en" sz="2000" b="1" i="1" dirty="0" smtClean="0">
                <a:solidFill>
                  <a:srgbClr val="55555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[Linear,f(net)=net  since </a:t>
            </a:r>
            <a:r>
              <a:rPr lang="en" sz="2000" b="1" i="1" dirty="0">
                <a:solidFill>
                  <a:srgbClr val="55555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it’s a regression problem]</a:t>
            </a:r>
            <a:endParaRPr sz="2000" b="1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 dirty="0"/>
          </a:p>
        </p:txBody>
      </p:sp>
      <p:grpSp>
        <p:nvGrpSpPr>
          <p:cNvPr id="3" name="Google Shape;120;p16"/>
          <p:cNvGrpSpPr/>
          <p:nvPr/>
        </p:nvGrpSpPr>
        <p:grpSpPr>
          <a:xfrm>
            <a:off x="304800" y="685800"/>
            <a:ext cx="2632500" cy="5609233"/>
            <a:chOff x="6212550" y="1304875"/>
            <a:chExt cx="2632500" cy="3416400"/>
          </a:xfrm>
        </p:grpSpPr>
        <p:sp>
          <p:nvSpPr>
            <p:cNvPr id="121" name="Google Shape;121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6"/>
          <p:cNvSpPr txBox="1">
            <a:spLocks noGrp="1"/>
          </p:cNvSpPr>
          <p:nvPr>
            <p:ph type="body" idx="4294967295"/>
          </p:nvPr>
        </p:nvSpPr>
        <p:spPr>
          <a:xfrm>
            <a:off x="457200" y="838200"/>
            <a:ext cx="34290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Problem </a:t>
            </a:r>
            <a:endParaRPr lang="en" dirty="0" smtClean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statement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4294967295"/>
          </p:nvPr>
        </p:nvSpPr>
        <p:spPr>
          <a:xfrm>
            <a:off x="304800" y="1524000"/>
            <a:ext cx="2478600" cy="37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Input: scalar </a:t>
            </a:r>
            <a:r>
              <a:rPr lang="en" sz="2800" b="1" i="1" dirty="0">
                <a:solidFill>
                  <a:srgbClr val="55555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2800" b="1" i="1" dirty="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passenger </a:t>
            </a:r>
            <a:r>
              <a:rPr lang="en" sz="2800" b="1" i="1" dirty="0" smtClean="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count in current month)</a:t>
            </a:r>
            <a:endParaRPr sz="2800" b="1" i="1" dirty="0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Hidden state: </a:t>
            </a:r>
            <a:r>
              <a:rPr lang="en" sz="28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 neurons</a:t>
            </a:r>
            <a:endParaRPr sz="2800" b="1" dirty="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b="1" dirty="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Output: scalar </a:t>
            </a:r>
            <a:r>
              <a:rPr lang="en" sz="2800" b="1" i="1" dirty="0">
                <a:solidFill>
                  <a:srgbClr val="55555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2800" b="1" i="1" dirty="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passenger count for next month)</a:t>
            </a:r>
            <a:endParaRPr sz="2800" b="1" i="1" dirty="0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" name="Google Shape;125;p16"/>
          <p:cNvGrpSpPr/>
          <p:nvPr/>
        </p:nvGrpSpPr>
        <p:grpSpPr>
          <a:xfrm>
            <a:off x="5791200" y="838200"/>
            <a:ext cx="3352800" cy="4555200"/>
            <a:chOff x="3324050" y="1304875"/>
            <a:chExt cx="2628900" cy="3416400"/>
          </a:xfrm>
        </p:grpSpPr>
        <p:sp>
          <p:nvSpPr>
            <p:cNvPr id="126" name="Google Shape;126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3965896" y="1304875"/>
              <a:ext cx="1983453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6"/>
          <p:cNvSpPr txBox="1">
            <a:spLocks noGrp="1"/>
          </p:cNvSpPr>
          <p:nvPr>
            <p:ph type="body" idx="4294967295"/>
          </p:nvPr>
        </p:nvSpPr>
        <p:spPr>
          <a:xfrm>
            <a:off x="6649500" y="762000"/>
            <a:ext cx="24945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Assumptions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4294967295"/>
          </p:nvPr>
        </p:nvSpPr>
        <p:spPr>
          <a:xfrm>
            <a:off x="6705600" y="1524000"/>
            <a:ext cx="1600200" cy="3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800" dirty="0"/>
              <a:t>Ignore biases for ease of calculation</a:t>
            </a:r>
            <a:endParaRPr sz="28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8" grpId="0" build="p"/>
      <p:bldP spid="124" grpId="0" build="p"/>
      <p:bldP spid="12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7;p18"/>
          <p:cNvSpPr txBox="1">
            <a:spLocks/>
          </p:cNvSpPr>
          <p:nvPr/>
        </p:nvSpPr>
        <p:spPr>
          <a:xfrm>
            <a:off x="228600" y="304800"/>
            <a:ext cx="8305800" cy="2794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Arial"/>
                <a:cs typeface="Arial"/>
                <a:sym typeface="Arial"/>
              </a:rPr>
              <a:t>Algorithm: vanilla SGD with Truncated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Arial"/>
                <a:cs typeface="Arial"/>
                <a:sym typeface="Arial"/>
              </a:rPr>
              <a:t>Backprop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Arial"/>
                <a:cs typeface="Arial"/>
                <a:sym typeface="Arial"/>
              </a:rPr>
              <a:t> Through Time (TBPTT)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55555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Arial"/>
                <a:cs typeface="Arial"/>
                <a:sym typeface="Arial"/>
              </a:rPr>
              <a:t>Truncation: two time steps   </a:t>
            </a:r>
            <a:r>
              <a:rPr kumimoji="0" lang="en-US" sz="3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555555"/>
                </a:solidFill>
                <a:effectLst/>
                <a:highlight>
                  <a:srgbClr val="FFFFFF"/>
                </a:highlight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[choose two time steps for ease of calculation.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555555"/>
                </a:solidFill>
                <a:effectLst/>
                <a:highlight>
                  <a:srgbClr val="FFFFFF"/>
                </a:highlight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Typically, a larger number like 20 can be used to capture the temporal structure in the problem]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55555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Arial"/>
                <a:cs typeface="Arial"/>
                <a:sym typeface="Arial"/>
              </a:rPr>
              <a:t>Loss: Least Squares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2;p18"/>
          <p:cNvSpPr txBox="1">
            <a:spLocks/>
          </p:cNvSpPr>
          <p:nvPr/>
        </p:nvSpPr>
        <p:spPr>
          <a:xfrm>
            <a:off x="0" y="1828800"/>
            <a:ext cx="9144000" cy="99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Arial"/>
                <a:cs typeface="Arial"/>
                <a:sym typeface="Arial"/>
              </a:rPr>
              <a:t>Draw the architecture:  </a:t>
            </a:r>
          </a:p>
          <a:p>
            <a:pPr lvl="0"/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Input: scalar </a:t>
            </a:r>
            <a:r>
              <a:rPr lang="en-US" sz="2800" b="1" i="1" dirty="0" smtClean="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(passenger count, current month )</a:t>
            </a:r>
          </a:p>
          <a:p>
            <a:pPr lvl="0">
              <a:spcBef>
                <a:spcPts val="1600"/>
              </a:spcBef>
            </a:pPr>
            <a:r>
              <a:rPr lang="en-US" sz="2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Hidden state: 2 neurons,</a:t>
            </a:r>
          </a:p>
          <a:p>
            <a:pPr lvl="0">
              <a:spcBef>
                <a:spcPts val="1600"/>
              </a:spcBef>
            </a:pPr>
            <a:r>
              <a:rPr lang="en-US" sz="2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Output: scalar </a:t>
            </a:r>
            <a:r>
              <a:rPr lang="en-US" sz="2800" b="1" i="1" dirty="0" smtClean="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(passenger count for next month)</a:t>
            </a:r>
          </a:p>
          <a:p>
            <a:pPr marL="457200" marR="0" lvl="0" indent="-311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00"/>
              <a:buFont typeface="Arial"/>
              <a:buChar char="●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5555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2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8600" y="6027003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WRITE  U, V and W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2;p18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Arial"/>
                <a:cs typeface="Arial"/>
                <a:sym typeface="Arial"/>
              </a:rPr>
              <a:t>Draw the architecture:   </a:t>
            </a:r>
            <a:r>
              <a:rPr lang="en-US" sz="2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Input: scalar </a:t>
            </a:r>
            <a:r>
              <a:rPr lang="en-US" sz="2800" b="1" i="1" dirty="0" smtClean="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(passenger count)</a:t>
            </a:r>
          </a:p>
          <a:p>
            <a:pPr lvl="0">
              <a:spcBef>
                <a:spcPts val="1600"/>
              </a:spcBef>
            </a:pPr>
            <a:r>
              <a:rPr lang="en-US" sz="2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Hidden state: 2 neurons, Output: scalar </a:t>
            </a:r>
            <a:r>
              <a:rPr lang="en-US" sz="2800" b="1" i="1" dirty="0" smtClean="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(passenger count for next month)</a:t>
            </a:r>
          </a:p>
          <a:p>
            <a:pPr marL="457200" marR="0" lvl="0" indent="-311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00"/>
              <a:buFont typeface="Arial"/>
              <a:buChar char="●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5555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250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914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5473005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1150">
              <a:buClr>
                <a:srgbClr val="555555"/>
              </a:buClr>
              <a:buSzPts val="1300"/>
              <a:buFont typeface="Arial"/>
              <a:buChar char="●"/>
              <a:defRPr/>
            </a:pPr>
            <a:r>
              <a:rPr lang="en-US" sz="2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many trainable parameters exist in the model?</a:t>
            </a:r>
          </a:p>
          <a:p>
            <a:pPr marL="457200" lvl="0" indent="-311150">
              <a:buClr>
                <a:srgbClr val="555555"/>
              </a:buClr>
              <a:buSzPts val="1300"/>
              <a:buFont typeface="Arial"/>
              <a:buChar char="●"/>
              <a:defRPr/>
            </a:pPr>
            <a:r>
              <a:rPr lang="en-US" sz="2800" b="1" dirty="0" smtClean="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EIGHT…. write expression for  h</a:t>
            </a:r>
            <a:r>
              <a:rPr lang="en-US" sz="2800" b="1" baseline="-25000" dirty="0" smtClean="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1" dirty="0" smtClean="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h</a:t>
            </a:r>
            <a:r>
              <a:rPr lang="en-US" sz="2800" b="1" baseline="-25000" dirty="0" smtClean="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h</a:t>
            </a:r>
            <a:r>
              <a:rPr lang="en-US" sz="2800" b="1" baseline="-25000" dirty="0" smtClean="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2800" b="1" dirty="0" smtClean="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&amp; h</a:t>
            </a:r>
            <a:r>
              <a:rPr lang="en-US" sz="2800" b="1" baseline="-25000" dirty="0" smtClean="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endParaRPr lang="en-US" sz="2800" b="1" dirty="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0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0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1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Google Shape;195;p20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3505200" y="3352800"/>
            <a:ext cx="4572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96;p20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4267200" y="4800600"/>
            <a:ext cx="2286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97;p20"/>
          <p:cNvPicPr preferRelativeResize="0"/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4038600" y="5486400"/>
            <a:ext cx="25908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0" y="6248400"/>
            <a:ext cx="92627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2000" b="1" dirty="0" smtClean="0">
                <a:latin typeface="Roboto"/>
                <a:ea typeface="Roboto"/>
                <a:cs typeface="Roboto"/>
                <a:sym typeface="Roboto"/>
              </a:rPr>
              <a:t>esired outputs at step 1 and step2 are 𝜙</a:t>
            </a:r>
            <a:r>
              <a:rPr lang="en" sz="2000" b="1" baseline="-25000" dirty="0" smtClean="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2000" b="1" dirty="0" smtClean="0">
                <a:latin typeface="Roboto"/>
                <a:ea typeface="Roboto"/>
                <a:cs typeface="Roboto"/>
                <a:sym typeface="Roboto"/>
              </a:rPr>
              <a:t> = 118, and 𝜙</a:t>
            </a:r>
            <a:r>
              <a:rPr lang="en" sz="2000" b="1" baseline="-25000" dirty="0" smtClean="0">
                <a:latin typeface="Roboto"/>
                <a:ea typeface="Roboto"/>
                <a:cs typeface="Roboto"/>
                <a:sym typeface="Roboto"/>
              </a:rPr>
              <a:t>2 </a:t>
            </a:r>
            <a:r>
              <a:rPr lang="en" sz="2000" b="1" dirty="0" smtClean="0">
                <a:latin typeface="Roboto"/>
                <a:ea typeface="Roboto"/>
                <a:cs typeface="Roboto"/>
                <a:sym typeface="Roboto"/>
              </a:rPr>
              <a:t>= 132 respectively </a:t>
            </a:r>
            <a:endParaRPr lang="en-US" sz="2000" b="1" dirty="0"/>
          </a:p>
        </p:txBody>
      </p:sp>
      <p:sp>
        <p:nvSpPr>
          <p:cNvPr id="9" name="Google Shape;97;p14"/>
          <p:cNvSpPr txBox="1">
            <a:spLocks/>
          </p:cNvSpPr>
          <p:nvPr/>
        </p:nvSpPr>
        <p:spPr>
          <a:xfrm>
            <a:off x="0" y="3505200"/>
            <a:ext cx="3581400" cy="372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Month","Passeners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"1949-01",112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"1949-02",118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"1949-03",132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"1949-04",129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"1949-05",121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1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1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In RNNs  </a:t>
            </a:r>
            <a:r>
              <a:rPr lang="en-US" sz="4000" b="1" dirty="0" smtClean="0">
                <a:solidFill>
                  <a:srgbClr val="FF0000"/>
                </a:solidFill>
              </a:rPr>
              <a:t>order</a:t>
            </a:r>
            <a:r>
              <a:rPr lang="en-US" sz="4000" b="1" dirty="0" smtClean="0"/>
              <a:t> in which data is given is important i.e. </a:t>
            </a:r>
            <a:r>
              <a:rPr lang="en-US" sz="4000" b="1" dirty="0" smtClean="0">
                <a:solidFill>
                  <a:srgbClr val="FF0000"/>
                </a:solidFill>
              </a:rPr>
              <a:t>sequence must be preserved when training models and making predictions.</a:t>
            </a:r>
            <a:r>
              <a:rPr lang="en-US" sz="4000" b="1" dirty="0" smtClean="0"/>
              <a:t> </a:t>
            </a:r>
          </a:p>
          <a:p>
            <a:endParaRPr lang="en-US" sz="4000" b="1" dirty="0" smtClean="0"/>
          </a:p>
          <a:p>
            <a:r>
              <a:rPr lang="en-US" sz="4000" b="1" dirty="0" smtClean="0"/>
              <a:t>RNN’s use their </a:t>
            </a:r>
            <a:r>
              <a:rPr lang="en-US" sz="4000" b="1" dirty="0" smtClean="0">
                <a:solidFill>
                  <a:srgbClr val="FF0000"/>
                </a:solidFill>
              </a:rPr>
              <a:t>internal state(memory) </a:t>
            </a:r>
            <a:r>
              <a:rPr lang="en-US" sz="4000" b="1" dirty="0" smtClean="0"/>
              <a:t>to process any sequence of inputs.</a:t>
            </a:r>
          </a:p>
          <a:p>
            <a:endParaRPr lang="en-US" sz="4000" b="1" dirty="0" smtClean="0"/>
          </a:p>
          <a:p>
            <a:r>
              <a:rPr lang="en-US" sz="4000" b="1" dirty="0" smtClean="0"/>
              <a:t>RNNs are good for </a:t>
            </a:r>
            <a:r>
              <a:rPr lang="en-US" sz="4000" b="1" dirty="0" smtClean="0">
                <a:solidFill>
                  <a:srgbClr val="FF0000"/>
                </a:solidFill>
              </a:rPr>
              <a:t>sequence tasks </a:t>
            </a:r>
            <a:r>
              <a:rPr lang="en-US" sz="4000" b="1" dirty="0" smtClean="0"/>
              <a:t>which require any kind of </a:t>
            </a:r>
            <a:r>
              <a:rPr lang="en-US" sz="4000" b="1" dirty="0" smtClean="0">
                <a:solidFill>
                  <a:srgbClr val="FF0000"/>
                </a:solidFill>
              </a:rPr>
              <a:t>previous context </a:t>
            </a:r>
            <a:r>
              <a:rPr lang="en-US" sz="4000" b="1" dirty="0" smtClean="0"/>
              <a:t>like </a:t>
            </a:r>
            <a:r>
              <a:rPr lang="en-US" sz="3600" b="1" i="1" dirty="0" smtClean="0"/>
              <a:t>Speech Recognition, Music Generation etc</a:t>
            </a:r>
            <a:r>
              <a:rPr lang="en-US" sz="4000" b="1" dirty="0" smtClean="0"/>
              <a:t>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1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87630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oogle Shape;198;p20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304800" y="2819400"/>
            <a:ext cx="54102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99;p20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6629400" y="5638800"/>
            <a:ext cx="17524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6096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Find  </a:t>
            </a:r>
            <a:r>
              <a:rPr lang="en-US" sz="2400" b="1" dirty="0" smtClean="0">
                <a:solidFill>
                  <a:srgbClr val="FF0000"/>
                </a:solidFill>
              </a:rPr>
              <a:t>derivatives of L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</a:rPr>
              <a:t> and L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wrt</a:t>
            </a:r>
            <a:r>
              <a:rPr lang="en-US" sz="2400" b="1" dirty="0" smtClean="0">
                <a:solidFill>
                  <a:srgbClr val="FF0000"/>
                </a:solidFill>
              </a:rPr>
              <a:t> all 8 weights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3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"/>
            <a:ext cx="7086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2514600"/>
            <a:ext cx="332841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3505200"/>
            <a:ext cx="3200400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71800" y="4572000"/>
            <a:ext cx="4495800" cy="935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0" y="5791200"/>
            <a:ext cx="461865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2590800"/>
          <a:ext cx="1600200" cy="769327"/>
        </p:xfrm>
        <a:graphic>
          <a:graphicData uri="http://schemas.openxmlformats.org/presentationml/2006/ole">
            <p:oleObj spid="_x0000_s2420737" name="Equation" r:id="rId8" imgW="660240" imgH="31716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60438" y="3581400"/>
          <a:ext cx="1662112" cy="769938"/>
        </p:xfrm>
        <a:graphic>
          <a:graphicData uri="http://schemas.openxmlformats.org/presentationml/2006/ole">
            <p:oleObj spid="_x0000_s2420738" name="Equation" r:id="rId9" imgW="685800" imgH="31716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04800" y="4648200"/>
          <a:ext cx="2185988" cy="769938"/>
        </p:xfrm>
        <a:graphic>
          <a:graphicData uri="http://schemas.openxmlformats.org/presentationml/2006/ole">
            <p:oleObj spid="_x0000_s2420739" name="Equation" r:id="rId10" imgW="901440" imgH="31716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98438" y="5867400"/>
          <a:ext cx="2247900" cy="769938"/>
        </p:xfrm>
        <a:graphic>
          <a:graphicData uri="http://schemas.openxmlformats.org/presentationml/2006/ole">
            <p:oleObj spid="_x0000_s2420740" name="Equation" r:id="rId11" imgW="927000" imgH="3171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3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3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308050" y="141500"/>
            <a:ext cx="85206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0000"/>
                </a:solidFill>
              </a:rPr>
              <a:t>Update Equations </a:t>
            </a:r>
            <a:endParaRPr sz="3600" b="1" dirty="0">
              <a:solidFill>
                <a:srgbClr val="FF0000"/>
              </a:solidFill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0" y="3098600"/>
            <a:ext cx="2486400" cy="1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25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733800" y="1013601"/>
            <a:ext cx="3838200" cy="564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>
            <a:spLocks noGrp="1"/>
          </p:cNvSpPr>
          <p:nvPr>
            <p:ph type="title"/>
          </p:nvPr>
        </p:nvSpPr>
        <p:spPr>
          <a:xfrm>
            <a:off x="6900" y="38667"/>
            <a:ext cx="85206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 Passenger Data Plot</a:t>
            </a:r>
            <a:endParaRPr/>
          </a:p>
        </p:txBody>
      </p:sp>
      <p:pic>
        <p:nvPicPr>
          <p:cNvPr id="290" name="Google Shape;290;p29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2170293" y="1153867"/>
            <a:ext cx="5449707" cy="5323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6900" y="38667"/>
            <a:ext cx="85206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the Neural Network</a:t>
            </a:r>
            <a:endParaRPr/>
          </a:p>
        </p:txBody>
      </p:sp>
      <p:pic>
        <p:nvPicPr>
          <p:cNvPr id="296" name="Google Shape;296;p30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2263038" y="1186533"/>
            <a:ext cx="5433162" cy="5442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286000"/>
            <a:ext cx="373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END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endParaRPr lang="en-US" b="1" dirty="0" smtClean="0"/>
          </a:p>
          <a:p>
            <a:r>
              <a:rPr lang="en-US" sz="3600" b="1" dirty="0" smtClean="0">
                <a:solidFill>
                  <a:srgbClr val="FF0000"/>
                </a:solidFill>
              </a:rPr>
              <a:t>Applications of RNNs</a:t>
            </a:r>
          </a:p>
          <a:p>
            <a:pPr>
              <a:buFont typeface="Wingdings" pitchFamily="2" charset="2"/>
              <a:buChar char="ü"/>
            </a:pPr>
            <a:endParaRPr lang="en-US" sz="3200" b="1" dirty="0" smtClean="0"/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Language translation and modeling</a:t>
            </a:r>
          </a:p>
          <a:p>
            <a:pPr>
              <a:buFont typeface="Wingdings" pitchFamily="2" charset="2"/>
              <a:buChar char="ü"/>
            </a:pPr>
            <a:r>
              <a:rPr lang="en-US" sz="3200" b="1" dirty="0" smtClean="0">
                <a:solidFill>
                  <a:srgbClr val="FF0000"/>
                </a:solidFill>
              </a:rPr>
              <a:t>Handwriting recognition</a:t>
            </a:r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Speech recognition, speech emotion recognition, speaker identification</a:t>
            </a:r>
          </a:p>
          <a:p>
            <a:pPr>
              <a:buFont typeface="Wingdings" pitchFamily="2" charset="2"/>
              <a:buChar char="ü"/>
            </a:pPr>
            <a:r>
              <a:rPr lang="en-US" sz="3200" b="1" dirty="0" smtClean="0">
                <a:solidFill>
                  <a:srgbClr val="FF0000"/>
                </a:solidFill>
              </a:rPr>
              <a:t>Image captioning, image labeling, video description</a:t>
            </a:r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Time series data such as stock prices to tell you when to buy or sell</a:t>
            </a:r>
          </a:p>
          <a:p>
            <a:pPr>
              <a:buFont typeface="Wingdings" pitchFamily="2" charset="2"/>
              <a:buChar char="ü"/>
            </a:pPr>
            <a:r>
              <a:rPr lang="en-US" sz="3200" b="1" dirty="0" smtClean="0">
                <a:solidFill>
                  <a:srgbClr val="FF0000"/>
                </a:solidFill>
              </a:rPr>
              <a:t>Autonomous driving systems to anticipate car trajectories and help avoid accidents.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age for po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b="1" dirty="0" smtClean="0">
                <a:solidFill>
                  <a:srgbClr val="FF0000"/>
                </a:solidFill>
              </a:rPr>
              <a:t>Types of sequence prediction </a:t>
            </a:r>
            <a:r>
              <a:rPr lang="en-US" sz="3600" b="1" dirty="0" smtClean="0"/>
              <a:t>problems:</a:t>
            </a:r>
            <a:endParaRPr lang="en-US" sz="2000" b="1" dirty="0"/>
          </a:p>
        </p:txBody>
      </p:sp>
      <p:pic>
        <p:nvPicPr>
          <p:cNvPr id="18647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0868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419600"/>
            <a:ext cx="642441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4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64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17032</TotalTime>
  <Words>1581</Words>
  <Application>Microsoft Office PowerPoint</Application>
  <PresentationFormat>On-screen Show (4:3)</PresentationFormat>
  <Paragraphs>310</Paragraphs>
  <Slides>66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8" baseType="lpstr">
      <vt:lpstr>Office Theme</vt:lpstr>
      <vt:lpstr>Equation</vt:lpstr>
      <vt:lpstr>RECURRENT NEURAL NETWORKS (RNNs)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Time Series Analysis - Case Study</vt:lpstr>
      <vt:lpstr>Slide 51</vt:lpstr>
      <vt:lpstr>International Airline Passengers Prediction Problem</vt:lpstr>
      <vt:lpstr>RNN Design Specs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Update Equations </vt:lpstr>
      <vt:lpstr>Airline Passenger Data Plot</vt:lpstr>
      <vt:lpstr>Performance of the Neural Network</vt:lpstr>
      <vt:lpstr>Slide 66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prof. surekha bhanot</dc:creator>
  <cp:lastModifiedBy>prof. surekha bhanot</cp:lastModifiedBy>
  <cp:revision>1074</cp:revision>
  <dcterms:created xsi:type="dcterms:W3CDTF">2006-08-16T00:00:00Z</dcterms:created>
  <dcterms:modified xsi:type="dcterms:W3CDTF">2020-11-05T06:24:54Z</dcterms:modified>
</cp:coreProperties>
</file>