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2DED7-7F88-48F2-BA15-B89A84F2B69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B3016-D371-4B01-9FC5-EB799CA42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7C91B-C177-4528-8768-A888C5A658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nishing_gradient_problem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en.wikipedia.org/wiki/Analytic_function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max_function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4.jpeg"/><Relationship Id="rId4" Type="http://schemas.openxmlformats.org/officeDocument/2006/relationships/oleObject" Target="../embeddings/oleObject1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9.png"/><Relationship Id="rId4" Type="http://schemas.openxmlformats.org/officeDocument/2006/relationships/oleObject" Target="../embeddings/oleObject13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axon" TargetMode="External"/><Relationship Id="rId4" Type="http://schemas.openxmlformats.org/officeDocument/2006/relationships/hyperlink" Target="http://en.wikipedia.org/wiki/neur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1"/>
            <a:ext cx="9144000" cy="6172200"/>
          </a:xfrm>
        </p:spPr>
        <p:txBody>
          <a:bodyPr>
            <a:normAutofit/>
          </a:bodyPr>
          <a:lstStyle/>
          <a:p>
            <a:pPr marL="1143000" indent="-1143000" algn="l"/>
            <a:r>
              <a:rPr lang="en-US" sz="6000" dirty="0" smtClean="0"/>
              <a:t>ANNs 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History </a:t>
            </a:r>
            <a:br>
              <a:rPr lang="en-US" sz="6000" dirty="0" smtClean="0"/>
            </a:br>
            <a:r>
              <a:rPr lang="en-US" sz="6000" dirty="0" smtClean="0"/>
              <a:t>Activation Functions</a:t>
            </a:r>
            <a:br>
              <a:rPr lang="en-US" sz="6000" dirty="0" smtClean="0"/>
            </a:br>
            <a:r>
              <a:rPr lang="en-US" sz="6000" dirty="0" smtClean="0"/>
              <a:t>Architectures</a:t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en-US" sz="6000" dirty="0" err="1" smtClean="0"/>
              <a:t>Perceptron</a:t>
            </a:r>
            <a:r>
              <a:rPr lang="en-US" sz="6000" dirty="0" smtClean="0"/>
              <a:t> Algorithm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3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8686800" cy="38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6096000" y="1752600"/>
            <a:ext cx="4149725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sv-SE" sz="2400" dirty="0">
                <a:solidFill>
                  <a:srgbClr val="FF0000"/>
                </a:solidFill>
                <a:latin typeface="Tahoma" pitchFamily="34" charset="0"/>
              </a:rPr>
              <a:t>         </a:t>
            </a:r>
            <a:r>
              <a:rPr lang="sv-SE" sz="2400" dirty="0" smtClean="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sv-SE" sz="2400" dirty="0">
                <a:solidFill>
                  <a:srgbClr val="FF0000"/>
                </a:solidFill>
                <a:latin typeface="Tahoma" pitchFamily="34" charset="0"/>
              </a:rPr>
              <a:t>1 if net</a:t>
            </a:r>
            <a:r>
              <a:rPr lang="sv-SE" sz="2800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 </a:t>
            </a:r>
            <a:r>
              <a:rPr lang="sv-SE" sz="2800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q</a:t>
            </a:r>
            <a:endParaRPr lang="en-US" sz="2000" dirty="0">
              <a:solidFill>
                <a:srgbClr val="FF0000"/>
              </a:solidFill>
              <a:latin typeface="Symbol" pitchFamily="18" charset="2"/>
            </a:endParaRPr>
          </a:p>
          <a:p>
            <a:pPr>
              <a:lnSpc>
                <a:spcPct val="50000"/>
              </a:lnSpc>
            </a:pPr>
            <a:r>
              <a:rPr lang="sv-SE" sz="4000" dirty="0" smtClean="0">
                <a:solidFill>
                  <a:srgbClr val="FF0000"/>
                </a:solidFill>
                <a:latin typeface="Tahoma" pitchFamily="34" charset="0"/>
              </a:rPr>
              <a:t>y</a:t>
            </a:r>
            <a:r>
              <a:rPr lang="sv-SE" sz="4800" dirty="0" smtClean="0">
                <a:solidFill>
                  <a:srgbClr val="FF0000"/>
                </a:solidFill>
                <a:latin typeface="Tahoma" pitchFamily="34" charset="0"/>
              </a:rPr>
              <a:t>=</a:t>
            </a:r>
            <a:r>
              <a:rPr lang="sv-SE" sz="2000" dirty="0" smtClean="0">
                <a:solidFill>
                  <a:srgbClr val="FF0000"/>
                </a:solidFill>
                <a:latin typeface="Tahoma" pitchFamily="34" charset="0"/>
              </a:rPr>
              <a:t>    </a:t>
            </a:r>
            <a:r>
              <a:rPr lang="sv-SE" sz="2400" dirty="0">
                <a:solidFill>
                  <a:srgbClr val="FF0000"/>
                </a:solidFill>
                <a:latin typeface="Tahoma" pitchFamily="34" charset="0"/>
              </a:rPr>
              <a:t>0 if net</a:t>
            </a:r>
            <a:r>
              <a:rPr lang="sv-SE" sz="36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sv-SE" sz="2800" dirty="0">
                <a:solidFill>
                  <a:srgbClr val="FF0000"/>
                </a:solidFill>
                <a:latin typeface="Tahoma" pitchFamily="34" charset="0"/>
              </a:rPr>
              <a:t>&lt; </a:t>
            </a:r>
            <a:r>
              <a:rPr lang="sv-SE" sz="2800" dirty="0">
                <a:solidFill>
                  <a:srgbClr val="FF0000"/>
                </a:solidFill>
                <a:latin typeface="Symbol" pitchFamily="18" charset="2"/>
              </a:rPr>
              <a:t>q</a:t>
            </a:r>
            <a:endParaRPr lang="en-US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Unipolar Threshold Logic Unit (TLU)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6705600" y="1752600"/>
            <a:ext cx="60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4800" dirty="0">
                <a:latin typeface="Tahoma" pitchFamily="34" charset="0"/>
              </a:rPr>
              <a:t>{</a:t>
            </a:r>
            <a:endParaRPr lang="en-US" sz="4800" dirty="0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5257800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activation function can be used in binary classifications</a:t>
            </a:r>
          </a:p>
          <a:p>
            <a:r>
              <a:rPr lang="en-US" sz="2800" b="1" dirty="0" smtClean="0"/>
              <a:t>it can not be used in a  multi-classes situation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IDENTIFY GATES with binary input/output</a:t>
            </a:r>
            <a:r>
              <a:rPr lang="en-US" sz="3600" b="1" dirty="0" smtClean="0">
                <a:solidFill>
                  <a:srgbClr val="FF0000"/>
                </a:solidFill>
              </a:rPr>
              <a:t> activation is </a:t>
            </a:r>
            <a:r>
              <a:rPr lang="en-US" sz="3600" b="1" dirty="0" err="1" smtClean="0">
                <a:solidFill>
                  <a:srgbClr val="FF0000"/>
                </a:solidFill>
              </a:rPr>
              <a:t>unipolar</a:t>
            </a:r>
            <a:r>
              <a:rPr lang="en-US" sz="3600" b="1" dirty="0" smtClean="0">
                <a:solidFill>
                  <a:srgbClr val="FF0000"/>
                </a:solidFill>
              </a:rPr>
              <a:t> TLU, SINGLE NEURON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65767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net= 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  net&gt;=1.5, y= f(net)=1</a:t>
            </a:r>
          </a:p>
          <a:p>
            <a:r>
              <a:rPr lang="en-US" sz="2400" b="1" dirty="0" smtClean="0"/>
              <a:t>net&lt;1.5, y=f(net)=0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4572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net=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+x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   net&gt;=0.5,  y=f(net)=1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net&lt;0.5,y= f(net)=0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5486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net= -x</a:t>
            </a:r>
          </a:p>
          <a:p>
            <a:r>
              <a:rPr lang="en-US" sz="2400" b="1" dirty="0" smtClean="0"/>
              <a:t> net&gt;=0.5 ,y= f(net)=1</a:t>
            </a:r>
          </a:p>
          <a:p>
            <a:r>
              <a:rPr lang="en-US" sz="2400" b="1" dirty="0" smtClean="0"/>
              <a:t>net&lt;0.5, y=f(net)=0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4114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AND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41148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OR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038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727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295400"/>
            <a:ext cx="91344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Inputs are binary, activation is </a:t>
            </a:r>
            <a:r>
              <a:rPr lang="en-US" sz="2800" b="1" dirty="0" err="1" smtClean="0">
                <a:solidFill>
                  <a:srgbClr val="FF0000"/>
                </a:solidFill>
              </a:rPr>
              <a:t>unipolar</a:t>
            </a:r>
            <a:r>
              <a:rPr lang="en-US" sz="2800" b="1" dirty="0" smtClean="0">
                <a:solidFill>
                  <a:srgbClr val="FF0000"/>
                </a:solidFill>
              </a:rPr>
              <a:t> TLU what function is it realizing  FOUR  NEURONS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27322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NAND GATE [ only 1,1,1, will give output as 0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678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6762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9144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 w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=-x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 If net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&gt;=0,  y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=f(net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)=1; if net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&lt;1, y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 f(net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)=0</a:t>
            </a:r>
          </a:p>
          <a:p>
            <a:r>
              <a:rPr lang="en-US" sz="2400" b="1" dirty="0" smtClean="0"/>
              <a:t>net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w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=-x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If net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&gt;=0,  y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=f(net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)=1; if net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&lt;1, y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f(net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)=0</a:t>
            </a:r>
          </a:p>
          <a:p>
            <a:r>
              <a:rPr lang="en-US" sz="2400" b="1" dirty="0" smtClean="0"/>
              <a:t>net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w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=-x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If net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&gt;=0,  y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=f(net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)=1; if net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&lt;1, y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f(net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)=0</a:t>
            </a:r>
          </a:p>
          <a:p>
            <a:r>
              <a:rPr lang="en-US" sz="2400" b="1" dirty="0" smtClean="0"/>
              <a:t>net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= w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y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 w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y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+ w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y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y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 y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+  y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If net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&gt;=1,  O =f(net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)=1; if net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&lt;1, O = f(net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)=0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Box 2"/>
          <p:cNvSpPr txBox="1">
            <a:spLocks noChangeArrowheads="1"/>
          </p:cNvSpPr>
          <p:nvPr/>
        </p:nvSpPr>
        <p:spPr bwMode="auto">
          <a:xfrm>
            <a:off x="0" y="0"/>
            <a:ext cx="510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Bipolar Binary Step </a:t>
            </a:r>
            <a:r>
              <a:rPr lang="en-US" sz="3600" b="1" dirty="0" smtClean="0">
                <a:solidFill>
                  <a:srgbClr val="FF0000"/>
                </a:solidFill>
              </a:rPr>
              <a:t>Function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406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1"/>
            <a:ext cx="3838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5" name="Picture 6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0" y="2074863"/>
            <a:ext cx="6858000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8" name="TextBox 5"/>
          <p:cNvSpPr txBox="1">
            <a:spLocks noChangeArrowheads="1"/>
          </p:cNvSpPr>
          <p:nvPr/>
        </p:nvSpPr>
        <p:spPr bwMode="auto">
          <a:xfrm>
            <a:off x="7239000" y="2895600"/>
            <a:ext cx="1905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slope </a:t>
            </a:r>
            <a:r>
              <a:rPr lang="en-US" sz="2800" b="1" dirty="0"/>
              <a:t>is zero except at </a:t>
            </a:r>
            <a:r>
              <a:rPr lang="en-US" sz="2800" b="1" dirty="0" smtClean="0"/>
              <a:t>origin Not differentiable,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62734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Hardlims</a:t>
            </a:r>
            <a:r>
              <a:rPr lang="en-US" sz="2800" dirty="0" smtClean="0"/>
              <a:t> in </a:t>
            </a:r>
            <a:r>
              <a:rPr lang="en-US" sz="2800" dirty="0" err="1" smtClean="0"/>
              <a:t>Matlab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‘s’ stands for symmetric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  <p:bldP spid="27955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Log sigmoid  Activation function : </a:t>
            </a:r>
            <a:r>
              <a:rPr lang="en-US" sz="2800" b="1" i="1" dirty="0" smtClean="0">
                <a:latin typeface="Calibri" pitchFamily="34" charset="0"/>
              </a:rPr>
              <a:t>output varies between 0 and 1,</a:t>
            </a:r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dirty="0" smtClean="0"/>
              <a:t>sigmoid function s makes it unique for the binary classification problems</a:t>
            </a:r>
            <a:endParaRPr lang="en-US" sz="2800" b="1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/>
            <a:r>
              <a:rPr lang="en-US" sz="2800" b="1" i="1" dirty="0" smtClean="0">
                <a:solidFill>
                  <a:srgbClr val="FF0000"/>
                </a:solidFill>
                <a:latin typeface="Calibri" pitchFamily="34" charset="0"/>
              </a:rPr>
              <a:t>S 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–shaped curve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3288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42672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1" i="1" dirty="0" smtClean="0">
                <a:solidFill>
                  <a:srgbClr val="FF0000"/>
                </a:solidFill>
                <a:latin typeface="Calibri" pitchFamily="34" charset="0"/>
              </a:rPr>
              <a:t>LOG SIGMOID ACTIVATION FUNCTION</a:t>
            </a:r>
            <a:endParaRPr lang="en-US" sz="3200" b="1" i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5800" y="4667777"/>
          <a:ext cx="7696200" cy="2190223"/>
        </p:xfrm>
        <a:graphic>
          <a:graphicData uri="http://schemas.openxmlformats.org/presentationml/2006/ole">
            <p:oleObj spid="_x0000_s1026" name="Equation" r:id="rId3" imgW="2654280" imgH="660240" progId="Equation.DSMT4">
              <p:embed/>
            </p:oleObj>
          </a:graphicData>
        </a:graphic>
      </p:graphicFrame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209800"/>
            <a:ext cx="2782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9820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8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8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67200"/>
            <a:ext cx="914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352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Calculate output of uppermost hidden node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2988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286375"/>
            <a:ext cx="52768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27917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27917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10200" y="35814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Can the sigmoid  be adjusted left-or-right, making it centered on some other value than 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= 0??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print">
            <a:lum bright="-26000"/>
          </a:blip>
          <a:srcRect/>
          <a:stretch>
            <a:fillRect/>
          </a:stretch>
        </p:blipFill>
        <p:spPr bwMode="auto">
          <a:xfrm>
            <a:off x="0" y="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03813"/>
            <a:ext cx="9144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a bias value (-</a:t>
            </a:r>
            <a:r>
              <a:rPr lang="en-US" sz="3200" b="1" dirty="0" smtClean="0">
                <a:latin typeface="Calibri" pitchFamily="34" charset="0"/>
              </a:rPr>
              <a:t>5/0/5)to </a:t>
            </a:r>
            <a:r>
              <a:rPr lang="en-US" sz="3200" b="1" dirty="0">
                <a:latin typeface="Calibri" pitchFamily="34" charset="0"/>
              </a:rPr>
              <a:t>sig with slope of 1 allows you to shift the activation function to the left or right</a:t>
            </a:r>
            <a:r>
              <a:rPr lang="en-US" sz="3200" dirty="0">
                <a:latin typeface="Calibri" pitchFamily="34" charset="0"/>
              </a:rPr>
              <a:t>, which may be critical for successful learning.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3505200"/>
            <a:ext cx="9144000" cy="1676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net=-10, f</a:t>
            </a:r>
            <a:r>
              <a:rPr lang="en-US" sz="2800" b="1" dirty="0" smtClean="0">
                <a:latin typeface="+mn-lt"/>
                <a:cs typeface="+mn-cs"/>
              </a:rPr>
              <a:t>(net)=0.000045</a:t>
            </a:r>
            <a:r>
              <a:rPr lang="en-US" sz="2800" b="1" dirty="0" smtClean="0"/>
              <a:t>,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net=0, f</a:t>
            </a:r>
            <a:r>
              <a:rPr lang="en-US" sz="2800" b="1" dirty="0" smtClean="0">
                <a:latin typeface="+mn-lt"/>
                <a:cs typeface="+mn-cs"/>
              </a:rPr>
              <a:t>(net)=0.5</a:t>
            </a:r>
            <a:r>
              <a:rPr lang="en-US" sz="2800" b="1" dirty="0" smtClean="0"/>
              <a:t>,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net=10, f</a:t>
            </a:r>
            <a:r>
              <a:rPr lang="en-US" sz="2800" b="1" dirty="0" smtClean="0">
                <a:latin typeface="+mn-lt"/>
                <a:cs typeface="+mn-cs"/>
              </a:rPr>
              <a:t>(net)=0.99995</a:t>
            </a:r>
            <a:endParaRPr lang="en-US" sz="2800" b="1" dirty="0">
              <a:latin typeface="+mn-lt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2578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when </a:t>
            </a:r>
            <a:r>
              <a:rPr lang="en-US" sz="2800" b="1" dirty="0"/>
              <a:t>the neuron's activation saturates at either tail of 0 or 1, the gradient at these regions is almost zero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r>
              <a:rPr lang="en-US" sz="2800" i="1" dirty="0" err="1">
                <a:solidFill>
                  <a:srgbClr val="FF0000"/>
                </a:solidFill>
              </a:rPr>
              <a:t>Sigmoids</a:t>
            </a:r>
            <a:r>
              <a:rPr lang="en-US" sz="2800" i="1" dirty="0">
                <a:solidFill>
                  <a:srgbClr val="FF0000"/>
                </a:solidFill>
              </a:rPr>
              <a:t> saturate and kill gradients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</a:p>
          <a:p>
            <a:endParaRPr lang="en-US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82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62" name="Picture 2" descr="https://miro.medium.com/max/320/1*d8VOpWUia97VA_RCACgpP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35740" cy="4191000"/>
          </a:xfrm>
          <a:prstGeom prst="rect">
            <a:avLst/>
          </a:prstGeom>
          <a:noFill/>
        </p:spPr>
      </p:pic>
      <p:pic>
        <p:nvPicPr>
          <p:cNvPr id="3932164" name="Picture 4" descr="https://miro.medium.com/max/217/1*MDLWwvcWcNiG2qjvMp9Gp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0"/>
            <a:ext cx="4495800" cy="4191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4114800"/>
            <a:ext cx="9144000" cy="712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FF0000"/>
                </a:solidFill>
              </a:rPr>
              <a:t>Designers of the first neural network</a:t>
            </a:r>
            <a:r>
              <a:rPr lang="en-US" sz="3600" b="1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Warren S. McCulloch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3657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Walter H. Pitts Jr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7958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/>
              <a:t>McCulloch (</a:t>
            </a:r>
            <a:r>
              <a:rPr lang="en-US" sz="3200" dirty="0" smtClean="0">
                <a:solidFill>
                  <a:srgbClr val="FF0000"/>
                </a:solidFill>
              </a:rPr>
              <a:t>neuroscientist</a:t>
            </a:r>
            <a:r>
              <a:rPr lang="en-US" sz="3200" dirty="0" smtClean="0"/>
              <a:t>) and Pitts (</a:t>
            </a:r>
            <a:r>
              <a:rPr lang="en-US" sz="3200" dirty="0" smtClean="0">
                <a:solidFill>
                  <a:srgbClr val="FF0000"/>
                </a:solidFill>
              </a:rPr>
              <a:t>logician</a:t>
            </a:r>
            <a:r>
              <a:rPr lang="en-US" sz="3200" dirty="0" smtClean="0"/>
              <a:t>) tried to understand how the brain could produce highly complex patterns by using many basic  brain cells  called neurons that are connected together.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ChangeArrowheads="1"/>
          </p:cNvSpPr>
          <p:nvPr/>
        </p:nvSpPr>
        <p:spPr bwMode="auto">
          <a:xfrm>
            <a:off x="0" y="-22860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en-US" sz="3200" b="1" dirty="0"/>
              <a:t>if the initial weights are too large then most neurons would become saturated and the network will barely learn.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Pay </a:t>
            </a:r>
            <a:r>
              <a:rPr lang="en-US" sz="3200" b="1" dirty="0">
                <a:solidFill>
                  <a:srgbClr val="FF0000"/>
                </a:solidFill>
              </a:rPr>
              <a:t>extra caution when initializing the weights of sigmoid neurons to prevent saturation.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58140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/>
              <a:t>Sigmoid is especially used for models where we have to predict the </a:t>
            </a:r>
            <a:r>
              <a:rPr lang="en-US" sz="3200" b="1" dirty="0">
                <a:solidFill>
                  <a:srgbClr val="FF0000"/>
                </a:solidFill>
              </a:rPr>
              <a:t>probability</a:t>
            </a:r>
            <a:r>
              <a:rPr lang="en-US" sz="3200" b="1" dirty="0"/>
              <a:t> as an output.</a:t>
            </a:r>
          </a:p>
          <a:p>
            <a:endParaRPr lang="en-US" sz="3200" b="1" dirty="0"/>
          </a:p>
          <a:p>
            <a:r>
              <a:rPr lang="en-US" sz="3200" b="1" dirty="0"/>
              <a:t>Since probability of anything exists only between the range of 0 and 1, sigmoid is the right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Log Sigmoid  -  Not a zero-centered </a:t>
            </a:r>
            <a:r>
              <a:rPr lang="en-US" sz="48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output can be either negative or positive)</a:t>
            </a:r>
            <a:r>
              <a:rPr lang="en-US" sz="3200" b="1" dirty="0" smtClean="0"/>
              <a:t>  function (T/F)</a:t>
            </a:r>
          </a:p>
          <a:p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err="1" smtClean="0"/>
              <a:t>Logsigmoid</a:t>
            </a:r>
            <a:r>
              <a:rPr lang="en-US" sz="3200" b="1" dirty="0" smtClean="0"/>
              <a:t>- the output is always positive  so it is not a zero-centered function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similar to a situation where you are only allowed to move left and forward, not allowed to move right and backward then it is very hard to reach the desired destination.</a:t>
            </a:r>
          </a:p>
          <a:p>
            <a:pPr>
              <a:buFont typeface="Wingdings" pitchFamily="2" charset="2"/>
              <a:buChar char="ü"/>
            </a:pPr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Because of e</a:t>
            </a:r>
            <a:r>
              <a:rPr lang="en-US" sz="3200" b="1" baseline="30000" dirty="0" smtClean="0"/>
              <a:t>x</a:t>
            </a:r>
            <a:r>
              <a:rPr lang="en-US" sz="3200" b="1" dirty="0" smtClean="0"/>
              <a:t>, it is   </a:t>
            </a:r>
            <a:r>
              <a:rPr lang="en-US" sz="3200" b="1" i="1" dirty="0" smtClean="0">
                <a:solidFill>
                  <a:srgbClr val="FF0000"/>
                </a:solidFill>
              </a:rPr>
              <a:t>computationally-intensive </a:t>
            </a:r>
            <a:r>
              <a:rPr lang="en-US" sz="3200" b="1" dirty="0" smtClean="0"/>
              <a:t>which makes convergence slower.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CALCULATE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760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1447800"/>
            <a:ext cx="1905000" cy="7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0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0"/>
            <a:ext cx="657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058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597416"/>
            <a:ext cx="5191125" cy="347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05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6248400"/>
            <a:ext cx="2686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1400" y="2286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express it in terms of 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6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6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6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6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28600" y="238125"/>
          <a:ext cx="8382000" cy="1714500"/>
        </p:xfrm>
        <a:graphic>
          <a:graphicData uri="http://schemas.openxmlformats.org/presentationml/2006/ole">
            <p:oleObj spid="_x0000_s2050" name="Equation" r:id="rId3" imgW="1854000" imgH="45720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09600" y="2286000"/>
          <a:ext cx="6872288" cy="939800"/>
        </p:xfrm>
        <a:graphic>
          <a:graphicData uri="http://schemas.openxmlformats.org/presentationml/2006/ole">
            <p:oleObj spid="_x0000_s2051" name="Equation" r:id="rId4" imgW="1485720" imgH="20304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41910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Derivative of sigmoid can be expressed in terms of function itself - so</a:t>
            </a:r>
            <a:r>
              <a:rPr lang="en-US" sz="3600" b="1" dirty="0" smtClean="0">
                <a:solidFill>
                  <a:srgbClr val="FF0000"/>
                </a:solidFill>
              </a:rPr>
              <a:t> computationally easy </a:t>
            </a:r>
            <a:r>
              <a:rPr lang="en-US" sz="3600" b="1" dirty="0" smtClean="0"/>
              <a:t>to perform.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828800" y="0"/>
          <a:ext cx="5200650" cy="1981200"/>
        </p:xfrm>
        <a:graphic>
          <a:graphicData uri="http://schemas.openxmlformats.org/presentationml/2006/ole">
            <p:oleObj spid="_x0000_s3074" name="Equation" r:id="rId3" imgW="1485720" imgH="6602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902797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At what value of net,  Derivative  of log-sigmoid activation function is maximum and what is its value</a:t>
            </a:r>
          </a:p>
          <a:p>
            <a:endParaRPr lang="en-US" sz="3200" b="1" dirty="0" smtClean="0"/>
          </a:p>
          <a:p>
            <a:r>
              <a:rPr lang="en-US" sz="3200" b="1" dirty="0" err="1" smtClean="0"/>
              <a:t>dy</a:t>
            </a:r>
            <a:r>
              <a:rPr lang="en-US" sz="3200" b="1" dirty="0" smtClean="0"/>
              <a:t>’/y= 0   implies </a:t>
            </a:r>
            <a:r>
              <a:rPr lang="en-US" sz="3200" b="1" dirty="0" smtClean="0">
                <a:latin typeface="Cambria"/>
              </a:rPr>
              <a:t>⇒</a:t>
            </a:r>
            <a:r>
              <a:rPr lang="en-US" sz="3200" b="1" dirty="0" smtClean="0"/>
              <a:t>1 – 2y  = 0 , i.e. y = 1/2</a:t>
            </a:r>
          </a:p>
          <a:p>
            <a:r>
              <a:rPr lang="en-US" sz="3200" b="1" dirty="0" smtClean="0"/>
              <a:t>derivative is maximum at  y= =1/2= 1/1+e</a:t>
            </a:r>
            <a:r>
              <a:rPr lang="en-US" sz="3200" b="1" baseline="30000" dirty="0" smtClean="0"/>
              <a:t>-net </a:t>
            </a:r>
            <a:r>
              <a:rPr lang="en-US" sz="3200" b="1" dirty="0" smtClean="0">
                <a:latin typeface="Cambria"/>
              </a:rPr>
              <a:t>⇒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net =0  </a:t>
            </a:r>
          </a:p>
          <a:p>
            <a:r>
              <a:rPr lang="en-US" sz="3200" b="1" dirty="0" smtClean="0"/>
              <a:t>and maximum value of slope is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y’</a:t>
            </a:r>
            <a:r>
              <a:rPr lang="en-US" sz="3200" b="1" dirty="0" smtClean="0"/>
              <a:t>= y(1-y)= ½(1-1/2)=</a:t>
            </a:r>
            <a:r>
              <a:rPr lang="en-US" sz="3200" b="1" dirty="0" smtClean="0">
                <a:solidFill>
                  <a:srgbClr val="FF0000"/>
                </a:solidFill>
              </a:rPr>
              <a:t>1/4=0.25</a:t>
            </a:r>
          </a:p>
          <a:p>
            <a:endParaRPr lang="en-US" sz="3200" b="1" dirty="0" smtClean="0"/>
          </a:p>
          <a:p>
            <a:r>
              <a:rPr lang="en-US" sz="2800" b="1" dirty="0" smtClean="0"/>
              <a:t>If </a:t>
            </a:r>
            <a:r>
              <a:rPr lang="el-GR" sz="2800" b="1" dirty="0" smtClean="0"/>
              <a:t>λ</a:t>
            </a:r>
            <a:r>
              <a:rPr lang="en-US" sz="2800" b="1" dirty="0" smtClean="0"/>
              <a:t>=2, maximum value of derivative y’ will be 2(1/4)=1/2 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>
            <a:lum contrast="-22000"/>
          </a:blip>
          <a:srcRect/>
          <a:stretch>
            <a:fillRect/>
          </a:stretch>
        </p:blipFill>
        <p:spPr bwMode="auto">
          <a:xfrm>
            <a:off x="304800" y="187960"/>
            <a:ext cx="8534400" cy="545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0" y="5780087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The function is </a:t>
            </a:r>
            <a:r>
              <a:rPr lang="en-US" sz="3200" b="1" dirty="0"/>
              <a:t>monotonic</a:t>
            </a:r>
            <a:r>
              <a:rPr lang="en-US" sz="3200" dirty="0"/>
              <a:t> while its </a:t>
            </a:r>
            <a:r>
              <a:rPr lang="en-US" sz="3200" b="1" dirty="0"/>
              <a:t>derivative is not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839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maximum value of the derivative of sigmoid is 0.25 and the minimum is 0.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maximum value is less than 1. Many times multiplication of smaller numbers results in a very small number (close to </a:t>
            </a:r>
            <a:r>
              <a:rPr lang="en-US" sz="3200" b="1" i="1" dirty="0" smtClean="0"/>
              <a:t>0</a:t>
            </a:r>
            <a:r>
              <a:rPr lang="en-US" sz="3200" b="1" dirty="0" smtClean="0"/>
              <a:t>).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So this is how </a:t>
            </a:r>
            <a:r>
              <a:rPr lang="en-US" sz="3200" b="1" dirty="0" smtClean="0">
                <a:solidFill>
                  <a:srgbClr val="FF0000"/>
                </a:solidFill>
              </a:rPr>
              <a:t>vanishing gradient </a:t>
            </a:r>
            <a:r>
              <a:rPr lang="en-US" sz="3200" b="1" dirty="0" smtClean="0"/>
              <a:t>is happening in a neural network (NN) with sigmoid activations.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 If NN is deep and all activations are sigmoid, then there is a very high chance of vanishing gradient.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For the BPA in a neural network, it </a:t>
            </a:r>
            <a:r>
              <a:rPr lang="en-US" sz="2800" b="1" dirty="0" smtClean="0"/>
              <a:t>means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Errors multiplied </a:t>
            </a:r>
            <a:r>
              <a:rPr lang="en-US" sz="2800" b="1" dirty="0"/>
              <a:t>by the derivatives of activation function will be </a:t>
            </a:r>
            <a:r>
              <a:rPr lang="en-US" sz="2800" b="1" dirty="0">
                <a:solidFill>
                  <a:srgbClr val="FF0000"/>
                </a:solidFill>
              </a:rPr>
              <a:t>squeezed by (at least) a quarter</a:t>
            </a:r>
            <a:r>
              <a:rPr lang="en-US" sz="2800" b="1" dirty="0"/>
              <a:t> at each layer. </a:t>
            </a:r>
          </a:p>
          <a:p>
            <a:endParaRPr lang="en-US" sz="2800" b="1" dirty="0"/>
          </a:p>
          <a:p>
            <a:r>
              <a:rPr lang="en-US" sz="2800" b="1" dirty="0" smtClean="0"/>
              <a:t>SO  </a:t>
            </a:r>
            <a:r>
              <a:rPr lang="en-US" sz="2800" b="1" dirty="0" smtClean="0">
                <a:solidFill>
                  <a:srgbClr val="FF0000"/>
                </a:solidFill>
              </a:rPr>
              <a:t>deeper </a:t>
            </a:r>
            <a:r>
              <a:rPr lang="en-US" sz="2800" b="1" dirty="0">
                <a:solidFill>
                  <a:srgbClr val="FF0000"/>
                </a:solidFill>
              </a:rPr>
              <a:t>your network is, more knowledge from the data will be "lost".</a:t>
            </a:r>
          </a:p>
          <a:p>
            <a:endParaRPr lang="en-US" sz="2800" b="1" dirty="0"/>
          </a:p>
          <a:p>
            <a:r>
              <a:rPr lang="en-US" sz="2800" b="1" dirty="0"/>
              <a:t> Some </a:t>
            </a:r>
            <a:r>
              <a:rPr lang="en-US" sz="2800" b="1" dirty="0">
                <a:solidFill>
                  <a:srgbClr val="FF0000"/>
                </a:solidFill>
              </a:rPr>
              <a:t>"big" errors </a:t>
            </a:r>
            <a:r>
              <a:rPr lang="en-US" sz="2800" b="1" dirty="0" smtClean="0">
                <a:solidFill>
                  <a:srgbClr val="FF0000"/>
                </a:solidFill>
              </a:rPr>
              <a:t>from </a:t>
            </a:r>
            <a:r>
              <a:rPr lang="en-US" sz="2800" b="1" dirty="0">
                <a:solidFill>
                  <a:srgbClr val="FF0000"/>
                </a:solidFill>
              </a:rPr>
              <a:t>the output layer </a:t>
            </a:r>
            <a:r>
              <a:rPr lang="en-US" sz="2800" b="1" dirty="0"/>
              <a:t>might not be able to affect the synapses weight of a neuron in a relatively </a:t>
            </a:r>
            <a:r>
              <a:rPr lang="en-US" sz="2800" b="1" dirty="0">
                <a:solidFill>
                  <a:srgbClr val="FF0000"/>
                </a:solidFill>
              </a:rPr>
              <a:t>shallow layer </a:t>
            </a:r>
            <a:r>
              <a:rPr lang="en-US" sz="2800" b="1" dirty="0"/>
              <a:t>much </a:t>
            </a:r>
            <a:r>
              <a:rPr lang="en-US" sz="2800" b="1" dirty="0">
                <a:solidFill>
                  <a:srgbClr val="FF0000"/>
                </a:solidFill>
              </a:rPr>
              <a:t>("shallow" means it's close to the input layer</a:t>
            </a:r>
            <a:r>
              <a:rPr lang="en-US" sz="2800" b="1" dirty="0"/>
              <a:t>).</a:t>
            </a:r>
          </a:p>
          <a:p>
            <a:endParaRPr lang="en-US" sz="2800" b="1" dirty="0"/>
          </a:p>
          <a:p>
            <a:r>
              <a:rPr lang="en-US" sz="2800" b="1" dirty="0"/>
              <a:t>Due to this, </a:t>
            </a:r>
            <a:r>
              <a:rPr lang="en-US" sz="2800" b="1" dirty="0" err="1">
                <a:solidFill>
                  <a:srgbClr val="FF0000"/>
                </a:solidFill>
              </a:rPr>
              <a:t>sigmoids</a:t>
            </a:r>
            <a:r>
              <a:rPr lang="en-US" sz="2800" b="1" dirty="0">
                <a:solidFill>
                  <a:srgbClr val="FF0000"/>
                </a:solidFill>
              </a:rPr>
              <a:t> have fallen out of favor as activations on hidden </a:t>
            </a:r>
            <a:r>
              <a:rPr lang="en-US" sz="2800" b="1" dirty="0" smtClean="0">
                <a:solidFill>
                  <a:srgbClr val="FF0000"/>
                </a:solidFill>
              </a:rPr>
              <a:t>units in DNNs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 i="1" dirty="0" smtClean="0">
                <a:solidFill>
                  <a:srgbClr val="FF0000"/>
                </a:solidFill>
                <a:latin typeface="Calibri" pitchFamily="34" charset="0"/>
              </a:rPr>
              <a:t>Tan </a:t>
            </a:r>
            <a:r>
              <a:rPr lang="en-US" sz="3600" b="1" i="1" dirty="0">
                <a:solidFill>
                  <a:srgbClr val="FF0000"/>
                </a:solidFill>
                <a:latin typeface="Calibri" pitchFamily="34" charset="0"/>
              </a:rPr>
              <a:t>Sigmoid activation function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output is zero centered </a:t>
            </a:r>
            <a:r>
              <a:rPr lang="en-US" sz="3600" b="1" dirty="0" smtClean="0"/>
              <a:t>because its range is  between -1 to 1.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7394" name="Object 11"/>
          <p:cNvGraphicFramePr>
            <a:graphicFrameLocks noChangeAspect="1"/>
          </p:cNvGraphicFramePr>
          <p:nvPr/>
        </p:nvGraphicFramePr>
        <p:xfrm>
          <a:off x="876300" y="212725"/>
          <a:ext cx="7107238" cy="4179888"/>
        </p:xfrm>
        <a:graphic>
          <a:graphicData uri="http://schemas.openxmlformats.org/presentationml/2006/ole">
            <p:oleObj spid="_x0000_s4098" name="Equation" r:id="rId3" imgW="2755800" imgH="1955520" progId="Equation.DSMT4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4958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err="1" smtClean="0">
                <a:solidFill>
                  <a:srgbClr val="FF0000"/>
                </a:solidFill>
              </a:rPr>
              <a:t>tansigmoid</a:t>
            </a:r>
            <a:r>
              <a:rPr lang="en-US" sz="3600" b="1" dirty="0" smtClean="0">
                <a:solidFill>
                  <a:srgbClr val="FF0000"/>
                </a:solidFill>
              </a:rPr>
              <a:t>/</a:t>
            </a:r>
            <a:r>
              <a:rPr lang="en-US" sz="3600" b="1" dirty="0" err="1" smtClean="0">
                <a:solidFill>
                  <a:srgbClr val="FF0000"/>
                </a:solidFill>
              </a:rPr>
              <a:t>tanh</a:t>
            </a:r>
            <a:r>
              <a:rPr lang="en-US" sz="3600" b="1" dirty="0" smtClean="0">
                <a:solidFill>
                  <a:srgbClr val="FF0000"/>
                </a:solidFill>
              </a:rPr>
              <a:t>  </a:t>
            </a:r>
            <a:r>
              <a:rPr lang="en-US" sz="3600" b="1" dirty="0" smtClean="0"/>
              <a:t>function is mainly used for classification between two classes.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5257800" cy="6858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Rosenblatt </a:t>
            </a:r>
            <a:r>
              <a:rPr lang="en-US" dirty="0" smtClean="0"/>
              <a:t>known as the </a:t>
            </a:r>
            <a:r>
              <a:rPr lang="en-US" dirty="0" smtClean="0">
                <a:solidFill>
                  <a:srgbClr val="FF0000"/>
                </a:solidFill>
              </a:rPr>
              <a:t>founder of </a:t>
            </a:r>
            <a:r>
              <a:rPr lang="en-US" dirty="0" err="1" smtClean="0">
                <a:solidFill>
                  <a:srgbClr val="FF0000"/>
                </a:solidFill>
              </a:rPr>
              <a:t>Neurocomputing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designed the first neural network called </a:t>
            </a:r>
            <a:r>
              <a:rPr lang="en-US" b="1" dirty="0" err="1" smtClean="0">
                <a:solidFill>
                  <a:srgbClr val="FF0000"/>
                </a:solidFill>
              </a:rPr>
              <a:t>perceptron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b="1" dirty="0" smtClean="0"/>
              <a:t>In 1977 </a:t>
            </a:r>
            <a:r>
              <a:rPr lang="en-US" b="1" dirty="0" err="1" smtClean="0">
                <a:solidFill>
                  <a:srgbClr val="FF0000"/>
                </a:solidFill>
              </a:rPr>
              <a:t>Asociative</a:t>
            </a:r>
            <a:r>
              <a:rPr lang="en-US" b="1" dirty="0" smtClean="0">
                <a:solidFill>
                  <a:srgbClr val="FF0000"/>
                </a:solidFill>
              </a:rPr>
              <a:t> memory model </a:t>
            </a:r>
            <a:r>
              <a:rPr lang="en-US" b="1" dirty="0" smtClean="0"/>
              <a:t>was developed by Finnish scientist </a:t>
            </a:r>
            <a:r>
              <a:rPr lang="en-US" b="1" dirty="0" err="1" smtClean="0">
                <a:solidFill>
                  <a:srgbClr val="FF0000"/>
                </a:solidFill>
              </a:rPr>
              <a:t>Kohonen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endParaRPr lang="en-US" b="1" dirty="0" smtClean="0"/>
          </a:p>
          <a:p>
            <a:r>
              <a:rPr lang="en-US" dirty="0" smtClean="0"/>
              <a:t>John Hopfield introduced Hopfield Net in his 1982 paper  introduced concept of energy . </a:t>
            </a:r>
            <a:endParaRPr lang="en-US" b="1" dirty="0" smtClean="0"/>
          </a:p>
          <a:p>
            <a:r>
              <a:rPr lang="en-US" b="1" dirty="0" smtClean="0"/>
              <a:t> In 1986 the </a:t>
            </a:r>
            <a:r>
              <a:rPr lang="en-US" b="1" dirty="0" smtClean="0">
                <a:solidFill>
                  <a:srgbClr val="FF0000"/>
                </a:solidFill>
              </a:rPr>
              <a:t>multi layer </a:t>
            </a:r>
            <a:r>
              <a:rPr lang="en-US" b="1" dirty="0" err="1" smtClean="0">
                <a:solidFill>
                  <a:srgbClr val="FF0000"/>
                </a:solidFill>
              </a:rPr>
              <a:t>perceptron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was proposed</a:t>
            </a:r>
          </a:p>
          <a:p>
            <a:endParaRPr lang="en-US" b="1" dirty="0" smtClean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57200"/>
            <a:ext cx="4114800" cy="56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0" y="35052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latin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</a:rPr>
              <a:t>Find </a:t>
            </a:r>
            <a:r>
              <a:rPr lang="en-US" sz="4000" dirty="0">
                <a:latin typeface="Calibri" pitchFamily="34" charset="0"/>
              </a:rPr>
              <a:t>	f </a:t>
            </a:r>
            <a:r>
              <a:rPr lang="en-US" sz="4000" baseline="30000" dirty="0">
                <a:latin typeface="Calibri" pitchFamily="34" charset="0"/>
              </a:rPr>
              <a:t>’</a:t>
            </a:r>
            <a:r>
              <a:rPr lang="en-US" sz="4000" dirty="0">
                <a:latin typeface="Calibri" pitchFamily="34" charset="0"/>
              </a:rPr>
              <a:t>(net) </a:t>
            </a:r>
            <a:r>
              <a:rPr lang="en-US" sz="4000" dirty="0" err="1">
                <a:latin typeface="Calibri" pitchFamily="34" charset="0"/>
              </a:rPr>
              <a:t>w.r.t</a:t>
            </a:r>
            <a:r>
              <a:rPr lang="en-US" sz="4000" dirty="0">
                <a:latin typeface="Calibri" pitchFamily="34" charset="0"/>
              </a:rPr>
              <a:t>. net  in terms of y</a:t>
            </a:r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0" y="0"/>
          <a:ext cx="9020175" cy="3505200"/>
        </p:xfrm>
        <a:graphic>
          <a:graphicData uri="http://schemas.openxmlformats.org/presentationml/2006/ole">
            <p:oleObj spid="_x0000_s5122" name="Equation" r:id="rId3" imgW="2920680" imgH="1028520" progId="Equation.DSMT4">
              <p:embed/>
            </p:oleObj>
          </a:graphicData>
        </a:graphic>
      </p:graphicFrame>
      <p:graphicFrame>
        <p:nvGraphicFramePr>
          <p:cNvPr id="828419" name="Object 3"/>
          <p:cNvGraphicFramePr>
            <a:graphicFrameLocks noChangeAspect="1"/>
          </p:cNvGraphicFramePr>
          <p:nvPr/>
        </p:nvGraphicFramePr>
        <p:xfrm>
          <a:off x="1752600" y="4572000"/>
          <a:ext cx="4876800" cy="877824"/>
        </p:xfrm>
        <a:graphic>
          <a:graphicData uri="http://schemas.openxmlformats.org/presentationml/2006/ole">
            <p:oleObj spid="_x0000_s5123" name="Equation" r:id="rId4" imgW="126972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114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For </a:t>
            </a:r>
            <a:r>
              <a:rPr lang="en-US" sz="4400" dirty="0" err="1" smtClean="0">
                <a:solidFill>
                  <a:srgbClr val="FF0000"/>
                </a:solidFill>
              </a:rPr>
              <a:t>tanh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/>
              <a:t>derivative is (1-y</a:t>
            </a:r>
            <a:r>
              <a:rPr lang="en-US" sz="4400" baseline="30000" dirty="0" smtClean="0"/>
              <a:t>2</a:t>
            </a:r>
            <a:r>
              <a:rPr lang="en-US" sz="4400" dirty="0" smtClean="0"/>
              <a:t> 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5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4296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05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2609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Legend ?, what do blue and yellow curve stand for  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5473005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gradient is stronger for </a:t>
            </a:r>
            <a:r>
              <a:rPr lang="en-US" sz="2800" dirty="0" err="1" smtClean="0"/>
              <a:t>tanh</a:t>
            </a:r>
            <a:r>
              <a:rPr lang="en-US" sz="2800" dirty="0" smtClean="0"/>
              <a:t> than sigmoid ( derivatives are steeper).</a:t>
            </a:r>
          </a:p>
          <a:p>
            <a:r>
              <a:rPr lang="en-US" sz="2800" dirty="0" err="1" smtClean="0"/>
              <a:t>Tanh</a:t>
            </a:r>
            <a:r>
              <a:rPr lang="en-US" sz="2800" dirty="0" smtClean="0"/>
              <a:t> also has the vanishing gradient problem.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Linear Activation function</a:t>
            </a:r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86051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/>
          <a:stretch>
            <a:fillRect/>
          </a:stretch>
        </p:blipFill>
        <p:spPr bwMode="auto">
          <a:xfrm>
            <a:off x="0" y="7620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6052" name="Rectangle 3"/>
          <p:cNvSpPr>
            <a:spLocks noChangeArrowheads="1"/>
          </p:cNvSpPr>
          <p:nvPr/>
        </p:nvSpPr>
        <p:spPr bwMode="auto">
          <a:xfrm>
            <a:off x="0" y="50292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3200" dirty="0" smtClean="0"/>
              <a:t>y = f(net)= c*net,  y</a:t>
            </a:r>
            <a:r>
              <a:rPr lang="en-US" sz="3200" dirty="0"/>
              <a:t>’=f’(net) </a:t>
            </a:r>
            <a:r>
              <a:rPr lang="en-US" sz="3200" dirty="0" smtClean="0"/>
              <a:t>= c</a:t>
            </a:r>
            <a:r>
              <a:rPr lang="en-US" sz="3200" dirty="0"/>
              <a:t>, </a:t>
            </a:r>
            <a:endParaRPr lang="en-US" sz="3200" dirty="0" smtClean="0"/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	if </a:t>
            </a:r>
            <a:r>
              <a:rPr lang="en-US" sz="3200" dirty="0"/>
              <a:t>c=1,  f’(net)=1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/>
          </a:blip>
          <a:srcRect/>
          <a:stretch>
            <a:fillRect/>
          </a:stretch>
        </p:blipFill>
        <p:spPr bwMode="auto">
          <a:xfrm>
            <a:off x="0" y="0"/>
            <a:ext cx="4724400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4888522" y="3505200"/>
            <a:ext cx="42554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873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638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With linear activation function changes made in back-propagation will be constant which is not good for learning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86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Ex: The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input to a </a:t>
            </a:r>
            <a:r>
              <a:rPr lang="en-US" sz="3200" b="1" dirty="0" smtClean="0">
                <a:latin typeface="Calibri" pitchFamily="34" charset="0"/>
              </a:rPr>
              <a:t>SINGLE NEURON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is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2.0, its weight is 2.3, and bias is -3.0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What is the net input to activation/transfer function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What is neuron output if activation function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is</a:t>
            </a:r>
          </a:p>
          <a:p>
            <a:pPr marL="514350" indent="-514350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 (</a:t>
            </a:r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) Hard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limit[0/1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] (ii) linear (iii) </a:t>
            </a:r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</a:rPr>
              <a:t>logsigmoid</a:t>
            </a:r>
            <a:endParaRPr 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352800"/>
            <a:ext cx="868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alibri" pitchFamily="34" charset="0"/>
              </a:rPr>
              <a:t>Net input is  : 2x(2.3) – 3 = 1.6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0" y="4152900"/>
          <a:ext cx="8032750" cy="2705100"/>
        </p:xfrm>
        <a:graphic>
          <a:graphicData uri="http://schemas.openxmlformats.org/presentationml/2006/ole">
            <p:oleObj spid="_x0000_s6146" name="Equation" r:id="rId3" imgW="248904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362200"/>
            <a:ext cx="362313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89" name="Rectangle 4"/>
          <p:cNvSpPr>
            <a:spLocks noChangeArrowheads="1"/>
          </p:cNvSpPr>
          <p:nvPr/>
        </p:nvSpPr>
        <p:spPr bwMode="auto">
          <a:xfrm>
            <a:off x="4419600" y="5288340"/>
            <a:ext cx="5943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 </a:t>
            </a:r>
            <a:r>
              <a:rPr lang="en-US" sz="3200" dirty="0" smtClean="0"/>
              <a:t>f</a:t>
            </a:r>
            <a:r>
              <a:rPr lang="en-US" sz="3200" i="1" dirty="0" smtClean="0"/>
              <a:t>(net</a:t>
            </a:r>
            <a:r>
              <a:rPr lang="en-US" sz="3200" i="1" dirty="0"/>
              <a:t>) = max(0,net) </a:t>
            </a:r>
            <a:r>
              <a:rPr lang="en-US" sz="3200" i="1" dirty="0" err="1"/>
              <a:t>i.e</a:t>
            </a:r>
            <a:r>
              <a:rPr lang="en-US" sz="3200" i="1" dirty="0"/>
              <a:t> </a:t>
            </a:r>
          </a:p>
          <a:p>
            <a:r>
              <a:rPr lang="en-US" sz="3200" i="1" dirty="0"/>
              <a:t>If  net &lt; 0 , f(net) = 0 and</a:t>
            </a:r>
          </a:p>
          <a:p>
            <a:r>
              <a:rPr lang="en-US" sz="3200" i="1" dirty="0"/>
              <a:t> if net &gt;= 0 , f(net) = net. </a:t>
            </a:r>
          </a:p>
        </p:txBody>
      </p:sp>
      <p:pic>
        <p:nvPicPr>
          <p:cNvPr id="1616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0"/>
            <a:ext cx="419134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Currently the most popular activation function for neural networks is the rectified linear unit 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ReLU</a:t>
            </a:r>
            <a:r>
              <a:rPr lang="en-US" sz="2800" dirty="0" smtClean="0">
                <a:solidFill>
                  <a:srgbClr val="FF0000"/>
                </a:solidFill>
              </a:rPr>
              <a:t>), </a:t>
            </a:r>
            <a:r>
              <a:rPr lang="en-US" sz="2800" dirty="0" smtClean="0"/>
              <a:t>which was first proposed for restricted Boltzmann machines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Nair &amp; Hinton, 2010)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</a:rPr>
              <a:t>ReLu</a:t>
            </a:r>
            <a:r>
              <a:rPr lang="en-US" sz="4400" b="1" dirty="0" smtClean="0">
                <a:solidFill>
                  <a:srgbClr val="FF0000"/>
                </a:solidFill>
              </a:rPr>
              <a:t> Activation Function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Easy to </a:t>
            </a:r>
            <a:r>
              <a:rPr lang="en-US" sz="3200" b="1" i="1" dirty="0" smtClean="0"/>
              <a:t>compute</a:t>
            </a:r>
            <a:r>
              <a:rPr lang="en-US" sz="32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Does not </a:t>
            </a:r>
            <a:r>
              <a:rPr lang="en-US" sz="3200" b="1" i="1" dirty="0" smtClean="0"/>
              <a:t>saturate </a:t>
            </a:r>
            <a:r>
              <a:rPr lang="en-US" sz="3200" b="1" dirty="0" smtClean="0"/>
              <a:t>for the positive value of the weighted sum of inputs.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 </a:t>
            </a:r>
            <a:r>
              <a:rPr lang="en-US" sz="3200" b="1" i="1" dirty="0" err="1" smtClean="0"/>
              <a:t>ReLu</a:t>
            </a:r>
            <a:r>
              <a:rPr lang="en-US" sz="3200" b="1" dirty="0" smtClean="0"/>
              <a:t> is a zero-centered function. (T?F)</a:t>
            </a:r>
          </a:p>
          <a:p>
            <a:r>
              <a:rPr lang="en-US" sz="3200" b="1" dirty="0" smtClean="0"/>
              <a:t>False</a:t>
            </a:r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defined as </a:t>
            </a:r>
            <a:r>
              <a:rPr lang="en-US" sz="4000" b="1" i="1" dirty="0" smtClean="0"/>
              <a:t>max(0, w</a:t>
            </a:r>
            <a:r>
              <a:rPr lang="en-US" sz="4000" b="1" i="1" baseline="-25000" dirty="0" smtClean="0"/>
              <a:t>1</a:t>
            </a:r>
            <a:r>
              <a:rPr lang="en-US" sz="4000" b="1" i="1" dirty="0" smtClean="0"/>
              <a:t> x</a:t>
            </a:r>
            <a:r>
              <a:rPr lang="en-US" sz="4000" b="1" i="1" baseline="-25000" dirty="0" smtClean="0"/>
              <a:t>1</a:t>
            </a:r>
            <a:r>
              <a:rPr lang="en-US" sz="4000" b="1" i="1" dirty="0" smtClean="0"/>
              <a:t> + w</a:t>
            </a:r>
            <a:r>
              <a:rPr lang="en-US" sz="4000" b="1" i="1" baseline="-25000" dirty="0" smtClean="0"/>
              <a:t>2</a:t>
            </a:r>
            <a:r>
              <a:rPr lang="en-US" sz="4000" b="1" i="1" dirty="0" smtClean="0"/>
              <a:t> x</a:t>
            </a:r>
            <a:r>
              <a:rPr lang="en-US" sz="4000" b="1" i="1" baseline="-25000" dirty="0" smtClean="0"/>
              <a:t>2</a:t>
            </a:r>
            <a:r>
              <a:rPr lang="en-US" sz="4000" b="1" i="1" dirty="0" smtClean="0"/>
              <a:t> + …+ b)</a:t>
            </a:r>
            <a:endParaRPr lang="en-US" sz="4000" b="1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non-differentiable at zero; and the value of the derivative at zero can be arbitrarily chosen to be 0 or 1</a:t>
            </a:r>
            <a:endParaRPr lang="en-US" sz="3200" b="1" dirty="0" smtClean="0">
              <a:latin typeface="medium-content-serif-fon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latin typeface="medium-content-serif-font"/>
                <a:cs typeface="Arial" pitchFamily="34" charset="0"/>
              </a:rPr>
              <a:t>may suffer from the </a:t>
            </a:r>
            <a:r>
              <a:rPr lang="en-US" sz="3200" b="1" dirty="0" smtClean="0">
                <a:solidFill>
                  <a:srgbClr val="FF0000"/>
                </a:solidFill>
                <a:latin typeface="medium-content-serif-font"/>
                <a:cs typeface="Arial" pitchFamily="34" charset="0"/>
              </a:rPr>
              <a:t>“Dying </a:t>
            </a:r>
            <a:r>
              <a:rPr lang="en-US" sz="3200" b="1" dirty="0" err="1" smtClean="0">
                <a:solidFill>
                  <a:srgbClr val="FF0000"/>
                </a:solidFill>
                <a:latin typeface="medium-content-serif-font"/>
                <a:cs typeface="Arial" pitchFamily="34" charset="0"/>
              </a:rPr>
              <a:t>ReLU</a:t>
            </a:r>
            <a:r>
              <a:rPr lang="en-US" sz="3200" b="1" dirty="0" smtClean="0">
                <a:solidFill>
                  <a:srgbClr val="FF0000"/>
                </a:solidFill>
                <a:latin typeface="medium-content-serif-font"/>
                <a:cs typeface="Arial" pitchFamily="34" charset="0"/>
              </a:rPr>
              <a:t> problem”.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Dying </a:t>
            </a:r>
            <a:r>
              <a:rPr lang="en-US" sz="3200" b="1" dirty="0" err="1" smtClean="0">
                <a:solidFill>
                  <a:srgbClr val="FF0000"/>
                </a:solidFill>
              </a:rPr>
              <a:t>ReLU</a:t>
            </a:r>
            <a:r>
              <a:rPr lang="en-US" sz="3200" b="1" dirty="0" smtClean="0">
                <a:solidFill>
                  <a:srgbClr val="FF0000"/>
                </a:solidFill>
              </a:rPr>
              <a:t> problem: </a:t>
            </a:r>
            <a:r>
              <a:rPr lang="en-US" sz="3200" b="1" dirty="0" smtClean="0"/>
              <a:t>Any negative input given to the </a:t>
            </a:r>
            <a:r>
              <a:rPr lang="en-US" sz="3200" b="1" dirty="0" err="1" smtClean="0"/>
              <a:t>ReLU</a:t>
            </a:r>
            <a:r>
              <a:rPr lang="en-US" sz="3200" b="1" dirty="0" smtClean="0"/>
              <a:t> activation function turns the value into zero, not mapping the negative values appropriately.</a:t>
            </a:r>
          </a:p>
          <a:p>
            <a:endParaRPr lang="en-US" sz="3200" b="1" dirty="0" smtClean="0"/>
          </a:p>
          <a:p>
            <a:r>
              <a:rPr lang="en-US" sz="3200" b="1" dirty="0" err="1" smtClean="0"/>
              <a:t>ReLU</a:t>
            </a:r>
            <a:r>
              <a:rPr lang="en-US" sz="3200" b="1" dirty="0" smtClean="0"/>
              <a:t> neurons can sometimes be pushed into states in which they become inactive for essentially all inputs.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In this state, </a:t>
            </a:r>
            <a:r>
              <a:rPr lang="en-US" sz="3200" b="1" dirty="0" smtClean="0">
                <a:solidFill>
                  <a:srgbClr val="FF0000"/>
                </a:solidFill>
              </a:rPr>
              <a:t>no gradients flow backward through the neuron,</a:t>
            </a:r>
            <a:r>
              <a:rPr lang="en-US" sz="3200" b="1" dirty="0" smtClean="0"/>
              <a:t> and so the neuron becomes stuck in a perpetually inactive state and "dies".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This is a form of the </a:t>
            </a:r>
            <a:r>
              <a:rPr lang="en-US" sz="3200" b="1" dirty="0" smtClean="0">
                <a:hlinkClick r:id="rId2" tooltip="Vanishing gradient problem"/>
              </a:rPr>
              <a:t>vanishing gradient problem</a:t>
            </a:r>
            <a:r>
              <a:rPr lang="en-US" sz="3200" b="1" dirty="0" smtClean="0"/>
              <a:t>.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iro.medium.com/max/332/0*UtLlZJ80TMIM7kXk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799"/>
            <a:ext cx="8839200" cy="655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An artificial neuron </a:t>
            </a:r>
            <a:r>
              <a:rPr lang="en-US" sz="2800" b="1" dirty="0">
                <a:latin typeface="Calibri" pitchFamily="34" charset="0"/>
              </a:rPr>
              <a:t>is characterized by the parameters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457200"/>
            <a:ext cx="487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800">
                <a:latin typeface="Calibri" pitchFamily="34" charset="0"/>
              </a:rPr>
              <a:t>θ = (w</a:t>
            </a:r>
            <a:r>
              <a:rPr lang="en-US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 </a:t>
            </a:r>
            <a:r>
              <a:rPr lang="pl-PL" sz="2800">
                <a:latin typeface="Calibri" pitchFamily="34" charset="0"/>
              </a:rPr>
              <a:t>,w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pl-PL" sz="2800">
                <a:latin typeface="Calibri" pitchFamily="34" charset="0"/>
              </a:rPr>
              <a:t>, . . . ,w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pl-PL" sz="2800">
                <a:latin typeface="Calibri" pitchFamily="34" charset="0"/>
              </a:rPr>
              <a:t>, b, f)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2192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f is the activation function. </a:t>
            </a:r>
          </a:p>
          <a:p>
            <a:r>
              <a:rPr lang="en-US" sz="2800" b="1" dirty="0">
                <a:latin typeface="Calibri" pitchFamily="34" charset="0"/>
              </a:rPr>
              <a:t>The bias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sz="2800" b="1" dirty="0">
                <a:latin typeface="Calibri" pitchFamily="34" charset="0"/>
              </a:rPr>
              <a:t> can be treated as another “weight” by adding an input node x</a:t>
            </a:r>
            <a:r>
              <a:rPr lang="en-US" sz="2800" b="1" baseline="-25000" dirty="0">
                <a:latin typeface="Calibri" pitchFamily="34" charset="0"/>
              </a:rPr>
              <a:t>0</a:t>
            </a:r>
            <a:r>
              <a:rPr lang="en-US" sz="2800" b="1" dirty="0">
                <a:latin typeface="Calibri" pitchFamily="34" charset="0"/>
              </a:rPr>
              <a:t> that always takes the input value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= +1 </a:t>
            </a:r>
            <a:r>
              <a:rPr lang="en-US" sz="2800" b="1" dirty="0">
                <a:latin typeface="Calibri" pitchFamily="34" charset="0"/>
              </a:rPr>
              <a:t>and setting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= b</a:t>
            </a:r>
            <a:r>
              <a:rPr lang="en-US" sz="2800" b="1" dirty="0">
                <a:latin typeface="Calibri" pitchFamily="34" charset="0"/>
              </a:rPr>
              <a:t>. 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35840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nn.readthedocs.io/en/latest/image/prel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29050"/>
            <a:ext cx="9144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457200"/>
            <a:ext cx="88391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03813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When </a:t>
            </a:r>
            <a:r>
              <a:rPr lang="en-US" sz="2800" b="1" dirty="0" smtClean="0"/>
              <a:t> </a:t>
            </a:r>
            <a:r>
              <a:rPr lang="el-GR" sz="2800" b="1" dirty="0" smtClean="0">
                <a:latin typeface="Cambria"/>
              </a:rPr>
              <a:t>α</a:t>
            </a:r>
            <a:r>
              <a:rPr lang="en-US" sz="2800" b="1" dirty="0" smtClean="0"/>
              <a:t> </a:t>
            </a:r>
            <a:r>
              <a:rPr lang="en-US" sz="2800" b="1" dirty="0"/>
              <a:t>is not 0.01</a:t>
            </a:r>
            <a:r>
              <a:rPr lang="en-US" sz="2800" dirty="0"/>
              <a:t> then it is called </a:t>
            </a:r>
            <a:r>
              <a:rPr lang="en-US" sz="2800" b="1" dirty="0">
                <a:solidFill>
                  <a:srgbClr val="FF0000"/>
                </a:solidFill>
              </a:rPr>
              <a:t>Randomized </a:t>
            </a:r>
            <a:r>
              <a:rPr lang="en-US" sz="2800" b="1" dirty="0" err="1" smtClean="0">
                <a:solidFill>
                  <a:srgbClr val="FF0000"/>
                </a:solidFill>
              </a:rPr>
              <a:t>ReLU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In </a:t>
            </a:r>
            <a:r>
              <a:rPr lang="en-US" sz="2800" b="1" dirty="0" err="1" smtClean="0">
                <a:solidFill>
                  <a:srgbClr val="FF0000"/>
                </a:solidFill>
              </a:rPr>
              <a:t>Keras</a:t>
            </a:r>
            <a:r>
              <a:rPr lang="en-US" sz="2800" b="1" dirty="0" smtClean="0">
                <a:solidFill>
                  <a:srgbClr val="FF0000"/>
                </a:solidFill>
              </a:rPr>
              <a:t>, Leaky </a:t>
            </a:r>
            <a:r>
              <a:rPr lang="en-US" sz="2800" b="1" dirty="0" err="1" smtClean="0">
                <a:solidFill>
                  <a:srgbClr val="FF0000"/>
                </a:solidFill>
              </a:rPr>
              <a:t>ReLu</a:t>
            </a:r>
            <a:r>
              <a:rPr lang="en-US" sz="2800" b="1" dirty="0" smtClean="0">
                <a:solidFill>
                  <a:srgbClr val="FF0000"/>
                </a:solidFill>
              </a:rPr>
              <a:t> has default value of </a:t>
            </a:r>
            <a:r>
              <a:rPr lang="el-GR" sz="2800" b="1" dirty="0" smtClean="0">
                <a:solidFill>
                  <a:srgbClr val="FF0000"/>
                </a:solidFill>
                <a:latin typeface="Cambria"/>
              </a:rPr>
              <a:t>α</a:t>
            </a:r>
            <a:r>
              <a:rPr lang="en-US" sz="2800" b="1" dirty="0" smtClean="0">
                <a:solidFill>
                  <a:srgbClr val="FF0000"/>
                </a:solidFill>
                <a:latin typeface="Cambria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0.3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35280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Parametric </a:t>
            </a:r>
            <a:r>
              <a:rPr lang="en-US" sz="3600" b="1" dirty="0" err="1" smtClean="0">
                <a:solidFill>
                  <a:srgbClr val="FF0000"/>
                </a:solidFill>
              </a:rPr>
              <a:t>ReLU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has the same advantage with the only difference that the </a:t>
            </a:r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slope of the output for negative inputs </a:t>
            </a:r>
            <a:r>
              <a:rPr lang="en-US" sz="3600" b="1" dirty="0" smtClean="0">
                <a:solidFill>
                  <a:srgbClr val="FF0000"/>
                </a:solidFill>
              </a:rPr>
              <a:t>is a learnable parameter </a:t>
            </a:r>
          </a:p>
          <a:p>
            <a:pPr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FF0000"/>
                </a:solidFill>
              </a:rPr>
              <a:t>while </a:t>
            </a:r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In Leaky </a:t>
            </a:r>
            <a:r>
              <a:rPr lang="en-US" sz="3600" b="1" dirty="0" err="1" smtClean="0"/>
              <a:t>ReLU</a:t>
            </a:r>
            <a:r>
              <a:rPr lang="en-US" sz="3600" b="1" dirty="0" smtClean="0"/>
              <a:t>, </a:t>
            </a:r>
            <a:r>
              <a:rPr lang="en-US" sz="3600" b="1" dirty="0" smtClean="0">
                <a:solidFill>
                  <a:srgbClr val="FF0000"/>
                </a:solidFill>
              </a:rPr>
              <a:t>it's a fixed </a:t>
            </a:r>
            <a:r>
              <a:rPr lang="en-US" sz="3600" b="1" dirty="0" err="1" smtClean="0">
                <a:solidFill>
                  <a:srgbClr val="FF0000"/>
                </a:solidFill>
              </a:rPr>
              <a:t>hyperparameter</a:t>
            </a:r>
            <a:r>
              <a:rPr lang="en-US" sz="4000" b="1" dirty="0" smtClean="0">
                <a:solidFill>
                  <a:srgbClr val="FF0000"/>
                </a:solidFill>
              </a:rPr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5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813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38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743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 is net and </a:t>
            </a:r>
            <a:r>
              <a:rPr lang="el-GR" sz="2400" b="1" dirty="0" smtClean="0">
                <a:latin typeface="Cambria"/>
              </a:rPr>
              <a:t>α </a:t>
            </a:r>
            <a:r>
              <a:rPr lang="en-US" sz="2400" b="1" dirty="0" smtClean="0"/>
              <a:t> is positive,</a:t>
            </a:r>
          </a:p>
          <a:p>
            <a:r>
              <a:rPr lang="en-US" sz="2400" b="1" dirty="0" smtClean="0"/>
              <a:t> as z becomes large, value converges to( -</a:t>
            </a:r>
            <a:r>
              <a:rPr lang="el-GR" sz="2400" b="1" dirty="0" smtClean="0">
                <a:latin typeface="Cambria"/>
              </a:rPr>
              <a:t>α</a:t>
            </a:r>
            <a:r>
              <a:rPr lang="en-US" sz="2400" b="1" dirty="0" smtClean="0">
                <a:latin typeface="Cambria"/>
              </a:rPr>
              <a:t>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278099" y="762000"/>
            <a:ext cx="5865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Exponential Linear Unit</a:t>
            </a:r>
            <a:r>
              <a:rPr lang="en-US" sz="3600" dirty="0" smtClean="0">
                <a:solidFill>
                  <a:srgbClr val="FF0000"/>
                </a:solidFill>
              </a:rPr>
              <a:t> (ELU)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5943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 f(z) and f’(z) for </a:t>
            </a:r>
            <a:r>
              <a:rPr lang="el-GR" sz="2400" b="1" dirty="0" smtClean="0">
                <a:latin typeface="Cambria"/>
              </a:rPr>
              <a:t>α</a:t>
            </a:r>
            <a:r>
              <a:rPr lang="en-US" sz="2400" b="1" dirty="0" smtClean="0">
                <a:latin typeface="Cambria"/>
              </a:rPr>
              <a:t> =1/8, 1/2, 1, 2, 8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6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838200"/>
            <a:ext cx="75483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286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Continuously Differentiable Exponential Linear Units(CELU)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506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7533353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334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Draw f(x) and f’(x) for </a:t>
            </a:r>
            <a:r>
              <a:rPr lang="el-GR" sz="3200" b="1" dirty="0" smtClean="0">
                <a:latin typeface="Cambria"/>
              </a:rPr>
              <a:t>α</a:t>
            </a:r>
            <a:r>
              <a:rPr lang="en-US" sz="3200" b="1" dirty="0" smtClean="0">
                <a:latin typeface="Cambria"/>
              </a:rPr>
              <a:t> =1/8, 1/2, 1, 2, 8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6178" name="Picture 2" descr="sw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3695700" cy="3771901"/>
          </a:xfrm>
          <a:prstGeom prst="rect">
            <a:avLst/>
          </a:prstGeom>
          <a:noFill/>
        </p:spPr>
      </p:pic>
      <p:pic>
        <p:nvPicPr>
          <p:cNvPr id="6706180" name="Picture 4" descr="Image for po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990600"/>
            <a:ext cx="4766734" cy="268128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42672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Swish is a new, activation function discovered by researchers at Google. </a:t>
            </a:r>
          </a:p>
          <a:p>
            <a:r>
              <a:rPr lang="en-US" sz="2800" dirty="0" smtClean="0"/>
              <a:t>In experiments on </a:t>
            </a:r>
            <a:r>
              <a:rPr lang="en-US" sz="2800" dirty="0" err="1" smtClean="0"/>
              <a:t>ImageNet</a:t>
            </a:r>
            <a:r>
              <a:rPr lang="en-US" sz="2800" dirty="0" smtClean="0"/>
              <a:t> with identical models running </a:t>
            </a:r>
            <a:r>
              <a:rPr lang="en-US" sz="2800" dirty="0" err="1" smtClean="0"/>
              <a:t>ReLU</a:t>
            </a:r>
            <a:r>
              <a:rPr lang="en-US" sz="2800" dirty="0" smtClean="0"/>
              <a:t> and Swish, the new function achieved top -1 classification accuracy 0.6-0.9% higher.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5330" name="Picture 2" descr="Swish activation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0" y="0"/>
            <a:ext cx="9144000" cy="11560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53920" tIns="31740" rIns="0" bIns="15870" anchor="ctr">
            <a:spAutoFit/>
          </a:bodyPr>
          <a:lstStyle/>
          <a:p>
            <a:pPr eaLnBrk="0" hangingPunct="0"/>
            <a:r>
              <a:rPr lang="en-US" sz="3600" dirty="0">
                <a:solidFill>
                  <a:srgbClr val="222222"/>
                </a:solidFill>
              </a:rPr>
              <a:t>A </a:t>
            </a:r>
            <a:r>
              <a:rPr lang="en-US" sz="3600" dirty="0">
                <a:solidFill>
                  <a:srgbClr val="FF0000"/>
                </a:solidFill>
              </a:rPr>
              <a:t>smooth</a:t>
            </a:r>
            <a:r>
              <a:rPr lang="en-US" sz="3600" dirty="0">
                <a:solidFill>
                  <a:srgbClr val="222222"/>
                </a:solidFill>
              </a:rPr>
              <a:t> approximation to the rectifier is the </a:t>
            </a:r>
            <a:r>
              <a:rPr lang="en-US" sz="3600" dirty="0">
                <a:solidFill>
                  <a:srgbClr val="0B0080"/>
                </a:solidFill>
                <a:hlinkClick r:id="rId2" tooltip="Analytic function"/>
              </a:rPr>
              <a:t>analytic function</a:t>
            </a:r>
            <a:r>
              <a:rPr lang="en-US" sz="3600" dirty="0">
                <a:solidFill>
                  <a:srgbClr val="222222"/>
                </a:solidFill>
              </a:rPr>
              <a:t> called </a:t>
            </a:r>
            <a:r>
              <a:rPr lang="en-US" sz="3600" b="1" dirty="0" err="1" smtClean="0">
                <a:solidFill>
                  <a:srgbClr val="FF0000"/>
                </a:solidFill>
              </a:rPr>
              <a:t>softplus</a:t>
            </a:r>
            <a:r>
              <a:rPr lang="en-US" sz="3600" dirty="0">
                <a:solidFill>
                  <a:srgbClr val="FF0000"/>
                </a:solidFill>
              </a:rPr>
              <a:t> </a:t>
            </a:r>
            <a:r>
              <a:rPr lang="en-US" sz="3600" dirty="0">
                <a:solidFill>
                  <a:srgbClr val="222222"/>
                </a:solidFill>
              </a:rPr>
              <a:t>function</a:t>
            </a:r>
          </a:p>
        </p:txBody>
      </p:sp>
      <p:sp>
        <p:nvSpPr>
          <p:cNvPr id="20484" name="AutoShape 3" descr="{\displaystyle f(x)=\ln[1+\exp(x)],}"/>
          <p:cNvSpPr>
            <a:spLocks noChangeAspect="1" noChangeArrowheads="1"/>
          </p:cNvSpPr>
          <p:nvPr/>
        </p:nvSpPr>
        <p:spPr bwMode="auto">
          <a:xfrm>
            <a:off x="28892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135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8200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3" descr="{\displaystyle f(x)=\ln[1+\exp(x)],}"/>
          <p:cNvSpPr>
            <a:spLocks noChangeAspect="1" noChangeArrowheads="1"/>
          </p:cNvSpPr>
          <p:nvPr/>
        </p:nvSpPr>
        <p:spPr bwMode="auto">
          <a:xfrm>
            <a:off x="28892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Both the </a:t>
            </a:r>
            <a:r>
              <a:rPr lang="en-US" sz="3200" dirty="0" err="1" smtClean="0"/>
              <a:t>ReLU</a:t>
            </a:r>
            <a:r>
              <a:rPr lang="en-US" sz="3200" dirty="0" smtClean="0"/>
              <a:t> and </a:t>
            </a:r>
            <a:r>
              <a:rPr lang="en-US" sz="3200" dirty="0" err="1" smtClean="0"/>
              <a:t>Softplus</a:t>
            </a:r>
            <a:r>
              <a:rPr lang="en-US" sz="3200" dirty="0" smtClean="0"/>
              <a:t> are largely similar,  except  near 0 where the </a:t>
            </a:r>
            <a:r>
              <a:rPr lang="en-US" sz="3200" dirty="0" err="1" smtClean="0">
                <a:solidFill>
                  <a:srgbClr val="FF0000"/>
                </a:solidFill>
              </a:rPr>
              <a:t>softplus</a:t>
            </a:r>
            <a:r>
              <a:rPr lang="en-US" sz="3200" dirty="0" smtClean="0">
                <a:solidFill>
                  <a:srgbClr val="FF0000"/>
                </a:solidFill>
              </a:rPr>
              <a:t> is enticingly smooth and differentiable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dirty="0" smtClean="0"/>
              <a:t>Calculate differential of </a:t>
            </a:r>
            <a:r>
              <a:rPr lang="en-US" sz="3200" dirty="0" err="1" smtClean="0"/>
              <a:t>Softplus</a:t>
            </a:r>
            <a:endParaRPr lang="en-US" sz="3200" dirty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315" y="3352800"/>
          <a:ext cx="9141685" cy="1828800"/>
        </p:xfrm>
        <a:graphic>
          <a:graphicData uri="http://schemas.openxmlformats.org/presentationml/2006/ole">
            <p:oleObj spid="_x0000_s7170" name="Equation" r:id="rId3" imgW="2234880" imgH="457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Both function and its derivative are monotonic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Box 2"/>
          <p:cNvSpPr txBox="1">
            <a:spLocks noChangeArrowheads="1"/>
          </p:cNvSpPr>
          <p:nvPr/>
        </p:nvSpPr>
        <p:spPr bwMode="auto">
          <a:xfrm>
            <a:off x="5562600" y="0"/>
            <a:ext cx="2895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Red :  Soft plus </a:t>
            </a:r>
          </a:p>
        </p:txBody>
      </p:sp>
      <p:pic>
        <p:nvPicPr>
          <p:cNvPr id="3184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34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/>
              <a:t>The structure of ANN </a:t>
            </a:r>
            <a:r>
              <a:rPr lang="en-US" sz="4000" b="1" dirty="0" smtClean="0"/>
              <a:t>is composed of:</a:t>
            </a:r>
            <a:endParaRPr lang="en-US" sz="4000" b="1" dirty="0"/>
          </a:p>
          <a:p>
            <a:pPr>
              <a:buFont typeface="Wingdings" pitchFamily="2" charset="2"/>
              <a:buChar char="Ø"/>
              <a:defRPr/>
            </a:pPr>
            <a:endParaRPr lang="en-US" sz="3600" dirty="0"/>
          </a:p>
          <a:p>
            <a:pPr marL="742950" indent="-742950">
              <a:buFont typeface="Wingdings" pitchFamily="2" charset="2"/>
              <a:buChar char="Ø"/>
              <a:defRPr/>
            </a:pPr>
            <a:r>
              <a:rPr lang="en-US" sz="3600" dirty="0"/>
              <a:t> </a:t>
            </a:r>
            <a:r>
              <a:rPr lang="en-US" sz="4800" b="1" dirty="0" smtClean="0">
                <a:solidFill>
                  <a:srgbClr val="FF0000"/>
                </a:solidFill>
              </a:rPr>
              <a:t> Activation Function</a:t>
            </a:r>
            <a:r>
              <a:rPr lang="en-US" sz="4000" dirty="0" smtClean="0"/>
              <a:t> (</a:t>
            </a:r>
            <a:r>
              <a:rPr lang="en-US" sz="4000" i="1" dirty="0" smtClean="0"/>
              <a:t>how neurons respond</a:t>
            </a:r>
            <a:r>
              <a:rPr lang="en-US" sz="4000" dirty="0" smtClean="0"/>
              <a:t>) </a:t>
            </a:r>
          </a:p>
          <a:p>
            <a:pPr marL="742950" indent="-742950">
              <a:buFont typeface="Wingdings" pitchFamily="2" charset="2"/>
              <a:buChar char="Ø"/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Architecture</a:t>
            </a:r>
            <a:r>
              <a:rPr lang="en-US" sz="3200" dirty="0"/>
              <a:t> </a:t>
            </a:r>
            <a:r>
              <a:rPr lang="en-US" sz="3200" dirty="0" smtClean="0"/>
              <a:t>(</a:t>
            </a:r>
            <a:r>
              <a:rPr lang="en-US" sz="3600" i="1" dirty="0" smtClean="0"/>
              <a:t>topology </a:t>
            </a:r>
            <a:r>
              <a:rPr lang="en-US" sz="3600" i="1" dirty="0"/>
              <a:t>of how the network is structured</a:t>
            </a:r>
            <a:r>
              <a:rPr lang="en-US" sz="3200" dirty="0" smtClean="0"/>
              <a:t>)</a:t>
            </a:r>
            <a:endParaRPr lang="en-US" sz="3200" b="1" dirty="0"/>
          </a:p>
          <a:p>
            <a:pPr marL="742950" indent="-742950">
              <a:buFont typeface="Wingdings" pitchFamily="2" charset="2"/>
              <a:buChar char="Ø"/>
              <a:defRPr/>
            </a:pPr>
            <a:endParaRPr lang="en-US" sz="3200" dirty="0"/>
          </a:p>
          <a:p>
            <a:pPr marL="742950" indent="-742950">
              <a:buFont typeface="Wingdings" pitchFamily="2" charset="2"/>
              <a:buChar char="Ø"/>
              <a:defRPr/>
            </a:pPr>
            <a:r>
              <a:rPr lang="en-US" sz="4000" b="1" dirty="0">
                <a:solidFill>
                  <a:srgbClr val="FF0000"/>
                </a:solidFill>
              </a:rPr>
              <a:t>Learning Rule</a:t>
            </a:r>
            <a:r>
              <a:rPr lang="en-US" sz="3200" dirty="0"/>
              <a:t> </a:t>
            </a:r>
            <a:r>
              <a:rPr lang="en-US" sz="3200" dirty="0" smtClean="0"/>
              <a:t>(</a:t>
            </a:r>
            <a:r>
              <a:rPr lang="en-US" sz="3600" i="1" dirty="0" smtClean="0"/>
              <a:t>how </a:t>
            </a:r>
            <a:r>
              <a:rPr lang="en-US" sz="3600" i="1" dirty="0"/>
              <a:t>the weights of the connections change over time, </a:t>
            </a:r>
            <a:r>
              <a:rPr lang="en-US" sz="3600" i="1" dirty="0" err="1"/>
              <a:t>w.r.t</a:t>
            </a:r>
            <a:r>
              <a:rPr lang="en-US" sz="3600" i="1" dirty="0"/>
              <a:t> input, output and error</a:t>
            </a:r>
            <a:r>
              <a:rPr lang="en-US" sz="3600" dirty="0"/>
              <a:t>).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dirty="0" err="1">
                <a:solidFill>
                  <a:srgbClr val="FF0000"/>
                </a:solidFill>
              </a:rPr>
              <a:t>ReLu</a:t>
            </a:r>
            <a:r>
              <a:rPr lang="en-US" sz="3600" b="1" i="1" dirty="0">
                <a:solidFill>
                  <a:srgbClr val="FF0000"/>
                </a:solidFill>
              </a:rPr>
              <a:t>- Rectified Linear units </a:t>
            </a:r>
            <a:r>
              <a:rPr lang="en-US" sz="3600" dirty="0"/>
              <a:t>: </a:t>
            </a:r>
            <a:r>
              <a:rPr lang="en-US" sz="3600" b="1" dirty="0" smtClean="0"/>
              <a:t>it </a:t>
            </a:r>
            <a:r>
              <a:rPr lang="en-US" sz="3600" b="1" dirty="0"/>
              <a:t>had </a:t>
            </a:r>
            <a:r>
              <a:rPr lang="en-US" sz="3600" b="1" i="1" dirty="0">
                <a:solidFill>
                  <a:srgbClr val="FF0000"/>
                </a:solidFill>
              </a:rPr>
              <a:t>6 times improvement in convergence </a:t>
            </a:r>
            <a:r>
              <a:rPr lang="en-US" sz="3600" b="1" dirty="0">
                <a:solidFill>
                  <a:srgbClr val="FF0000"/>
                </a:solidFill>
              </a:rPr>
              <a:t>from </a:t>
            </a:r>
            <a:r>
              <a:rPr lang="en-US" sz="3600" b="1" dirty="0" err="1">
                <a:solidFill>
                  <a:srgbClr val="FF0000"/>
                </a:solidFill>
              </a:rPr>
              <a:t>tanh</a:t>
            </a:r>
            <a:r>
              <a:rPr lang="en-US" sz="3600" b="1" dirty="0">
                <a:solidFill>
                  <a:srgbClr val="FF0000"/>
                </a:solidFill>
              </a:rPr>
              <a:t> function. </a:t>
            </a:r>
          </a:p>
          <a:p>
            <a:endParaRPr lang="en-US" sz="2800" b="1" dirty="0"/>
          </a:p>
          <a:p>
            <a:endParaRPr lang="en-US" sz="2400" b="1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 dirty="0"/>
              <a:t>it is very simple and efficient . </a:t>
            </a:r>
          </a:p>
          <a:p>
            <a:r>
              <a:rPr lang="en-US" sz="3600" b="1" dirty="0"/>
              <a:t>it avoids and rectifies </a:t>
            </a:r>
            <a:r>
              <a:rPr lang="en-US" sz="3600" b="1" dirty="0">
                <a:solidFill>
                  <a:srgbClr val="FF0000"/>
                </a:solidFill>
              </a:rPr>
              <a:t>vanishing gradient problem</a:t>
            </a:r>
            <a:r>
              <a:rPr lang="en-US" sz="3600" b="1" dirty="0"/>
              <a:t>. 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Almost all deep learning Models use </a:t>
            </a:r>
            <a:r>
              <a:rPr lang="en-US" sz="3600" b="1" dirty="0" err="1">
                <a:solidFill>
                  <a:srgbClr val="FF0000"/>
                </a:solidFill>
              </a:rPr>
              <a:t>ReLu</a:t>
            </a:r>
            <a:r>
              <a:rPr lang="en-US" sz="3600" b="1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64820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 In Classification problems, it should </a:t>
            </a:r>
            <a:r>
              <a:rPr lang="en-US" sz="3600" b="1" dirty="0">
                <a:solidFill>
                  <a:srgbClr val="FF0000"/>
                </a:solidFill>
              </a:rPr>
              <a:t>only be used </a:t>
            </a:r>
            <a:r>
              <a:rPr lang="en-US" sz="3600" b="1" dirty="0"/>
              <a:t>within</a:t>
            </a:r>
            <a:r>
              <a:rPr lang="en-US" sz="3600" b="1" dirty="0">
                <a:solidFill>
                  <a:srgbClr val="FF0000"/>
                </a:solidFill>
              </a:rPr>
              <a:t> Hidden layers </a:t>
            </a:r>
            <a:r>
              <a:rPr lang="en-US" sz="3600" b="1" dirty="0"/>
              <a:t>of a Neural Network Model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 build="p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 descr="[Maple Plot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69342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5105400" y="1600200"/>
          <a:ext cx="3048000" cy="935038"/>
        </p:xfrm>
        <a:graphic>
          <a:graphicData uri="http://schemas.openxmlformats.org/presentationml/2006/ole">
            <p:oleObj spid="_x0000_s8194" name="Equation" r:id="rId4" imgW="837836" imgH="253890" progId="Equation.3">
              <p:embed/>
            </p:oleObj>
          </a:graphicData>
        </a:graphic>
      </p:graphicFrame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5534025"/>
            <a:ext cx="8686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it is essentially zero everywhere except in a small region around zero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Gaussian Activation Function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Rectangle 1"/>
          <p:cNvSpPr>
            <a:spLocks noChangeArrowheads="1"/>
          </p:cNvSpPr>
          <p:nvPr/>
        </p:nvSpPr>
        <p:spPr bwMode="auto">
          <a:xfrm>
            <a:off x="0" y="-161329"/>
            <a:ext cx="9144000" cy="87320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tIns="214245" bIns="142830" anchor="ctr">
            <a:spAutoFit/>
          </a:bodyPr>
          <a:lstStyle/>
          <a:p>
            <a:pPr eaLnBrk="0" hangingPunct="0"/>
            <a:r>
              <a:rPr lang="en-US" sz="3600" b="1" dirty="0" smtClean="0">
                <a:solidFill>
                  <a:srgbClr val="FF0000"/>
                </a:solidFill>
              </a:rPr>
              <a:t>Multiclass classification – </a:t>
            </a:r>
          </a:p>
          <a:p>
            <a:pPr eaLnBrk="0" hangingPunct="0"/>
            <a:endParaRPr lang="en-US" sz="3600" b="1" dirty="0" smtClean="0">
              <a:solidFill>
                <a:srgbClr val="FF0000"/>
              </a:solidFill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lang="en-US" sz="3600" b="1" dirty="0" smtClean="0"/>
              <a:t>classification task with </a:t>
            </a:r>
            <a:r>
              <a:rPr lang="en-US" sz="3600" b="1" dirty="0" smtClean="0">
                <a:solidFill>
                  <a:srgbClr val="FF0000"/>
                </a:solidFill>
              </a:rPr>
              <a:t>more than two classes.</a:t>
            </a:r>
          </a:p>
          <a:p>
            <a:pPr eaLnBrk="0" hangingPunct="0">
              <a:buFont typeface="Wingdings" pitchFamily="2" charset="2"/>
              <a:buChar char="ü"/>
            </a:pPr>
            <a:r>
              <a:rPr lang="en-US" sz="3600" b="1" dirty="0" smtClean="0"/>
              <a:t>model is to predict </a:t>
            </a:r>
            <a:r>
              <a:rPr lang="en-US" sz="3600" b="1" dirty="0" smtClean="0">
                <a:solidFill>
                  <a:srgbClr val="FF0000"/>
                </a:solidFill>
              </a:rPr>
              <a:t>one possible class output </a:t>
            </a:r>
            <a:r>
              <a:rPr lang="en-US" sz="3600" b="1" dirty="0" smtClean="0"/>
              <a:t>every time.</a:t>
            </a:r>
          </a:p>
          <a:p>
            <a:pPr eaLnBrk="0" hangingPunct="0"/>
            <a:endParaRPr lang="en-US" sz="36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/>
              <a:t>Multiclass classification </a:t>
            </a:r>
            <a:r>
              <a:rPr lang="en-US" sz="4000" b="1" dirty="0" smtClean="0">
                <a:solidFill>
                  <a:srgbClr val="FF0000"/>
                </a:solidFill>
              </a:rPr>
              <a:t>assumption</a:t>
            </a:r>
            <a:r>
              <a:rPr lang="en-US" sz="4000" b="1" dirty="0" smtClean="0"/>
              <a:t> :  </a:t>
            </a:r>
          </a:p>
          <a:p>
            <a:r>
              <a:rPr lang="en-US" sz="3200" b="1" i="1" dirty="0" smtClean="0">
                <a:solidFill>
                  <a:srgbClr val="FF0000"/>
                </a:solidFill>
              </a:rPr>
              <a:t>each image/sample  is assigned to one and only one label</a:t>
            </a:r>
            <a:r>
              <a:rPr lang="en-US" sz="3200" b="1" i="1" dirty="0" smtClean="0"/>
              <a:t> - one sample cannot, for example, be both an orange  and an apple.</a:t>
            </a:r>
          </a:p>
          <a:p>
            <a:pPr eaLnBrk="0" hangingPunct="0"/>
            <a:endParaRPr lang="en-US" sz="3600" dirty="0" smtClean="0"/>
          </a:p>
          <a:p>
            <a:pPr eaLnBrk="0" hangingPunct="0"/>
            <a:r>
              <a:rPr lang="en-US" sz="8800" dirty="0" smtClean="0">
                <a:solidFill>
                  <a:srgbClr val="24292E"/>
                </a:solidFill>
                <a:latin typeface="-apple-system"/>
              </a:rPr>
              <a:t>  </a:t>
            </a:r>
            <a:endParaRPr lang="en-US" sz="268600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7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7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7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7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3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SOFTMAX FUNCTION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860802" name="AutoShape 2" descr="Softmax Activation Function Explained | by Dario Radečić | Towards Data 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0804" name="AutoShape 4" descr="Softmax Activation Function Explained | by Dario Radečić | Towards Data 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0806" name="AutoShape 6" descr="Softmax Activation Function Explained | by Dario Radečić | Towards Data 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08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763000" cy="47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5638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en-US" sz="2800" b="1" dirty="0" smtClean="0"/>
              <a:t> </a:t>
            </a:r>
            <a:r>
              <a:rPr lang="en-US" sz="2800" b="1" dirty="0" err="1" smtClean="0">
                <a:hlinkClick r:id="rId3"/>
              </a:rPr>
              <a:t>Softmax</a:t>
            </a:r>
            <a:r>
              <a:rPr lang="en-US" sz="2800" b="1" dirty="0" smtClean="0"/>
              <a:t> is applied to the </a:t>
            </a:r>
            <a:r>
              <a:rPr lang="en-US" sz="2800" b="1" dirty="0" smtClean="0">
                <a:solidFill>
                  <a:srgbClr val="FF0000"/>
                </a:solidFill>
              </a:rPr>
              <a:t>last layer in a neural network, </a:t>
            </a:r>
            <a:r>
              <a:rPr lang="en-US" sz="2800" b="1" dirty="0" smtClean="0"/>
              <a:t> to get </a:t>
            </a:r>
            <a:r>
              <a:rPr lang="en-US" sz="2800" b="1" dirty="0" smtClean="0">
                <a:solidFill>
                  <a:srgbClr val="FF0000"/>
                </a:solidFill>
              </a:rPr>
              <a:t>probabilities</a:t>
            </a:r>
            <a:r>
              <a:rPr lang="en-US" sz="2800" b="1" dirty="0" smtClean="0"/>
              <a:t> for different classes in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en-US" sz="4000" b="1" dirty="0" smtClean="0"/>
              <a:t>The </a:t>
            </a:r>
            <a:r>
              <a:rPr lang="en-US" sz="4000" b="1" dirty="0" err="1" smtClean="0"/>
              <a:t>Softmax</a:t>
            </a:r>
            <a:r>
              <a:rPr lang="en-US" sz="4000" b="1" dirty="0" smtClean="0"/>
              <a:t> is meant to be a </a:t>
            </a:r>
            <a:r>
              <a:rPr lang="en-US" sz="4000" b="1" i="1" dirty="0" smtClean="0">
                <a:solidFill>
                  <a:srgbClr val="FF0000"/>
                </a:solidFill>
              </a:rPr>
              <a:t>”softer”, </a:t>
            </a:r>
            <a:r>
              <a:rPr lang="en-US" sz="4000" b="1" dirty="0" smtClean="0"/>
              <a:t>less binary (less </a:t>
            </a:r>
            <a:r>
              <a:rPr lang="en-US" sz="4000" b="1" dirty="0" smtClean="0">
                <a:solidFill>
                  <a:srgbClr val="FF0000"/>
                </a:solidFill>
              </a:rPr>
              <a:t>all-or-nothing-</a:t>
            </a:r>
            <a:r>
              <a:rPr lang="en-US" sz="4000" b="1" dirty="0" smtClean="0"/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Hardmax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/>
              <a:t>function).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eaLnBrk="0" hangingPunct="0"/>
            <a:endParaRPr lang="en-US" sz="4000" b="1" dirty="0" smtClean="0"/>
          </a:p>
          <a:p>
            <a:pPr eaLnBrk="0" hangingPunct="0">
              <a:buFont typeface="Wingdings" pitchFamily="2" charset="2"/>
              <a:buChar char="ü"/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Softmax</a:t>
            </a:r>
            <a:r>
              <a:rPr lang="en-US" sz="4000" b="1" dirty="0" smtClean="0"/>
              <a:t> makes sure that one value is very high (close to 1) and all other values are very low (close to 0).</a:t>
            </a:r>
          </a:p>
          <a:p>
            <a:pPr eaLnBrk="0" hangingPunct="0"/>
            <a:endParaRPr lang="en-US" sz="4000" b="1" dirty="0" smtClean="0"/>
          </a:p>
          <a:p>
            <a:pPr eaLnBrk="0" hangingPunct="0">
              <a:buFont typeface="Wingdings" pitchFamily="2" charset="2"/>
              <a:buChar char="ü"/>
            </a:pPr>
            <a:r>
              <a:rPr lang="en-US" sz="4000" b="1" dirty="0" smtClean="0"/>
              <a:t>Sum</a:t>
            </a:r>
            <a:r>
              <a:rPr lang="en-US" sz="4000" dirty="0" smtClean="0"/>
              <a:t> of all the individual probabilities must be </a:t>
            </a:r>
            <a:r>
              <a:rPr lang="en-US" sz="4000" b="1" dirty="0" smtClean="0"/>
              <a:t>equal to one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eaLnBrk="0" hangingPunct="0">
              <a:buFont typeface="Wingdings" pitchFamily="2" charset="2"/>
              <a:buChar char="ü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b="1" i="1" dirty="0" err="1" smtClean="0">
                <a:solidFill>
                  <a:srgbClr val="FF0000"/>
                </a:solidFill>
              </a:rPr>
              <a:t>Softmax</a:t>
            </a:r>
            <a:r>
              <a:rPr lang="en-US" sz="4000" b="1" i="1" dirty="0" smtClean="0">
                <a:solidFill>
                  <a:srgbClr val="FF0000"/>
                </a:solidFill>
              </a:rPr>
              <a:t> can be used for any number of classes.</a:t>
            </a:r>
          </a:p>
          <a:p>
            <a:pPr>
              <a:buFont typeface="Wingdings" pitchFamily="2" charset="2"/>
              <a:buChar char="ü"/>
            </a:pPr>
            <a:r>
              <a:rPr lang="en-US" sz="4000" b="1" i="1" dirty="0" smtClean="0">
                <a:solidFill>
                  <a:srgbClr val="FF0000"/>
                </a:solidFill>
              </a:rPr>
              <a:t> It's also used for hundreds and thousands of classes, in </a:t>
            </a:r>
            <a:r>
              <a:rPr lang="en-US" sz="4000" b="1" i="1" dirty="0" smtClean="0"/>
              <a:t>object recognition problems where there are hundreds of different possible objects.</a:t>
            </a:r>
            <a:r>
              <a:rPr lang="en-US" sz="4000" b="1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4000" dirty="0" smtClean="0"/>
          </a:p>
          <a:p>
            <a:pPr>
              <a:buFont typeface="Wingdings" pitchFamily="2" charset="2"/>
              <a:buChar char="ü"/>
            </a:pPr>
            <a:r>
              <a:rPr lang="en-US" sz="4000" b="1" dirty="0" smtClean="0"/>
              <a:t>This function ensures that all the output nodes have values between 0–1 </a:t>
            </a:r>
            <a:r>
              <a:rPr lang="en-US" sz="3600" b="1" dirty="0" smtClean="0"/>
              <a:t>and the sum of all output node values equals to 1 always. </a:t>
            </a:r>
            <a:endParaRPr lang="en-US" sz="28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2738" name="AutoShape 2" descr="Examples of the a) Single-label approach with the Softmax activation function and single loss function for all labels, and b) Exclusive Multi-label approach with the Sigmoid activation function and multiple loss function configurations for different labels in iSeg segmentation tas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127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076" y="304800"/>
            <a:ext cx="837838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0"/>
            <a:ext cx="910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Output of </a:t>
            </a:r>
            <a:r>
              <a:rPr lang="en-US" sz="3200" b="1" dirty="0" err="1" smtClean="0"/>
              <a:t>Softmax</a:t>
            </a:r>
            <a:r>
              <a:rPr lang="en-US" sz="3200" b="1" dirty="0" smtClean="0"/>
              <a:t> describes the probability/confidence of a neural network that a particular sample belongs to a certain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Multiple Class, Multiple Label Classification</a:t>
            </a:r>
          </a:p>
          <a:p>
            <a:endParaRPr lang="en-US" sz="3200" dirty="0" smtClean="0"/>
          </a:p>
          <a:p>
            <a:r>
              <a:rPr lang="en-US" sz="3200" b="1" dirty="0" smtClean="0"/>
              <a:t>Classify tweets in natural disaster related classes like 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1. Emergency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2. Food Shortage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3. Medical Emergency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4. Water Shortage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/>
              <a:t>5. People Stuck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Single tweet can belong to multiple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</a:rPr>
              <a:t>Softmax</a:t>
            </a:r>
            <a:r>
              <a:rPr lang="en-US" sz="4000" b="1" dirty="0" smtClean="0">
                <a:solidFill>
                  <a:srgbClr val="FF0000"/>
                </a:solidFill>
              </a:rPr>
              <a:t>  OR  </a:t>
            </a:r>
            <a:r>
              <a:rPr lang="en-US" sz="4000" b="1" dirty="0" smtClean="0">
                <a:solidFill>
                  <a:srgbClr val="FF0000"/>
                </a:solidFill>
              </a:rPr>
              <a:t>Sigmoid in multi-label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3200" b="1" dirty="0" smtClean="0"/>
          </a:p>
          <a:p>
            <a:r>
              <a:rPr lang="en-US" sz="3600" b="1" dirty="0" err="1" smtClean="0"/>
              <a:t>Softmax</a:t>
            </a:r>
            <a:r>
              <a:rPr lang="en-US" sz="3600" b="1" dirty="0" smtClean="0"/>
              <a:t> can’t be used </a:t>
            </a:r>
            <a:r>
              <a:rPr lang="en-US" sz="3600" b="1" dirty="0" smtClean="0">
                <a:solidFill>
                  <a:srgbClr val="FF0000"/>
                </a:solidFill>
              </a:rPr>
              <a:t>as the sum of the probabilities in multi-label case doesn’t add to one</a:t>
            </a:r>
            <a:r>
              <a:rPr lang="en-US" sz="3600" b="1" dirty="0" smtClean="0"/>
              <a:t>, each class probability is between 0 and 1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A sigmoid function is used as there may be multiple labels that have high probabilities for a given data item.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This is a common mistake even with experienced practitioners.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"/>
          <p:cNvSpPr>
            <a:spLocks noChangeArrowheads="1"/>
          </p:cNvSpPr>
          <p:nvPr/>
        </p:nvSpPr>
        <p:spPr bwMode="auto">
          <a:xfrm>
            <a:off x="0" y="0"/>
            <a:ext cx="9144000" cy="79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/>
              <a:t> </a:t>
            </a:r>
            <a:r>
              <a:rPr lang="en-US" sz="6000" b="1" dirty="0">
                <a:solidFill>
                  <a:srgbClr val="FF0000"/>
                </a:solidFill>
              </a:rPr>
              <a:t>Activation Function of </a:t>
            </a:r>
            <a:r>
              <a:rPr lang="en-US" sz="6000" b="1" dirty="0" smtClean="0">
                <a:solidFill>
                  <a:srgbClr val="FF0000"/>
                </a:solidFill>
              </a:rPr>
              <a:t>ANN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200" b="1" dirty="0" smtClean="0"/>
              <a:t>A Neural Network without Activation function would simply be a Linear regression Model</a:t>
            </a:r>
            <a:endParaRPr lang="en-US" sz="3200" dirty="0" smtClean="0"/>
          </a:p>
          <a:p>
            <a:endParaRPr lang="en-US" sz="3200" b="1" i="1" dirty="0" smtClean="0"/>
          </a:p>
          <a:p>
            <a:r>
              <a:rPr lang="en-US" sz="3200" b="1" i="1" dirty="0" smtClean="0"/>
              <a:t>Activation functions add  to  NN :</a:t>
            </a:r>
          </a:p>
          <a:p>
            <a:endParaRPr lang="en-US" sz="3200" b="1" i="1" dirty="0" smtClean="0"/>
          </a:p>
          <a:p>
            <a:pPr marL="514350" indent="-514350">
              <a:buAutoNum type="arabicPeriod"/>
            </a:pPr>
            <a:r>
              <a:rPr lang="en-US" sz="3200" b="1" i="1" dirty="0" smtClean="0"/>
              <a:t>the ability to </a:t>
            </a:r>
            <a:r>
              <a:rPr lang="en-US" sz="3200" b="1" i="1" dirty="0" smtClean="0">
                <a:solidFill>
                  <a:srgbClr val="FF0000"/>
                </a:solidFill>
              </a:rPr>
              <a:t>learn</a:t>
            </a:r>
            <a:r>
              <a:rPr lang="en-US" sz="3200" b="1" i="1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and model </a:t>
            </a:r>
            <a:r>
              <a:rPr lang="en-US" sz="3200" b="1" i="1" dirty="0" smtClean="0">
                <a:solidFill>
                  <a:srgbClr val="7030A0"/>
                </a:solidFill>
              </a:rPr>
              <a:t>images, videos , audio , speech etc </a:t>
            </a:r>
          </a:p>
          <a:p>
            <a:pPr marL="514350" indent="-514350">
              <a:buAutoNum type="arabicPeriod"/>
            </a:pPr>
            <a:endParaRPr lang="en-US" sz="3200" b="1" i="1" dirty="0" smtClean="0">
              <a:solidFill>
                <a:srgbClr val="FF0000"/>
              </a:solidFill>
            </a:endParaRPr>
          </a:p>
          <a:p>
            <a:r>
              <a:rPr lang="en-US" sz="3200" b="1" i="1" dirty="0" smtClean="0"/>
              <a:t>2.the ability to </a:t>
            </a:r>
            <a:r>
              <a:rPr lang="en-US" sz="3200" b="1" i="1" dirty="0" smtClean="0">
                <a:solidFill>
                  <a:srgbClr val="FF0000"/>
                </a:solidFill>
              </a:rPr>
              <a:t>Represent non-linear complex arbitrary functional mappings</a:t>
            </a:r>
            <a:r>
              <a:rPr lang="en-US" sz="3200" b="1" i="1" dirty="0" smtClean="0"/>
              <a:t> between inputs and outputs.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0980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NEURAL NETWORK ARCHITECTURES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8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0"/>
            <a:ext cx="907732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914400"/>
          </a:xfrm>
        </p:spPr>
        <p:txBody>
          <a:bodyPr/>
          <a:lstStyle/>
          <a:p>
            <a:r>
              <a:rPr lang="en-US" sz="3600" smtClean="0">
                <a:solidFill>
                  <a:srgbClr val="FF0000"/>
                </a:solidFill>
              </a:rPr>
              <a:t>Neural Network Architecture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672786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 nodes of the input layer are passive</a:t>
            </a:r>
            <a:r>
              <a:rPr lang="en-US" sz="3200" b="1" dirty="0"/>
              <a:t>, meaning they do not modify the data</a:t>
            </a:r>
            <a:r>
              <a:rPr lang="en-US" sz="3200" b="1" dirty="0">
                <a:solidFill>
                  <a:srgbClr val="FF0000"/>
                </a:solidFill>
              </a:rPr>
              <a:t>.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the </a:t>
            </a:r>
            <a:r>
              <a:rPr lang="en-US" sz="3600" b="1" dirty="0">
                <a:solidFill>
                  <a:srgbClr val="FF0000"/>
                </a:solidFill>
              </a:rPr>
              <a:t>nodes of the hidden and output layer are active.</a:t>
            </a:r>
            <a:r>
              <a:rPr lang="en-US" sz="3200" b="1" dirty="0">
                <a:solidFill>
                  <a:srgbClr val="FF0000"/>
                </a:solidFill>
              </a:rPr>
              <a:t> </a:t>
            </a:r>
          </a:p>
        </p:txBody>
      </p:sp>
      <p:pic>
        <p:nvPicPr>
          <p:cNvPr id="621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"/>
          <p:cNvSpPr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Setting number of layers and their sizes</a:t>
            </a:r>
          </a:p>
          <a:p>
            <a:endParaRPr lang="en-US" sz="2400" dirty="0"/>
          </a:p>
          <a:p>
            <a:endParaRPr lang="en-US" sz="3200" b="1" dirty="0"/>
          </a:p>
          <a:p>
            <a:pPr lvl="3">
              <a:buFont typeface="Wingdings" pitchFamily="2" charset="2"/>
              <a:buChar char="ü"/>
            </a:pPr>
            <a:r>
              <a:rPr lang="en-US" sz="3200" b="1" i="1" dirty="0"/>
              <a:t>Should we use no hidden layers? </a:t>
            </a:r>
          </a:p>
          <a:p>
            <a:pPr lvl="3">
              <a:buFont typeface="Wingdings" pitchFamily="2" charset="2"/>
              <a:buChar char="ü"/>
            </a:pPr>
            <a:r>
              <a:rPr lang="en-US" sz="3200" b="1" i="1" dirty="0"/>
              <a:t>One hidden layer? </a:t>
            </a:r>
          </a:p>
          <a:p>
            <a:pPr lvl="3">
              <a:buFont typeface="Wingdings" pitchFamily="2" charset="2"/>
              <a:buChar char="ü"/>
            </a:pPr>
            <a:r>
              <a:rPr lang="en-US" sz="3200" b="1" i="1" dirty="0"/>
              <a:t>Two hidden layers? </a:t>
            </a:r>
          </a:p>
          <a:p>
            <a:pPr>
              <a:buFont typeface="Wingdings" pitchFamily="2" charset="2"/>
              <a:buChar char="ü"/>
            </a:pPr>
            <a:endParaRPr lang="en-US" sz="3200" b="1" dirty="0"/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How large should each layer be? </a:t>
            </a:r>
          </a:p>
          <a:p>
            <a:pPr>
              <a:buFont typeface="Wingdings" pitchFamily="2" charset="2"/>
              <a:buChar char="ü"/>
            </a:pPr>
            <a:endParaRPr lang="en-US" sz="3200" b="1" dirty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As the </a:t>
            </a:r>
            <a:r>
              <a:rPr lang="en-US" sz="3200" b="1" dirty="0">
                <a:solidFill>
                  <a:srgbClr val="FF0000"/>
                </a:solidFill>
              </a:rPr>
              <a:t>size and number of layers </a:t>
            </a:r>
            <a:r>
              <a:rPr lang="en-US" sz="3200" b="1" dirty="0"/>
              <a:t>in a Neural </a:t>
            </a:r>
            <a:r>
              <a:rPr lang="en-US" sz="3200" b="1" dirty="0" smtClean="0"/>
              <a:t>Network are increased, </a:t>
            </a:r>
            <a:r>
              <a:rPr lang="en-US" sz="3200" b="1" dirty="0" smtClean="0">
                <a:solidFill>
                  <a:srgbClr val="FF0000"/>
                </a:solidFill>
              </a:rPr>
              <a:t>space </a:t>
            </a:r>
            <a:r>
              <a:rPr lang="en-US" sz="3200" b="1" dirty="0">
                <a:solidFill>
                  <a:srgbClr val="FF0000"/>
                </a:solidFill>
              </a:rPr>
              <a:t>of </a:t>
            </a:r>
            <a:r>
              <a:rPr lang="en-US" sz="3200" b="1" dirty="0" smtClean="0">
                <a:solidFill>
                  <a:srgbClr val="FF0000"/>
                </a:solidFill>
              </a:rPr>
              <a:t>represent able </a:t>
            </a:r>
            <a:r>
              <a:rPr lang="en-US" sz="3200" b="1" dirty="0">
                <a:solidFill>
                  <a:srgbClr val="FF0000"/>
                </a:solidFill>
              </a:rPr>
              <a:t>functions grows since the neurons can collaborate to express many different functions. 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How many hidden layers?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25963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Usually just </a:t>
            </a:r>
            <a:r>
              <a:rPr lang="en-US" sz="4000" b="1" dirty="0" smtClean="0">
                <a:solidFill>
                  <a:srgbClr val="FF0000"/>
                </a:solidFill>
              </a:rPr>
              <a:t>one </a:t>
            </a:r>
            <a:r>
              <a:rPr lang="en-US" sz="4000" b="1" dirty="0" smtClean="0"/>
              <a:t>(i.e., a 2-layer net)</a:t>
            </a:r>
          </a:p>
          <a:p>
            <a:pPr eaLnBrk="1" hangingPunct="1"/>
            <a:endParaRPr lang="en-US" sz="4000" b="1" dirty="0" smtClean="0"/>
          </a:p>
          <a:p>
            <a:pPr eaLnBrk="1" hangingPunct="1"/>
            <a:r>
              <a:rPr lang="en-US" sz="4000" b="1" dirty="0" smtClean="0"/>
              <a:t>How many </a:t>
            </a:r>
            <a:r>
              <a:rPr lang="en-US" sz="4000" b="1" dirty="0" smtClean="0">
                <a:solidFill>
                  <a:srgbClr val="FF0000"/>
                </a:solidFill>
              </a:rPr>
              <a:t>hidden units(neurons)</a:t>
            </a:r>
            <a:r>
              <a:rPr lang="en-US" sz="4000" b="1" dirty="0" smtClean="0"/>
              <a:t> in the layer?</a:t>
            </a:r>
          </a:p>
          <a:p>
            <a:pPr lvl="1" eaLnBrk="1" hangingPunct="1"/>
            <a:r>
              <a:rPr lang="en-US" sz="3600" b="1" dirty="0" smtClean="0">
                <a:solidFill>
                  <a:srgbClr val="FF0000"/>
                </a:solidFill>
              </a:rPr>
              <a:t>Too few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2"/>
                </a:solidFill>
              </a:rPr>
              <a:t>==&gt;</a:t>
            </a:r>
            <a:r>
              <a:rPr lang="en-US" sz="3600" b="1" dirty="0" smtClean="0"/>
              <a:t> can’t learn</a:t>
            </a:r>
          </a:p>
          <a:p>
            <a:pPr lvl="1" eaLnBrk="1" hangingPunct="1"/>
            <a:r>
              <a:rPr lang="en-US" sz="3600" b="1" dirty="0" smtClean="0"/>
              <a:t>Too many </a:t>
            </a:r>
            <a:r>
              <a:rPr lang="en-US" sz="3600" b="1" dirty="0" smtClean="0">
                <a:solidFill>
                  <a:schemeClr val="accent2"/>
                </a:solidFill>
              </a:rPr>
              <a:t>==&gt;</a:t>
            </a:r>
            <a:r>
              <a:rPr lang="en-US" sz="3600" b="1" dirty="0" smtClean="0"/>
              <a:t> poor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/>
      <p:bldP spid="29491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286000"/>
            <a:ext cx="5410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71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86200" cy="330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71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004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0" y="0"/>
            <a:ext cx="533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suppose we had a binary classification problem in two dimensions. We could train three separate neural networks, each with </a:t>
            </a:r>
            <a:r>
              <a:rPr lang="en-US" sz="2400" b="1" dirty="0">
                <a:solidFill>
                  <a:srgbClr val="FF0000"/>
                </a:solidFill>
              </a:rPr>
              <a:t>one hidden layer </a:t>
            </a:r>
            <a:r>
              <a:rPr lang="en-US" sz="2400" b="1" dirty="0" smtClean="0">
                <a:solidFill>
                  <a:srgbClr val="FF0000"/>
                </a:solidFill>
              </a:rPr>
              <a:t>of different number of neurons and </a:t>
            </a:r>
            <a:r>
              <a:rPr lang="en-US" sz="2400" b="1" dirty="0">
                <a:solidFill>
                  <a:srgbClr val="FF0000"/>
                </a:solidFill>
              </a:rPr>
              <a:t>obtain the following classifiers: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0600" y="381000"/>
            <a:ext cx="4343400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f</a:t>
            </a:r>
            <a:r>
              <a:rPr lang="en-US" sz="2800" b="1" dirty="0" err="1" smtClean="0">
                <a:solidFill>
                  <a:srgbClr val="FF0000"/>
                </a:solidFill>
              </a:rPr>
              <a:t>eedforward</a:t>
            </a:r>
            <a:r>
              <a:rPr lang="en-US" sz="2800" b="1" dirty="0" smtClean="0">
                <a:solidFill>
                  <a:srgbClr val="FF0000"/>
                </a:solidFill>
              </a:rPr>
              <a:t> neural network </a:t>
            </a:r>
            <a:r>
              <a:rPr lang="en-US" sz="2800" b="1" dirty="0" smtClean="0"/>
              <a:t> was the first and simplest type of ANN. </a:t>
            </a:r>
          </a:p>
          <a:p>
            <a:pPr>
              <a:buFont typeface="Wingdings" pitchFamily="2" charset="2"/>
              <a:buChar char="ü"/>
            </a:pPr>
            <a:endParaRPr lang="en-US" sz="2800" b="1" baseline="30000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In this network, the information moves in only one direction—forward—from the input nodes, through the hidden nodes (if any) and to the output nodes. 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00"/>
                </a:solidFill>
              </a:rPr>
              <a:t>There are no cycles or loops in the network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952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 descr="Screen Shot 2016-08-09 at 5.45.34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9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73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/>
          </a:p>
          <a:p>
            <a:r>
              <a:rPr lang="en-US" sz="3200" b="1" dirty="0" smtClean="0"/>
              <a:t> Each pixel takes a value between 0 and 255 (RGB color code).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0 means the color is white and 255 means the color black.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 dissect the image (28x28) into an array of 784 numbers like [0, 0, 180, 16, 230, …, 4, 77, 0, 0, 0],  and feed this array into neural network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B&amp;W image means pixel value can be 0/1</a:t>
            </a: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54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Properties of Activation Functions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Differentiable</a:t>
            </a:r>
            <a:r>
              <a:rPr lang="en-US" sz="2800" b="1" dirty="0" smtClean="0"/>
              <a:t>: all the activation functions in BPA (Back propagation algorithm) need to be  differentiable 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Computational Expense</a:t>
            </a:r>
            <a:r>
              <a:rPr lang="en-US" sz="2800" b="1" dirty="0" smtClean="0"/>
              <a:t>: Activation functions are applied after every layer and need to be calculated millions of times in deep networks. Hence, they should be computationally inexpensive to calculate.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Vanishing Gradient problem</a:t>
            </a:r>
            <a:r>
              <a:rPr lang="en-US" sz="2800" b="1" dirty="0" smtClean="0"/>
              <a:t>: If  gradients shift towards zero ( vanishing gradient) , it takes much time to converge into the global optimum or it even can’t reach that point.</a:t>
            </a:r>
          </a:p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Monotonicity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b="1" dirty="0" smtClean="0"/>
              <a:t> Most of the activation functions are monotonic </a:t>
            </a:r>
            <a:r>
              <a:rPr lang="en-US" sz="2800" b="1" dirty="0" err="1" smtClean="0"/>
              <a:t>i.e</a:t>
            </a:r>
            <a:r>
              <a:rPr lang="en-US" sz="2800" b="1" dirty="0" smtClean="0"/>
              <a:t> either entirely non-decreasing or entirely non-increasing. Derivative of activation may not be monotonic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The </a:t>
            </a:r>
            <a:r>
              <a:rPr lang="en-US" sz="3600" b="1" dirty="0">
                <a:solidFill>
                  <a:srgbClr val="FF0000"/>
                </a:solidFill>
              </a:rPr>
              <a:t>10 output </a:t>
            </a:r>
            <a:r>
              <a:rPr lang="en-US" sz="3600" b="1" dirty="0" err="1" smtClean="0">
                <a:solidFill>
                  <a:srgbClr val="FF0000"/>
                </a:solidFill>
              </a:rPr>
              <a:t>neurons,each</a:t>
            </a:r>
            <a:r>
              <a:rPr lang="en-US" sz="3600" b="1" dirty="0" smtClean="0">
                <a:solidFill>
                  <a:srgbClr val="FF0000"/>
                </a:solidFill>
              </a:rPr>
              <a:t> represents yes/no for a digit  from </a:t>
            </a:r>
            <a:r>
              <a:rPr lang="en-US" sz="3600" b="1" dirty="0">
                <a:solidFill>
                  <a:srgbClr val="FF0000"/>
                </a:solidFill>
              </a:rPr>
              <a:t>0 to 9. </a:t>
            </a:r>
          </a:p>
          <a:p>
            <a:endParaRPr lang="en-US" sz="2800" b="1" dirty="0"/>
          </a:p>
          <a:p>
            <a:r>
              <a:rPr lang="en-US" sz="3200" b="1" dirty="0" smtClean="0"/>
              <a:t>If </a:t>
            </a:r>
            <a:r>
              <a:rPr lang="en-US" sz="3200" b="1" dirty="0"/>
              <a:t>the neural network thinks the handwritten digit is a zero, then we should get an output array of </a:t>
            </a:r>
            <a:endParaRPr lang="en-US" sz="3200" b="1" dirty="0" smtClean="0"/>
          </a:p>
          <a:p>
            <a:r>
              <a:rPr lang="en-US" sz="3200" b="1" dirty="0" smtClean="0"/>
              <a:t>[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, 0, 0, 0, 0, 0, 0, 0, 0, 0], 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 If the neural network thinks the handwritten digit is a 5, then we should </a:t>
            </a:r>
            <a:r>
              <a:rPr lang="en-US" sz="3200" b="1" dirty="0" smtClean="0"/>
              <a:t>get</a:t>
            </a:r>
          </a:p>
          <a:p>
            <a:r>
              <a:rPr lang="en-US" sz="3200" b="1" dirty="0" smtClean="0"/>
              <a:t>[</a:t>
            </a:r>
            <a:r>
              <a:rPr lang="en-US" sz="3200" b="1" dirty="0"/>
              <a:t>0, 0, 0, 0, 0, </a:t>
            </a:r>
            <a:r>
              <a:rPr lang="en-US" sz="3200" b="1" dirty="0">
                <a:solidFill>
                  <a:srgbClr val="FF0000"/>
                </a:solidFill>
              </a:rPr>
              <a:t>1,</a:t>
            </a:r>
            <a:r>
              <a:rPr lang="en-US" sz="3200" b="1" dirty="0"/>
              <a:t> 0, 0, 0, 0].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Single high (1) bit and all the others low (0) </a:t>
            </a:r>
            <a:r>
              <a:rPr lang="en-US" sz="3200" b="1" dirty="0" smtClean="0">
                <a:solidFill>
                  <a:srgbClr val="FF0000"/>
                </a:solidFill>
              </a:rPr>
              <a:t>ONE HOT REPRESENTATION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5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5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3570" name="Picture 2" descr="https://miro.medium.com/max/840/1*o7VCg1WILHZMVoPAALKWY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010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5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614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3962400"/>
            <a:ext cx="259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Express inputs outputs in  matrix form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WX = Z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0" y="2895600"/>
          <a:ext cx="8915400" cy="3962400"/>
        </p:xfrm>
        <a:graphic>
          <a:graphicData uri="http://schemas.openxmlformats.org/presentationml/2006/ole">
            <p:oleObj spid="_x0000_s9218" name="Equation" r:id="rId3" imgW="2514600" imgH="1447560" progId="Equation.DSMT4">
              <p:embed/>
            </p:oleObj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8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1816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Calculate output of Node A, B &amp; </a:t>
            </a:r>
            <a:r>
              <a:rPr lang="en-US" sz="4000" dirty="0" smtClean="0">
                <a:latin typeface="Calibri" pitchFamily="34" charset="0"/>
              </a:rPr>
              <a:t>Z,</a:t>
            </a:r>
          </a:p>
          <a:p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</a:rPr>
              <a:t>logsigmoid</a:t>
            </a:r>
            <a:r>
              <a:rPr lang="en-US" sz="4000" dirty="0" smtClean="0">
                <a:latin typeface="Calibri" pitchFamily="34" charset="0"/>
              </a:rPr>
              <a:t> is the activation function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35799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910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Calculate output of Node A, B &amp; Z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84582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32899" name="Object 2"/>
          <p:cNvGraphicFramePr>
            <a:graphicFrameLocks noChangeAspect="1"/>
          </p:cNvGraphicFramePr>
          <p:nvPr/>
        </p:nvGraphicFramePr>
        <p:xfrm>
          <a:off x="1066800" y="5867400"/>
          <a:ext cx="4378325" cy="990600"/>
        </p:xfrm>
        <a:graphic>
          <a:graphicData uri="http://schemas.openxmlformats.org/presentationml/2006/ole">
            <p:oleObj spid="_x0000_s10242" name="Equation" r:id="rId4" imgW="1739880" imgH="393480" progId="Equation.DSMT4">
              <p:embed/>
            </p:oleObj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32899" name="Object 2"/>
          <p:cNvGraphicFramePr>
            <a:graphicFrameLocks noChangeAspect="1"/>
          </p:cNvGraphicFramePr>
          <p:nvPr/>
        </p:nvGraphicFramePr>
        <p:xfrm>
          <a:off x="1704974" y="5638800"/>
          <a:ext cx="4357801" cy="1122363"/>
        </p:xfrm>
        <a:graphic>
          <a:graphicData uri="http://schemas.openxmlformats.org/presentationml/2006/ole">
            <p:oleObj spid="_x0000_s11266" name="Equation" r:id="rId4" imgW="1231560" imgH="317160" progId="Equation.DSMT4">
              <p:embed/>
            </p:oleObj>
          </a:graphicData>
        </a:graphic>
      </p:graphicFrame>
      <p:pic>
        <p:nvPicPr>
          <p:cNvPr id="704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67200"/>
            <a:ext cx="8848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148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Calculate output of Node A, B &amp; Z</a:t>
            </a:r>
          </a:p>
        </p:txBody>
      </p:sp>
      <p:pic>
        <p:nvPicPr>
          <p:cNvPr id="4628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ChangeArrowheads="1"/>
          </p:cNvSpPr>
          <p:nvPr/>
        </p:nvSpPr>
        <p:spPr bwMode="auto">
          <a:xfrm>
            <a:off x="0" y="4180344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How many parameters with/without biases ??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[</a:t>
            </a:r>
            <a:r>
              <a:rPr lang="en-US" sz="2800" b="1" dirty="0"/>
              <a:t>3 x 4] + [4 x 4] + [4 x 1] = 12 + 16 + 4 = 32 </a:t>
            </a:r>
            <a:r>
              <a:rPr lang="en-US" sz="2800" b="1" dirty="0" smtClean="0"/>
              <a:t>weights without bias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and 4 + 4 + 1 = 9 biases,</a:t>
            </a:r>
          </a:p>
          <a:p>
            <a:r>
              <a:rPr lang="en-US" sz="2800" b="1" dirty="0"/>
              <a:t> total of </a:t>
            </a:r>
            <a:r>
              <a:rPr lang="en-US" sz="2800" b="1" dirty="0">
                <a:solidFill>
                  <a:srgbClr val="FF0000"/>
                </a:solidFill>
              </a:rPr>
              <a:t>41</a:t>
            </a:r>
            <a:r>
              <a:rPr lang="en-US" sz="2800" b="1" dirty="0"/>
              <a:t> learnable </a:t>
            </a:r>
            <a:r>
              <a:rPr lang="en-US" sz="2800" b="1" dirty="0" smtClean="0"/>
              <a:t>parameters with biases.</a:t>
            </a:r>
            <a:endParaRPr lang="en-US" sz="2800" b="1" dirty="0"/>
          </a:p>
        </p:txBody>
      </p:sp>
      <p:pic>
        <p:nvPicPr>
          <p:cNvPr id="2181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362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144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 smtClean="0"/>
              <a:t>Two types of Activation Functions</a:t>
            </a:r>
            <a:endParaRPr lang="en-US" sz="48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4800" dirty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 dirty="0">
                <a:solidFill>
                  <a:srgbClr val="FF0000"/>
                </a:solidFill>
              </a:rPr>
              <a:t>Linear Activation Function</a:t>
            </a:r>
          </a:p>
          <a:p>
            <a:pPr marL="742950" indent="-742950">
              <a:buFont typeface="+mj-lt"/>
              <a:buAutoNum type="arabicPeriod"/>
              <a:defRPr/>
            </a:pPr>
            <a:endParaRPr lang="en-US" sz="4800" b="1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 dirty="0">
                <a:solidFill>
                  <a:srgbClr val="FF0000"/>
                </a:solidFill>
              </a:rPr>
              <a:t>Non-linear Activation Functions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54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042118"/>
            <a:ext cx="464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total learnable parameters with biases.</a:t>
            </a:r>
          </a:p>
          <a:p>
            <a:r>
              <a:rPr lang="en-US" sz="2400" b="1" dirty="0" smtClean="0"/>
              <a:t> [786x16] + [16x10] + [16] +[10] =</a:t>
            </a:r>
            <a:r>
              <a:rPr lang="en-US" sz="2400" b="1" dirty="0" smtClean="0">
                <a:solidFill>
                  <a:srgbClr val="FF0000"/>
                </a:solidFill>
              </a:rPr>
              <a:t>12,762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9970" name="Picture 2" descr="Introduction to Recurrent Neural Network | by Pranoy Radhakrishnan |  Towards Data Sci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755182" cy="3581400"/>
          </a:xfrm>
          <a:prstGeom prst="rect">
            <a:avLst/>
          </a:prstGeom>
          <a:noFill/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>FEEDBACK/RECURRENT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NETWORKS</a:t>
            </a:r>
          </a:p>
        </p:txBody>
      </p:sp>
      <p:pic>
        <p:nvPicPr>
          <p:cNvPr id="7379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800600"/>
            <a:ext cx="320839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9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648200"/>
            <a:ext cx="27671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95400"/>
            <a:ext cx="65627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9619" name="TextBox 2"/>
          <p:cNvSpPr txBox="1">
            <a:spLocks noChangeArrowheads="1"/>
          </p:cNvSpPr>
          <p:nvPr/>
        </p:nvSpPr>
        <p:spPr bwMode="auto">
          <a:xfrm>
            <a:off x="0" y="2286000"/>
            <a:ext cx="441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f(net)   =1 if net ≥0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         =0 otherwise</a:t>
            </a:r>
          </a:p>
        </p:txBody>
      </p:sp>
      <p:sp>
        <p:nvSpPr>
          <p:cNvPr id="23962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Unipolar</a:t>
            </a:r>
            <a:r>
              <a:rPr lang="en-US" sz="4400" b="1" dirty="0">
                <a:solidFill>
                  <a:srgbClr val="FF0000"/>
                </a:solidFill>
              </a:rPr>
              <a:t> Binary Step </a:t>
            </a:r>
            <a:r>
              <a:rPr lang="en-US" sz="4400" b="1" dirty="0" smtClean="0">
                <a:solidFill>
                  <a:srgbClr val="FF0000"/>
                </a:solidFill>
              </a:rPr>
              <a:t>Function</a:t>
            </a:r>
          </a:p>
          <a:p>
            <a:r>
              <a:rPr lang="en-US" sz="4400" b="1" dirty="0" err="1" smtClean="0">
                <a:solidFill>
                  <a:srgbClr val="FF0000"/>
                </a:solidFill>
              </a:rPr>
              <a:t>Unipolar</a:t>
            </a:r>
            <a:r>
              <a:rPr lang="en-US" sz="4400" b="1" dirty="0" smtClean="0">
                <a:solidFill>
                  <a:srgbClr val="FF0000"/>
                </a:solidFill>
              </a:rPr>
              <a:t> Threshold Logic Unit ( TLU) 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3655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8763" y="5638800"/>
            <a:ext cx="3805237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572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 similar </a:t>
            </a:r>
            <a:r>
              <a:rPr lang="en-US" sz="2400" b="1" i="1" dirty="0" smtClean="0"/>
              <a:t>kind</a:t>
            </a:r>
            <a:r>
              <a:rPr lang="en-US" sz="2400" b="1" dirty="0" smtClean="0"/>
              <a:t> of thing happens in </a:t>
            </a:r>
            <a:r>
              <a:rPr lang="en-US" sz="2400" b="1" dirty="0" smtClean="0">
                <a:hlinkClick r:id="rId4"/>
              </a:rPr>
              <a:t>neurons</a:t>
            </a:r>
            <a:r>
              <a:rPr lang="en-US" sz="2400" b="1" dirty="0" smtClean="0"/>
              <a:t> in the brain (if excitation greater than inhibition, send a spike of electrical activity on down the output </a:t>
            </a:r>
            <a:r>
              <a:rPr lang="en-US" sz="2400" b="1" dirty="0" smtClean="0">
                <a:hlinkClick r:id="rId5"/>
              </a:rPr>
              <a:t>axon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/>
      <p:bldP spid="239620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2175</Words>
  <Application>Microsoft Office PowerPoint</Application>
  <PresentationFormat>On-screen Show (4:3)</PresentationFormat>
  <Paragraphs>292</Paragraphs>
  <Slides>81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3" baseType="lpstr">
      <vt:lpstr>Office Theme</vt:lpstr>
      <vt:lpstr>Equation</vt:lpstr>
      <vt:lpstr>ANNs   History  Activation Functions Architectures  Perceptron 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Neural Network Architecture</vt:lpstr>
      <vt:lpstr>Slide 63</vt:lpstr>
      <vt:lpstr>How many hidden layers?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ANNs   History  Activation Functions Architectures  Perceptron Algorithm</dc:title>
  <dc:creator>prof. surekha bhanot</dc:creator>
  <cp:lastModifiedBy>prof. surekha bhanot</cp:lastModifiedBy>
  <cp:revision>8</cp:revision>
  <dcterms:created xsi:type="dcterms:W3CDTF">2006-08-16T00:00:00Z</dcterms:created>
  <dcterms:modified xsi:type="dcterms:W3CDTF">2020-09-26T13:31:20Z</dcterms:modified>
</cp:coreProperties>
</file>