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812" r:id="rId2"/>
    <p:sldId id="823" r:id="rId3"/>
    <p:sldId id="815" r:id="rId4"/>
    <p:sldId id="824" r:id="rId5"/>
    <p:sldId id="676" r:id="rId6"/>
    <p:sldId id="652" r:id="rId7"/>
    <p:sldId id="719" r:id="rId8"/>
    <p:sldId id="828" r:id="rId9"/>
    <p:sldId id="750" r:id="rId10"/>
    <p:sldId id="826" r:id="rId11"/>
    <p:sldId id="827" r:id="rId12"/>
    <p:sldId id="609" r:id="rId13"/>
    <p:sldId id="829" r:id="rId14"/>
    <p:sldId id="749" r:id="rId15"/>
    <p:sldId id="612" r:id="rId16"/>
    <p:sldId id="809" r:id="rId17"/>
    <p:sldId id="757" r:id="rId18"/>
    <p:sldId id="801" r:id="rId19"/>
    <p:sldId id="802" r:id="rId20"/>
    <p:sldId id="810" r:id="rId21"/>
    <p:sldId id="788" r:id="rId22"/>
    <p:sldId id="803" r:id="rId23"/>
    <p:sldId id="789" r:id="rId24"/>
    <p:sldId id="790" r:id="rId25"/>
    <p:sldId id="764" r:id="rId26"/>
    <p:sldId id="765" r:id="rId27"/>
    <p:sldId id="766" r:id="rId28"/>
    <p:sldId id="767" r:id="rId29"/>
    <p:sldId id="768" r:id="rId30"/>
    <p:sldId id="769" r:id="rId31"/>
    <p:sldId id="770" r:id="rId32"/>
    <p:sldId id="772" r:id="rId33"/>
    <p:sldId id="773" r:id="rId34"/>
    <p:sldId id="783" r:id="rId35"/>
    <p:sldId id="774" r:id="rId36"/>
    <p:sldId id="777" r:id="rId37"/>
    <p:sldId id="778" r:id="rId38"/>
    <p:sldId id="779" r:id="rId39"/>
    <p:sldId id="780" r:id="rId40"/>
    <p:sldId id="781" r:id="rId41"/>
    <p:sldId id="785" r:id="rId42"/>
    <p:sldId id="805" r:id="rId43"/>
    <p:sldId id="786" r:id="rId44"/>
    <p:sldId id="787" r:id="rId45"/>
    <p:sldId id="698" r:id="rId46"/>
    <p:sldId id="649" r:id="rId47"/>
    <p:sldId id="630" r:id="rId48"/>
    <p:sldId id="753" r:id="rId49"/>
    <p:sldId id="647" r:id="rId50"/>
    <p:sldId id="642" r:id="rId51"/>
    <p:sldId id="643" r:id="rId52"/>
    <p:sldId id="644" r:id="rId53"/>
    <p:sldId id="645" r:id="rId54"/>
    <p:sldId id="646" r:id="rId55"/>
    <p:sldId id="673" r:id="rId56"/>
    <p:sldId id="791" r:id="rId57"/>
    <p:sldId id="807" r:id="rId58"/>
    <p:sldId id="79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5DD5-1B43-4A44-8A94-EFA0C4AF4C7F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DC2A-26DD-4EAB-B656-83FDA3E95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1938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Cascade forward back propagation model  </a:t>
            </a:r>
          </a:p>
          <a:p>
            <a:r>
              <a:rPr lang="en-US" sz="3600" b="1" dirty="0"/>
              <a:t>include a weight connection </a:t>
            </a:r>
            <a:r>
              <a:rPr lang="en-US" sz="3600" b="1" dirty="0">
                <a:solidFill>
                  <a:srgbClr val="FF0000"/>
                </a:solidFill>
              </a:rPr>
              <a:t>from the input to each layer</a:t>
            </a:r>
            <a:r>
              <a:rPr lang="en-US" sz="3600" b="1" dirty="0"/>
              <a:t> and </a:t>
            </a:r>
            <a:r>
              <a:rPr lang="en-US" sz="3600" b="1" dirty="0">
                <a:solidFill>
                  <a:srgbClr val="FF0000"/>
                </a:solidFill>
              </a:rPr>
              <a:t>from each layer to the successive </a:t>
            </a:r>
            <a:r>
              <a:rPr lang="en-US" sz="3600" b="1" dirty="0" smtClean="0">
                <a:solidFill>
                  <a:srgbClr val="FF0000"/>
                </a:solidFill>
              </a:rPr>
              <a:t>layers.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5791200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/>
          </a:p>
          <a:p>
            <a:r>
              <a:rPr lang="en-US" sz="4400" dirty="0" smtClean="0"/>
              <a:t>Make connections</a:t>
            </a:r>
            <a:endParaRPr lang="en-US" sz="4400" dirty="0"/>
          </a:p>
        </p:txBody>
      </p:sp>
      <p:pic>
        <p:nvPicPr>
          <p:cNvPr id="1908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2914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15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Hebbian</a:t>
            </a:r>
            <a:r>
              <a:rPr lang="en-US" sz="4000" dirty="0" smtClean="0"/>
              <a:t> Rule is similar to   </a:t>
            </a:r>
            <a:r>
              <a:rPr lang="en-US" sz="4000" dirty="0" err="1" smtClean="0"/>
              <a:t>Perceptron</a:t>
            </a:r>
            <a:r>
              <a:rPr lang="en-US" sz="4000" dirty="0" smtClean="0"/>
              <a:t> rule 2, instead of desired output, actual output.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 err="1" smtClean="0"/>
              <a:t>Perceptron</a:t>
            </a:r>
            <a:r>
              <a:rPr lang="en-US" sz="4000" dirty="0" smtClean="0"/>
              <a:t> you apply this rule of weight change when output after  applying  threshold activation is not equal to target value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Shortcomings of </a:t>
            </a:r>
            <a:r>
              <a:rPr lang="en-US" dirty="0" err="1" smtClean="0">
                <a:solidFill>
                  <a:srgbClr val="FF0000"/>
                </a:solidFill>
              </a:rPr>
              <a:t>Hebb</a:t>
            </a:r>
            <a:r>
              <a:rPr lang="en-US" dirty="0" smtClean="0">
                <a:solidFill>
                  <a:srgbClr val="FF0000"/>
                </a:solidFill>
              </a:rPr>
              <a:t> Rule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If we continued to present the inputs and keep updating the weight ‘w’, then </a:t>
            </a:r>
            <a:r>
              <a:rPr lang="en-US" b="1" dirty="0" smtClean="0">
                <a:solidFill>
                  <a:srgbClr val="FF0000"/>
                </a:solidFill>
              </a:rPr>
              <a:t>‘w’ will become arbitrarily large, irrespective of the value of η</a:t>
            </a:r>
            <a:r>
              <a:rPr lang="en-US" b="1" dirty="0" smtClean="0"/>
              <a:t>, . </a:t>
            </a:r>
          </a:p>
          <a:p>
            <a:endParaRPr lang="en-US" b="1" dirty="0" smtClean="0"/>
          </a:p>
          <a:p>
            <a:r>
              <a:rPr lang="en-US" b="1" dirty="0" smtClean="0"/>
              <a:t>This is at odds with the biological system that inspired the </a:t>
            </a:r>
            <a:r>
              <a:rPr lang="en-US" b="1" dirty="0" err="1" smtClean="0"/>
              <a:t>Hebb</a:t>
            </a:r>
            <a:r>
              <a:rPr lang="en-US" b="1" dirty="0" smtClean="0"/>
              <a:t> rule. There are </a:t>
            </a:r>
            <a:r>
              <a:rPr lang="en-US" b="1" dirty="0" smtClean="0">
                <a:solidFill>
                  <a:srgbClr val="FF0000"/>
                </a:solidFill>
              </a:rPr>
              <a:t>natural limitations to biological synaptic efficacy</a:t>
            </a:r>
            <a:r>
              <a:rPr lang="en-US" b="1" dirty="0" smtClean="0"/>
              <a:t> (chemical depletion etc).</a:t>
            </a:r>
          </a:p>
          <a:p>
            <a:endParaRPr lang="en-US" b="1" dirty="0" smtClean="0"/>
          </a:p>
          <a:p>
            <a:r>
              <a:rPr lang="en-US" b="1" dirty="0" smtClean="0"/>
              <a:t>Hence, </a:t>
            </a:r>
            <a:r>
              <a:rPr lang="en-US" sz="3800" b="1" dirty="0" err="1" smtClean="0">
                <a:solidFill>
                  <a:srgbClr val="FF0000"/>
                </a:solidFill>
              </a:rPr>
              <a:t>Hebbian</a:t>
            </a:r>
            <a:r>
              <a:rPr lang="en-US" sz="3800" b="1" dirty="0" smtClean="0">
                <a:solidFill>
                  <a:srgbClr val="FF0000"/>
                </a:solidFill>
              </a:rPr>
              <a:t> learning is intrinsically unstable, producing very large positive or negative weights.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7141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Shortcomings of </a:t>
            </a:r>
            <a:r>
              <a:rPr lang="en-US" dirty="0" err="1" smtClean="0">
                <a:solidFill>
                  <a:srgbClr val="FF0000"/>
                </a:solidFill>
              </a:rPr>
              <a:t>Hebb</a:t>
            </a:r>
            <a:r>
              <a:rPr lang="en-US" dirty="0" smtClean="0">
                <a:solidFill>
                  <a:srgbClr val="FF0000"/>
                </a:solidFill>
              </a:rPr>
              <a:t> Rule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If we continued to present the inputs and keep updating the weight ‘w’, then </a:t>
            </a:r>
            <a:r>
              <a:rPr lang="en-US" b="1" dirty="0" smtClean="0">
                <a:solidFill>
                  <a:srgbClr val="FF0000"/>
                </a:solidFill>
              </a:rPr>
              <a:t>‘w’ will become arbitrarily large, irrespective of the value of η</a:t>
            </a:r>
            <a:r>
              <a:rPr lang="en-US" b="1" dirty="0" smtClean="0"/>
              <a:t>, . </a:t>
            </a:r>
          </a:p>
          <a:p>
            <a:endParaRPr lang="en-US" b="1" dirty="0" smtClean="0"/>
          </a:p>
          <a:p>
            <a:r>
              <a:rPr lang="en-US" b="1" dirty="0" smtClean="0"/>
              <a:t>This is at odds with the biological system that inspired the </a:t>
            </a:r>
            <a:r>
              <a:rPr lang="en-US" b="1" dirty="0" err="1" smtClean="0"/>
              <a:t>Hebb</a:t>
            </a:r>
            <a:r>
              <a:rPr lang="en-US" b="1" dirty="0" smtClean="0"/>
              <a:t> rule. There are </a:t>
            </a:r>
            <a:r>
              <a:rPr lang="en-US" b="1" dirty="0" smtClean="0">
                <a:solidFill>
                  <a:srgbClr val="FF0000"/>
                </a:solidFill>
              </a:rPr>
              <a:t>natural limitations to biological synaptic efficacy</a:t>
            </a:r>
            <a:r>
              <a:rPr lang="en-US" b="1" dirty="0" smtClean="0"/>
              <a:t> (chemical depletion etc).</a:t>
            </a:r>
          </a:p>
          <a:p>
            <a:endParaRPr lang="en-US" b="1" dirty="0" smtClean="0"/>
          </a:p>
          <a:p>
            <a:r>
              <a:rPr lang="en-US" b="1" dirty="0" smtClean="0"/>
              <a:t>This is unlike the behavior we observed for </a:t>
            </a:r>
            <a:r>
              <a:rPr lang="en-US" b="1" dirty="0" err="1" smtClean="0">
                <a:solidFill>
                  <a:srgbClr val="FF0000"/>
                </a:solidFill>
              </a:rPr>
              <a:t>backpropragation</a:t>
            </a:r>
            <a:r>
              <a:rPr lang="en-US" b="1" dirty="0" smtClean="0">
                <a:solidFill>
                  <a:srgbClr val="FF0000"/>
                </a:solidFill>
              </a:rPr>
              <a:t>, where the weights would stabilize for a range of step sizes. </a:t>
            </a:r>
          </a:p>
          <a:p>
            <a:endParaRPr lang="en-US" b="1" dirty="0" smtClean="0"/>
          </a:p>
          <a:p>
            <a:r>
              <a:rPr lang="en-US" b="1" dirty="0" smtClean="0"/>
              <a:t>Hence, </a:t>
            </a:r>
            <a:r>
              <a:rPr lang="en-US" sz="3800" b="1" dirty="0" err="1" smtClean="0">
                <a:solidFill>
                  <a:srgbClr val="FF0000"/>
                </a:solidFill>
              </a:rPr>
              <a:t>Hebbian</a:t>
            </a:r>
            <a:r>
              <a:rPr lang="en-US" sz="3800" b="1" dirty="0" smtClean="0">
                <a:solidFill>
                  <a:srgbClr val="FF0000"/>
                </a:solidFill>
              </a:rPr>
              <a:t> learning is intrinsically unstable, producing very large positive or negative weights.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7141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3401"/>
            <a:ext cx="5091113" cy="366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" y="4267200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single neuron trained using the </a:t>
            </a:r>
            <a:r>
              <a:rPr lang="en-US" dirty="0" err="1" smtClean="0"/>
              <a:t>Hebbian</a:t>
            </a:r>
            <a:r>
              <a:rPr lang="en-US" dirty="0" smtClean="0"/>
              <a:t> rule exhibits an orientation selectivity. </a:t>
            </a:r>
          </a:p>
          <a:p>
            <a:r>
              <a:rPr lang="en-US" dirty="0" smtClean="0"/>
              <a:t>Fig. 6 demonstrates this property. The points depicted in Fig. 6 are drawn from a 2-dimensional Gaussian distribution and used for training a neuron. The weight vector of the neuron is initialized to w0 as shown in the </a:t>
            </a:r>
            <a:r>
              <a:rPr lang="en-US" dirty="0" err="1" smtClean="0"/>
              <a:t>gure</a:t>
            </a:r>
            <a:r>
              <a:rPr lang="en-US" dirty="0" smtClean="0"/>
              <a:t>. As the learning proceeds, the weight vector move closer and closer to the direction w of maximal variance in the data. In fact, w is the eigenvector of the covariance matrix of the data corresponding to the largest </a:t>
            </a:r>
            <a:r>
              <a:rPr lang="en-US" dirty="0" err="1" smtClean="0"/>
              <a:t>eigenvalue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HEBB RULE WITH DECAY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1073155" name="Object 3"/>
          <p:cNvGraphicFramePr>
            <a:graphicFrameLocks noChangeAspect="1"/>
          </p:cNvGraphicFramePr>
          <p:nvPr/>
        </p:nvGraphicFramePr>
        <p:xfrm>
          <a:off x="184179" y="1371600"/>
          <a:ext cx="8842819" cy="2514600"/>
        </p:xfrm>
        <a:graphic>
          <a:graphicData uri="http://schemas.openxmlformats.org/presentationml/2006/ole">
            <p:oleObj spid="_x0000_s1173506" name="Equation" r:id="rId3" imgW="2501640" imgH="7110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3434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Rule 1 uses </a:t>
            </a:r>
            <a:r>
              <a:rPr lang="en-US" sz="3200" b="1" dirty="0" smtClean="0">
                <a:solidFill>
                  <a:srgbClr val="FF0000"/>
                </a:solidFill>
              </a:rPr>
              <a:t>forget factor </a:t>
            </a:r>
            <a:r>
              <a:rPr lang="el-GR" sz="3200" b="1" dirty="0" smtClean="0">
                <a:solidFill>
                  <a:srgbClr val="FF0000"/>
                </a:solidFill>
              </a:rPr>
              <a:t>γ</a:t>
            </a:r>
            <a:r>
              <a:rPr lang="en-US" sz="3200" b="1" dirty="0" smtClean="0"/>
              <a:t>,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if this factor is 0.1, learning rate is   1, then when stimulus is absent new weight is 0.9 , weight decreases by 10%</a:t>
            </a:r>
          </a:p>
          <a:p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Rule 2 does not use forget factor  explicitly</a:t>
            </a:r>
          </a:p>
          <a:p>
            <a:r>
              <a:rPr lang="en-US" sz="3600" b="1" dirty="0" smtClean="0"/>
              <a:t>The squared output </a:t>
            </a:r>
            <a:r>
              <a:rPr lang="en-US" sz="3600" b="1" i="1" dirty="0" smtClean="0"/>
              <a:t>y</a:t>
            </a:r>
            <a:r>
              <a:rPr lang="en-US" sz="3600" b="1" i="1" baseline="30000" dirty="0" smtClean="0"/>
              <a:t>2</a:t>
            </a:r>
            <a:r>
              <a:rPr lang="en-US" sz="3600" b="1" dirty="0" smtClean="0"/>
              <a:t> guarantees that the larger the output of the neuron becomes, the stronger is this balancing effect (more is forgetting)</a:t>
            </a:r>
            <a:endParaRPr lang="en-US" sz="3600" b="1" dirty="0"/>
          </a:p>
        </p:txBody>
      </p:sp>
      <p:graphicFrame>
        <p:nvGraphicFramePr>
          <p:cNvPr id="1804290" name="Object 2"/>
          <p:cNvGraphicFramePr>
            <a:graphicFrameLocks noChangeAspect="1"/>
          </p:cNvGraphicFramePr>
          <p:nvPr/>
        </p:nvGraphicFramePr>
        <p:xfrm>
          <a:off x="1447800" y="1066800"/>
          <a:ext cx="6053823" cy="2209800"/>
        </p:xfrm>
        <a:graphic>
          <a:graphicData uri="http://schemas.openxmlformats.org/presentationml/2006/ole">
            <p:oleObj spid="_x0000_s1804290" name="Equation" r:id="rId3" imgW="13204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MAIN APPLICATION OF </a:t>
            </a:r>
            <a:r>
              <a:rPr lang="en-US" sz="6000" dirty="0" smtClean="0">
                <a:solidFill>
                  <a:srgbClr val="FF0000"/>
                </a:solidFill>
              </a:rPr>
              <a:t>HEBB</a:t>
            </a:r>
            <a:r>
              <a:rPr lang="en-US" sz="6000" dirty="0" smtClean="0"/>
              <a:t> IS IN IMPLEMENTING </a:t>
            </a:r>
            <a:r>
              <a:rPr lang="en-US" sz="6000" dirty="0" smtClean="0">
                <a:solidFill>
                  <a:srgbClr val="FF0000"/>
                </a:solidFill>
              </a:rPr>
              <a:t>ASSOCIATIVE MEMORIES</a:t>
            </a:r>
          </a:p>
          <a:p>
            <a:endParaRPr lang="en-US" sz="6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6000" dirty="0" smtClean="0">
                <a:solidFill>
                  <a:srgbClr val="FF0000"/>
                </a:solidFill>
              </a:rPr>
              <a:t>     </a:t>
            </a:r>
            <a:r>
              <a:rPr lang="en-US" sz="6000" dirty="0" err="1" smtClean="0">
                <a:solidFill>
                  <a:srgbClr val="FF0000"/>
                </a:solidFill>
              </a:rPr>
              <a:t>Autoassociative</a:t>
            </a:r>
            <a:endParaRPr lang="en-US" sz="6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6000" dirty="0" smtClean="0">
                <a:solidFill>
                  <a:srgbClr val="FF0000"/>
                </a:solidFill>
              </a:rPr>
              <a:t>	</a:t>
            </a:r>
            <a:r>
              <a:rPr lang="en-US" sz="6000" dirty="0" err="1" smtClean="0">
                <a:solidFill>
                  <a:srgbClr val="FF0000"/>
                </a:solidFill>
              </a:rPr>
              <a:t>Hetroassociative</a:t>
            </a:r>
            <a:endParaRPr lang="en-US" sz="6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6000" dirty="0" smtClean="0">
                <a:solidFill>
                  <a:srgbClr val="FF0000"/>
                </a:solidFill>
              </a:rPr>
              <a:t>	BAM( </a:t>
            </a:r>
            <a:r>
              <a:rPr lang="en-US" sz="3200" dirty="0" smtClean="0">
                <a:solidFill>
                  <a:srgbClr val="FF0000"/>
                </a:solidFill>
              </a:rPr>
              <a:t>bidirectional associative memory)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"/>
            <a:ext cx="9144000" cy="6477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900" b="1" dirty="0" smtClean="0"/>
              <a:t>Human beings are also able to fully recall a memory by first remembering only particular aspects or features of that memory. </a:t>
            </a:r>
          </a:p>
          <a:p>
            <a:pPr>
              <a:buNone/>
            </a:pPr>
            <a:endParaRPr lang="en-US" sz="39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900" b="1" dirty="0" smtClean="0">
                <a:solidFill>
                  <a:srgbClr val="FF0000"/>
                </a:solidFill>
              </a:rPr>
              <a:t>Human memory associates</a:t>
            </a:r>
            <a:endParaRPr lang="en-US" sz="3900" b="1" dirty="0" smtClean="0"/>
          </a:p>
          <a:p>
            <a:r>
              <a:rPr lang="en-US" sz="3900" b="1" dirty="0" smtClean="0"/>
              <a:t> Similar items, </a:t>
            </a:r>
          </a:p>
          <a:p>
            <a:r>
              <a:rPr lang="en-US" sz="3900" b="1" dirty="0" smtClean="0"/>
              <a:t>Contrary/opposite items, </a:t>
            </a:r>
          </a:p>
          <a:p>
            <a:r>
              <a:rPr lang="en-US" sz="3900" b="1" dirty="0" smtClean="0"/>
              <a:t>Items close in proximity,</a:t>
            </a:r>
          </a:p>
          <a:p>
            <a:r>
              <a:rPr lang="en-US" sz="3900" b="1" dirty="0" smtClean="0"/>
              <a:t>Items close in succession (e.g., in a song)etc.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Pattern Associations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5259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 association is any link between a system’s input and output such that </a:t>
            </a:r>
            <a:r>
              <a:rPr lang="en-US" sz="3600" b="1" dirty="0" smtClean="0">
                <a:solidFill>
                  <a:srgbClr val="FF0000"/>
                </a:solidFill>
              </a:rPr>
              <a:t>when a pattern A is presented to the system, it will respond with pattern B.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When two patterns are linked by an association, the input pattern is called the </a:t>
            </a:r>
            <a:r>
              <a:rPr lang="en-US" sz="3600" b="1" dirty="0" smtClean="0">
                <a:solidFill>
                  <a:srgbClr val="FF0000"/>
                </a:solidFill>
              </a:rPr>
              <a:t>stimulus </a:t>
            </a:r>
            <a:r>
              <a:rPr lang="en-US" sz="3600" b="1" dirty="0" smtClean="0"/>
              <a:t>and the output pattern is called the </a:t>
            </a:r>
            <a:r>
              <a:rPr lang="en-US" sz="3600" b="1" dirty="0" smtClean="0">
                <a:solidFill>
                  <a:srgbClr val="FF000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xmlns="" val="26774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7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85108"/>
            <a:ext cx="8305800" cy="61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248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6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19475"/>
            <a:ext cx="45339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6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9444" y="4267200"/>
            <a:ext cx="4164032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3133725" cy="368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05200" y="0"/>
            <a:ext cx="56388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Auto-associative memories are content based memories which can recall a stored sequence when they are presented with a fragment or a noisy version of it. They are very effective in de-noising the input or removing interference from the input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In Hopfield networks with feedback loop, saved patterns will act as attractors. So, with each recursive iteration, more noise is rejected until a noiseless pattern is reconstructed at the output.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57375"/>
            <a:ext cx="78676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7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3400"/>
            <a:ext cx="7524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7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57200"/>
            <a:ext cx="7048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7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81000"/>
            <a:ext cx="7334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9540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FEEDFOWARD AUTOASSOCIATIVE NET</a:t>
            </a:r>
            <a:endParaRPr lang="en-US" sz="4000" b="1" dirty="0" smtClean="0"/>
          </a:p>
          <a:p>
            <a:pPr>
              <a:buFont typeface="Wingdings" pitchFamily="2" charset="2"/>
              <a:buChar char="§"/>
            </a:pPr>
            <a:endParaRPr lang="en-US" sz="3200" b="1" dirty="0" smtClean="0"/>
          </a:p>
          <a:p>
            <a:pPr>
              <a:buFont typeface="Wingdings" pitchFamily="2" charset="2"/>
              <a:buChar char="§"/>
            </a:pPr>
            <a:endParaRPr lang="en-US" sz="3200" b="1" dirty="0" smtClean="0"/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Performance in general is better for </a:t>
            </a:r>
            <a:r>
              <a:rPr lang="en-US" sz="3200" b="1" dirty="0" smtClean="0">
                <a:solidFill>
                  <a:srgbClr val="FF0000"/>
                </a:solidFill>
              </a:rPr>
              <a:t>bipolar vectors</a:t>
            </a:r>
          </a:p>
          <a:p>
            <a:pPr>
              <a:buFont typeface="Wingdings" pitchFamily="2" charset="2"/>
              <a:buChar char="§"/>
            </a:pPr>
            <a:endParaRPr lang="en-US" sz="3200" b="1" dirty="0" smtClean="0"/>
          </a:p>
          <a:p>
            <a:pPr>
              <a:buFont typeface="Wingdings" pitchFamily="2" charset="2"/>
              <a:buChar char="§"/>
            </a:pPr>
            <a:r>
              <a:rPr lang="en-US" sz="3200" b="1" dirty="0" smtClean="0"/>
              <a:t>In general for auto associative nets </a:t>
            </a:r>
            <a:r>
              <a:rPr lang="en-US" sz="3200" b="1" dirty="0" smtClean="0">
                <a:solidFill>
                  <a:srgbClr val="FF0000"/>
                </a:solidFill>
              </a:rPr>
              <a:t>the weights on diagonal ( those which would connect an input pattern component to corresponding component in the output pattern)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MAY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[ not essential as in Hopfield) be </a:t>
            </a:r>
            <a:r>
              <a:rPr lang="en-US" sz="3200" b="1" dirty="0" smtClean="0">
                <a:solidFill>
                  <a:srgbClr val="FF0000"/>
                </a:solidFill>
              </a:rPr>
              <a:t>set to zero to  </a:t>
            </a:r>
            <a:r>
              <a:rPr lang="en-US" sz="3200" b="1" dirty="0" smtClean="0">
                <a:latin typeface="+mj-lt"/>
                <a:ea typeface="Times New Roman" pitchFamily="18" charset="0"/>
                <a:cs typeface="Arial" pitchFamily="34" charset="0"/>
              </a:rPr>
              <a:t>improve the net's ability to generalize(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  <a:ea typeface="Times New Roman" pitchFamily="18" charset="0"/>
                <a:cs typeface="Arial" pitchFamily="34" charset="0"/>
              </a:rPr>
              <a:t>when more than one vector is stored in it</a:t>
            </a:r>
            <a:r>
              <a:rPr lang="en-US" sz="3200" b="1" dirty="0" smtClean="0">
                <a:latin typeface="+mj-lt"/>
                <a:ea typeface="Times New Roman" pitchFamily="18" charset="0"/>
                <a:cs typeface="Arial" pitchFamily="34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00200"/>
            <a:ext cx="8915400" cy="443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Associative network can recognize as </a:t>
            </a:r>
            <a:r>
              <a:rPr lang="en-US" sz="3600" b="1" dirty="0" smtClean="0">
                <a:solidFill>
                  <a:srgbClr val="FF0000"/>
                </a:solidFill>
              </a:rPr>
              <a:t>”known “ </a:t>
            </a:r>
            <a:r>
              <a:rPr lang="en-US" sz="3600" b="1" dirty="0" smtClean="0"/>
              <a:t>vectors those vectors which are similar to stored vectors, but differ slightly from it.</a:t>
            </a:r>
          </a:p>
          <a:p>
            <a:endParaRPr lang="en-US" sz="3600" b="1" i="1" dirty="0" smtClean="0">
              <a:solidFill>
                <a:srgbClr val="FF0000"/>
              </a:solidFill>
            </a:endParaRPr>
          </a:p>
          <a:p>
            <a:r>
              <a:rPr lang="en-US" sz="3600" b="1" i="1" dirty="0" smtClean="0">
                <a:solidFill>
                  <a:srgbClr val="FF0000"/>
                </a:solidFill>
              </a:rPr>
              <a:t>Differences</a:t>
            </a:r>
            <a:r>
              <a:rPr lang="en-US" sz="3600" b="1" dirty="0" smtClean="0"/>
              <a:t>  could be two forms: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MISTAKES</a:t>
            </a:r>
            <a:endParaRPr lang="en-US" sz="3600" b="1" dirty="0" smtClean="0"/>
          </a:p>
          <a:p>
            <a:pPr marL="2343150" lvl="4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MISSING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data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Bipolar (1/-1) representation of inputs and targets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i="1" dirty="0" smtClean="0"/>
              <a:t>Missing Data</a:t>
            </a:r>
            <a:r>
              <a:rPr lang="en-US" sz="3200" dirty="0" smtClean="0"/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represented by a 0. </a:t>
            </a:r>
          </a:p>
          <a:p>
            <a:r>
              <a:rPr lang="en-US" sz="3200" b="1" i="1" dirty="0" smtClean="0"/>
              <a:t>Mistaken Data</a:t>
            </a:r>
            <a:r>
              <a:rPr lang="en-US" sz="3200" dirty="0" smtClean="0"/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+1 is represented as -1 and vice versa. 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Binary(0/1) representation of inputs and targets  </a:t>
            </a:r>
          </a:p>
          <a:p>
            <a:r>
              <a:rPr lang="en-US" sz="4000" b="1" i="1" dirty="0" smtClean="0"/>
              <a:t>Missing Data</a:t>
            </a:r>
            <a:r>
              <a:rPr lang="en-US" sz="4000" dirty="0" smtClean="0"/>
              <a:t>: </a:t>
            </a:r>
            <a:r>
              <a:rPr lang="en-US" sz="4000" b="1" dirty="0" smtClean="0">
                <a:solidFill>
                  <a:srgbClr val="FF0000"/>
                </a:solidFill>
              </a:rPr>
              <a:t>Cannot be represented</a:t>
            </a:r>
            <a:r>
              <a:rPr lang="en-US" sz="4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sz="3200" b="1" i="1" dirty="0" smtClean="0"/>
              <a:t>Mistaken Data</a:t>
            </a:r>
            <a:r>
              <a:rPr lang="en-US" sz="3200" dirty="0" smtClean="0"/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1 is represented as 0 and vice versa</a:t>
            </a:r>
            <a:r>
              <a:rPr lang="en-US" sz="3200" dirty="0" smtClean="0"/>
              <a:t>. 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807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In general a net can handle more </a:t>
            </a:r>
            <a:r>
              <a:rPr lang="en-US" sz="3200" b="1" i="1" dirty="0" smtClean="0">
                <a:solidFill>
                  <a:srgbClr val="FF0000"/>
                </a:solidFill>
              </a:rPr>
              <a:t>missing components than mistaken/wrong </a:t>
            </a:r>
            <a:r>
              <a:rPr lang="en-US" sz="3200" b="1" i="1" dirty="0" smtClean="0"/>
              <a:t>components.</a:t>
            </a:r>
            <a:endParaRPr 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801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85223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43434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Diagonal elements not forced to zero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Bipolar activation function with threshold as zero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00200" y="2209800"/>
          <a:ext cx="6400800" cy="2067140"/>
        </p:xfrm>
        <a:graphic>
          <a:graphicData uri="http://schemas.openxmlformats.org/presentationml/2006/ole">
            <p:oleObj spid="_x0000_s1552386" name="Equation" r:id="rId3" imgW="2831760" imgH="914400" progId="Equation.3">
              <p:embed/>
            </p:oleObj>
          </a:graphicData>
        </a:graphic>
      </p:graphicFrame>
      <p:graphicFrame>
        <p:nvGraphicFramePr>
          <p:cNvPr id="612355" name="Object 3"/>
          <p:cNvGraphicFramePr>
            <a:graphicFrameLocks noChangeAspect="1"/>
          </p:cNvGraphicFramePr>
          <p:nvPr/>
        </p:nvGraphicFramePr>
        <p:xfrm>
          <a:off x="304800" y="5791200"/>
          <a:ext cx="8045450" cy="711200"/>
        </p:xfrm>
        <a:graphic>
          <a:graphicData uri="http://schemas.openxmlformats.org/presentationml/2006/ole">
            <p:oleObj spid="_x0000_s1552387" name="Equation" r:id="rId4" imgW="2298600" imgH="2030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Associative  net to store </a:t>
            </a:r>
            <a:r>
              <a:rPr lang="en-US" sz="3200" b="1" dirty="0" smtClean="0">
                <a:solidFill>
                  <a:srgbClr val="FF0000"/>
                </a:solidFill>
              </a:rPr>
              <a:t>one vector </a:t>
            </a:r>
            <a:r>
              <a:rPr lang="en-US" sz="3200" dirty="0" smtClean="0"/>
              <a:t>: recognizing the stored vector</a:t>
            </a:r>
            <a:endParaRPr lang="en-US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Vector s = ( 1,1,1,-1) is stored with weight matrix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[</a:t>
            </a:r>
            <a:r>
              <a:rPr lang="en-US" sz="3200" b="1" dirty="0" err="1" smtClean="0">
                <a:solidFill>
                  <a:srgbClr val="FF0000"/>
                </a:solidFill>
              </a:rPr>
              <a:t>s</a:t>
            </a:r>
            <a:r>
              <a:rPr lang="en-US" sz="3200" b="1" baseline="30000" dirty="0" err="1" smtClean="0">
                <a:solidFill>
                  <a:srgbClr val="FF0000"/>
                </a:solidFill>
              </a:rPr>
              <a:t>T</a:t>
            </a:r>
            <a:r>
              <a:rPr lang="en-US" sz="3200" b="1" dirty="0" err="1" smtClean="0">
                <a:solidFill>
                  <a:srgbClr val="FF0000"/>
                </a:solidFill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</a:rPr>
              <a:t>]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746" name="Picture 2" descr="https://www.mathworks.com/help/examples/nnet/win64/CascadeforwardnetExampl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</p:spPr>
      </p:pic>
      <p:pic>
        <p:nvPicPr>
          <p:cNvPr id="1183750" name="Picture 6" descr="https://www.mathworks.com/help/examples/nnet/win64/RefFeedForwardNetExampl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40714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4384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Cascade forward back propagation model 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include a weight connection from the input to each layer and from each layer to the successive layers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an </a:t>
            </a:r>
            <a:r>
              <a:rPr lang="en-US" sz="2800" b="1" dirty="0" err="1" smtClean="0"/>
              <a:t>autoassociative</a:t>
            </a:r>
            <a:r>
              <a:rPr lang="en-US" sz="2800" b="1" dirty="0" smtClean="0"/>
              <a:t> network with </a:t>
            </a:r>
            <a:r>
              <a:rPr lang="en-US" sz="3200" b="1" dirty="0" smtClean="0">
                <a:solidFill>
                  <a:srgbClr val="FF0000"/>
                </a:solidFill>
              </a:rPr>
              <a:t>one mistake </a:t>
            </a:r>
            <a:r>
              <a:rPr lang="en-US" sz="2800" b="1" dirty="0" smtClean="0"/>
              <a:t>in (1,1,1,-1)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482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TESTING AN AUTOASSOCIATIVE NETWORK WITH </a:t>
            </a:r>
            <a:r>
              <a:rPr lang="en-US" sz="2800" b="1" dirty="0" smtClean="0">
                <a:solidFill>
                  <a:srgbClr val="FF0000"/>
                </a:solidFill>
              </a:rPr>
              <a:t>TWO MISTAKES </a:t>
            </a:r>
            <a:r>
              <a:rPr lang="en-US" sz="2400" b="1" dirty="0" smtClean="0"/>
              <a:t>IN (1,1,1,-1)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59436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Does not recognize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1921" name="Object 1"/>
          <p:cNvGraphicFramePr>
            <a:graphicFrameLocks noChangeAspect="1"/>
          </p:cNvGraphicFramePr>
          <p:nvPr/>
        </p:nvGraphicFramePr>
        <p:xfrm>
          <a:off x="6715125" y="3200400"/>
          <a:ext cx="2428875" cy="1421780"/>
        </p:xfrm>
        <a:graphic>
          <a:graphicData uri="http://schemas.openxmlformats.org/presentationml/2006/ole">
            <p:oleObj spid="_x0000_s1553410" name="Equation" r:id="rId3" imgW="1562040" imgH="914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752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,-1</a:t>
            </a:r>
            <a:r>
              <a:rPr lang="en-US" sz="2800" dirty="0" smtClean="0">
                <a:sym typeface="Wingdings" pitchFamily="2" charset="2"/>
              </a:rPr>
              <a:t>,1,-1).W=(2,2,2,-2)   (1,1,1,-1)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066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-1</a:t>
            </a:r>
            <a:r>
              <a:rPr lang="en-US" sz="2800" dirty="0" smtClean="0">
                <a:sym typeface="Wingdings" pitchFamily="2" charset="2"/>
              </a:rPr>
              <a:t>,1,1,-1).W=(2,2,2,-2)   (1,1,1,-1)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362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(1,1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,-1</a:t>
            </a:r>
            <a:r>
              <a:rPr lang="en-US" sz="2800" dirty="0" smtClean="0">
                <a:sym typeface="Wingdings" pitchFamily="2" charset="2"/>
              </a:rPr>
              <a:t>,-1).W=(2,2,2,-2)   (1,1,1,-1)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895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(1,1,1,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).W=(2,2,2,-2)   (1,1,1,-1)</a:t>
            </a:r>
          </a:p>
          <a:p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RECOGNIZES !!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486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-1,-1,</a:t>
            </a:r>
            <a:r>
              <a:rPr lang="en-US" sz="2800" dirty="0" smtClean="0">
                <a:sym typeface="Wingdings" pitchFamily="2" charset="2"/>
              </a:rPr>
              <a:t>1,-1).W=(0,0,0,0)   (1,1,1,1)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9" grpId="1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57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Testing an </a:t>
            </a:r>
            <a:r>
              <a:rPr lang="en-US" sz="2400" b="1" dirty="0" err="1" smtClean="0"/>
              <a:t>Autoassociative</a:t>
            </a:r>
            <a:r>
              <a:rPr lang="en-US" sz="2400" b="1" dirty="0" smtClean="0"/>
              <a:t> network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mistake </a:t>
            </a:r>
            <a:r>
              <a:rPr lang="en-US" sz="2400" b="1" dirty="0" smtClean="0"/>
              <a:t>in (1,1,1,-1)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33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Testing an </a:t>
            </a:r>
            <a:r>
              <a:rPr lang="en-US" sz="2400" b="1" dirty="0" err="1" smtClean="0"/>
              <a:t>Autoassociative</a:t>
            </a:r>
            <a:r>
              <a:rPr lang="en-US" sz="2400" b="1" dirty="0" smtClean="0"/>
              <a:t> network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two mistakes </a:t>
            </a:r>
            <a:r>
              <a:rPr lang="en-US" sz="2400" b="1" dirty="0" smtClean="0"/>
              <a:t>in (1,1,1,-1)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63347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Does not recognize</a:t>
            </a:r>
            <a:endParaRPr lang="en-US" sz="2800" dirty="0"/>
          </a:p>
        </p:txBody>
      </p:sp>
      <p:graphicFrame>
        <p:nvGraphicFramePr>
          <p:cNvPr id="721921" name="Object 1"/>
          <p:cNvGraphicFramePr>
            <a:graphicFrameLocks noChangeAspect="1"/>
          </p:cNvGraphicFramePr>
          <p:nvPr/>
        </p:nvGraphicFramePr>
        <p:xfrm>
          <a:off x="2895600" y="-1"/>
          <a:ext cx="3254377" cy="1905001"/>
        </p:xfrm>
        <a:graphic>
          <a:graphicData uri="http://schemas.openxmlformats.org/presentationml/2006/ole">
            <p:oleObj spid="_x0000_s1554434" name="Equation" r:id="rId3" imgW="1562040" imgH="914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200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,-1</a:t>
            </a:r>
            <a:r>
              <a:rPr lang="en-US" sz="2800" dirty="0" smtClean="0">
                <a:sym typeface="Wingdings" pitchFamily="2" charset="2"/>
              </a:rPr>
              <a:t>,1,-1).W=(2,2,2,-2)   (1,1,1,-1)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514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-1</a:t>
            </a:r>
            <a:r>
              <a:rPr lang="en-US" sz="2800" dirty="0" smtClean="0">
                <a:sym typeface="Wingdings" pitchFamily="2" charset="2"/>
              </a:rPr>
              <a:t>,1,1,-1).W=(2,2,2,-2)   (1,1,1,-1)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10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(1,1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,-1</a:t>
            </a:r>
            <a:r>
              <a:rPr lang="en-US" sz="2800" dirty="0" smtClean="0">
                <a:sym typeface="Wingdings" pitchFamily="2" charset="2"/>
              </a:rPr>
              <a:t>,-1).W=(2,2,2,-2)   (1,1,1,-1)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4495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(1,1,1,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).W=(2,2,2,-2)   (1,1,1,-1)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15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-1,-1,</a:t>
            </a:r>
            <a:r>
              <a:rPr lang="en-US" sz="2800" dirty="0" smtClean="0">
                <a:sym typeface="Wingdings" pitchFamily="2" charset="2"/>
              </a:rPr>
              <a:t>1,-1).W=(0,0,0,0)   (1,1,1,1)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9" grpId="1"/>
      <p:bldP spid="14" grpId="0"/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(</a:t>
            </a:r>
            <a:r>
              <a:rPr lang="en-US" sz="2400" b="1" dirty="0" smtClean="0"/>
              <a:t>1,1,1,-1)- Stored Vector  </a:t>
            </a:r>
          </a:p>
          <a:p>
            <a:r>
              <a:rPr lang="en-US" sz="2400" b="1" dirty="0" smtClean="0"/>
              <a:t>Testing an </a:t>
            </a:r>
            <a:r>
              <a:rPr lang="en-US" sz="2400" b="1" dirty="0" err="1" smtClean="0"/>
              <a:t>Autoassociative</a:t>
            </a:r>
            <a:r>
              <a:rPr lang="en-US" sz="2400" b="1" dirty="0" smtClean="0"/>
              <a:t> Network with  </a:t>
            </a:r>
            <a:r>
              <a:rPr lang="en-US" sz="2400" b="1" dirty="0" smtClean="0">
                <a:solidFill>
                  <a:srgbClr val="FF0000"/>
                </a:solidFill>
              </a:rPr>
              <a:t>two “missing“</a:t>
            </a:r>
            <a:r>
              <a:rPr lang="en-US" sz="2400" b="1" dirty="0" smtClean="0"/>
              <a:t> entries in input vector</a:t>
            </a:r>
          </a:p>
          <a:p>
            <a:r>
              <a:rPr lang="en-US" sz="3600" b="1" dirty="0" smtClean="0"/>
              <a:t> 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,1,-1).W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 =(2,2,1,-1)   (1,1,1,-1)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,1,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,-1).W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=(2,1,2,-1)   (1,1,1,-1)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95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,1,1,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 =(2,1,1,-2)   (1,1,1,-1)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10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0,0</a:t>
            </a:r>
            <a:r>
              <a:rPr lang="en-US" sz="2800" dirty="0" smtClean="0">
                <a:sym typeface="Wingdings" pitchFamily="2" charset="2"/>
              </a:rPr>
              <a:t>,-1).W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=(1,2,2,-1)   (1,1,1,-1)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0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en-US" sz="2800" dirty="0" smtClean="0">
                <a:sym typeface="Wingdings" pitchFamily="2" charset="2"/>
              </a:rPr>
              <a:t>1,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=(1,2,1,-2)   (1,1,1,-1)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715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(1,1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,0</a:t>
            </a:r>
            <a:r>
              <a:rPr lang="en-US" sz="2800" dirty="0" smtClean="0">
                <a:sym typeface="Wingdings" pitchFamily="2" charset="2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=(1,1,2,-2)   (1,1,1,-1)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6273225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RECOGNIZES IN  ALL CASES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 AUTOASSOCIATIVE NETWORK WITH NO </a:t>
            </a:r>
            <a:r>
              <a:rPr lang="en-US" sz="2800" b="1" dirty="0" smtClean="0">
                <a:solidFill>
                  <a:srgbClr val="002060"/>
                </a:solidFill>
              </a:rPr>
              <a:t>SELF-CONNECTIONS</a:t>
            </a:r>
            <a:r>
              <a:rPr lang="en-US" sz="2800" b="1" dirty="0" smtClean="0">
                <a:solidFill>
                  <a:srgbClr val="FF0000"/>
                </a:solidFill>
              </a:rPr>
              <a:t> :ZEROING OUT DIAGONAL OF ORIGINAL W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47202" name="Object 2"/>
          <p:cNvGraphicFramePr>
            <a:graphicFrameLocks noChangeAspect="1"/>
          </p:cNvGraphicFramePr>
          <p:nvPr/>
        </p:nvGraphicFramePr>
        <p:xfrm>
          <a:off x="5410200" y="1295400"/>
          <a:ext cx="3505200" cy="2135941"/>
        </p:xfrm>
        <a:graphic>
          <a:graphicData uri="http://schemas.openxmlformats.org/presentationml/2006/ole">
            <p:oleObj spid="_x0000_s1555458" name="Equation" r:id="rId3" imgW="1041120" imgH="6346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962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an </a:t>
            </a:r>
            <a:r>
              <a:rPr lang="en-US" sz="2800" b="1" dirty="0" err="1" smtClean="0"/>
              <a:t>Autoassociative</a:t>
            </a:r>
            <a:r>
              <a:rPr lang="en-US" sz="2800" b="1" dirty="0" smtClean="0"/>
              <a:t> network with </a:t>
            </a:r>
            <a:r>
              <a:rPr lang="en-US" sz="3200" b="1" dirty="0" smtClean="0">
                <a:solidFill>
                  <a:srgbClr val="FF0000"/>
                </a:solidFill>
              </a:rPr>
              <a:t>two mistakes </a:t>
            </a:r>
            <a:r>
              <a:rPr lang="en-US" sz="2800" b="1" dirty="0" smtClean="0"/>
              <a:t>in (1,1,1,-1)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05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(-1,-1,</a:t>
            </a:r>
            <a:r>
              <a:rPr lang="en-US" sz="2800" dirty="0" smtClean="0">
                <a:sym typeface="Wingdings" pitchFamily="2" charset="2"/>
              </a:rPr>
              <a:t>1,-1).W=(0,0,0,0)   (0,0,0,0) </a:t>
            </a:r>
          </a:p>
          <a:p>
            <a:r>
              <a:rPr lang="en-US" sz="2800" dirty="0" smtClean="0"/>
              <a:t>(1,1,1,-1) 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(-1,-1,</a:t>
            </a:r>
            <a:r>
              <a:rPr lang="en-US" sz="2800" dirty="0" smtClean="0">
                <a:sym typeface="Wingdings" pitchFamily="2" charset="2"/>
              </a:rPr>
              <a:t>1,-1).W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=(1,1,1,1)   (1,1,1,1) </a:t>
            </a:r>
          </a:p>
          <a:p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Still does not recognize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76579" name="Object 2"/>
          <p:cNvGraphicFramePr>
            <a:graphicFrameLocks noChangeAspect="1"/>
          </p:cNvGraphicFramePr>
          <p:nvPr/>
        </p:nvGraphicFramePr>
        <p:xfrm>
          <a:off x="304800" y="1447800"/>
          <a:ext cx="3254375" cy="1905000"/>
        </p:xfrm>
        <a:graphic>
          <a:graphicData uri="http://schemas.openxmlformats.org/presentationml/2006/ole">
            <p:oleObj spid="_x0000_s1555459" name="Equation" r:id="rId4" imgW="156204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STORING SEVERAL VECTORS IN AN AUTO-ASSOCIATIVE NETWORK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More than one vector can be stored in an auto-associative net by simply adding the weights needed for each vector. </a:t>
            </a:r>
          </a:p>
          <a:p>
            <a:endParaRPr lang="en-US" sz="3200" b="1" dirty="0" smtClean="0"/>
          </a:p>
          <a:p>
            <a:r>
              <a:rPr lang="en-US" sz="3200" b="1" i="1" dirty="0" smtClean="0"/>
              <a:t>Theorem</a:t>
            </a:r>
            <a:r>
              <a:rPr lang="en-US" sz="3200" i="1" dirty="0" smtClean="0"/>
              <a:t>: </a:t>
            </a:r>
            <a:r>
              <a:rPr lang="en-US" sz="3200" b="1" i="1" dirty="0" smtClean="0"/>
              <a:t>an n x n network is able to store up </a:t>
            </a:r>
            <a:r>
              <a:rPr lang="en-US" sz="3200" b="1" i="1" dirty="0" smtClean="0">
                <a:solidFill>
                  <a:srgbClr val="FF0000"/>
                </a:solidFill>
              </a:rPr>
              <a:t>to n-1 mutually orthogonal (M.O.) bipolar vectors , </a:t>
            </a:r>
            <a:r>
              <a:rPr lang="en-US" sz="3200" b="1" i="1" dirty="0" smtClean="0"/>
              <a:t>but not n such vectors.</a:t>
            </a:r>
          </a:p>
          <a:p>
            <a:endParaRPr lang="en-US" sz="3200" b="1" i="1" dirty="0" smtClean="0"/>
          </a:p>
          <a:p>
            <a:r>
              <a:rPr lang="en-US" sz="3200" b="1" dirty="0" smtClean="0"/>
              <a:t>The requirement of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orthogonality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places serious </a:t>
            </a:r>
            <a:r>
              <a:rPr lang="en-US" sz="3200" b="1" dirty="0" smtClean="0">
                <a:solidFill>
                  <a:srgbClr val="FF0000"/>
                </a:solidFill>
              </a:rPr>
              <a:t>limitations on the </a:t>
            </a:r>
            <a:r>
              <a:rPr lang="en-US" sz="3200" b="1" dirty="0" err="1" smtClean="0">
                <a:solidFill>
                  <a:srgbClr val="FF0000"/>
                </a:solidFill>
              </a:rPr>
              <a:t>Hebbian</a:t>
            </a:r>
            <a:r>
              <a:rPr lang="en-US" sz="3200" b="1" dirty="0" smtClean="0">
                <a:solidFill>
                  <a:srgbClr val="FF0000"/>
                </a:solidFill>
              </a:rPr>
              <a:t> Learning Rule</a:t>
            </a:r>
          </a:p>
          <a:p>
            <a:endParaRPr lang="en-US" sz="3200" b="1" i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r>
              <a:rPr lang="en-US" sz="3600" b="1" i="1" dirty="0" smtClean="0">
                <a:solidFill>
                  <a:srgbClr val="FF0000"/>
                </a:solidFill>
              </a:rPr>
              <a:t>Non-orthogonal vectors cannot be stored in an auto-associative network in reliable manner. </a:t>
            </a:r>
            <a:r>
              <a:rPr lang="en-US" sz="3600" b="1" dirty="0" smtClean="0"/>
              <a:t>They may not always be identified.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More patterns can be stored if they are not similar to each  other (e.g., </a:t>
            </a:r>
            <a:r>
              <a:rPr lang="en-US" sz="3600" b="1" dirty="0" smtClean="0">
                <a:solidFill>
                  <a:srgbClr val="FF0000"/>
                </a:solidFill>
              </a:rPr>
              <a:t>orthogonal</a:t>
            </a:r>
            <a:r>
              <a:rPr lang="en-US" sz="3600" b="1" dirty="0" smtClean="0"/>
              <a:t>)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  <p:pic>
        <p:nvPicPr>
          <p:cNvPr id="1412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0"/>
            <a:ext cx="6743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2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143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Trying to store two non-</a:t>
            </a:r>
            <a:r>
              <a:rPr lang="en-US" sz="3200" dirty="0" err="1" smtClean="0"/>
              <a:t>orthoganal</a:t>
            </a:r>
            <a:r>
              <a:rPr lang="en-US" sz="3200" dirty="0" smtClean="0"/>
              <a:t> vectors (1,-1,-1,1) and (1,1,-1,1)  gives a weight matrix  which cannot distinguish between two vectors</a:t>
            </a:r>
            <a:endParaRPr lang="en-US" sz="3200" dirty="0"/>
          </a:p>
        </p:txBody>
      </p:sp>
      <p:pic>
        <p:nvPicPr>
          <p:cNvPr id="1412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399"/>
            <a:ext cx="6324600" cy="339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2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TESTING for two Stored non-</a:t>
            </a:r>
            <a:r>
              <a:rPr lang="en-US" sz="3600" b="1" dirty="0" err="1" smtClean="0">
                <a:solidFill>
                  <a:srgbClr val="FF0000"/>
                </a:solidFill>
              </a:rPr>
              <a:t>orthoganal</a:t>
            </a:r>
            <a:r>
              <a:rPr lang="en-US" sz="3600" b="1" dirty="0" smtClean="0">
                <a:solidFill>
                  <a:srgbClr val="FF0000"/>
                </a:solidFill>
              </a:rPr>
              <a:t> vectors (1,-1,-1,1) and (1,1,-1,1)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10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Same result for both, cannot distinguish between the two vectors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411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8858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894462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9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778894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9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0"/>
            <a:ext cx="9220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sz="3200" b="1" dirty="0" smtClean="0"/>
              <a:t>Example :  store (1 1 -1 -1) and (-1 1 1 -1)  [</a:t>
            </a:r>
            <a:r>
              <a:rPr lang="en-US" sz="3200" b="1" dirty="0" smtClean="0">
                <a:solidFill>
                  <a:srgbClr val="FF0000"/>
                </a:solidFill>
              </a:rPr>
              <a:t>orthogonal</a:t>
            </a:r>
            <a:r>
              <a:rPr lang="en-US" sz="3200" b="1" dirty="0" smtClean="0"/>
              <a:t>]  in an auto-associative net. </a:t>
            </a:r>
          </a:p>
          <a:p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6362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895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</a:t>
            </a:r>
            <a:r>
              <a:rPr lang="en-US" sz="4000" baseline="-25000" dirty="0" smtClean="0"/>
              <a:t>3 </a:t>
            </a:r>
            <a:r>
              <a:rPr lang="en-US" sz="4000" dirty="0" smtClean="0"/>
              <a:t> is orthogonal to both X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and X</a:t>
            </a:r>
            <a:r>
              <a:rPr lang="en-US" sz="4000" baseline="-25000" dirty="0" smtClean="0"/>
              <a:t>2</a:t>
            </a:r>
            <a:endParaRPr lang="en-US" sz="4000" dirty="0"/>
          </a:p>
        </p:txBody>
      </p:sp>
      <p:pic>
        <p:nvPicPr>
          <p:cNvPr id="1410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7600"/>
            <a:ext cx="90868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9762" name="Picture 2" descr="Architecture of neural networks: a cascade-forward backpropagation network, b feed-forward back-propagation network, and c layer recurrent network 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3999" cy="628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33800"/>
            <a:ext cx="8658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9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9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84" name="Picture 4" descr="Image result for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3341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52800" y="5867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AUTOENCODER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97" y="0"/>
            <a:ext cx="8807003" cy="6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0" y="2967335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Incorporating nonlinearity into memory can significantly reduce reconstruction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1298" name="Picture 2" descr="https://miro.medium.com/max/1000/0*uq2_ZipB9TqI9G_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322" name="Picture 2" descr="Image result for cnn based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07" y="609600"/>
            <a:ext cx="9007393" cy="4114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CNN based </a:t>
            </a:r>
            <a:r>
              <a:rPr lang="en-US" sz="3200" dirty="0" err="1" smtClean="0"/>
              <a:t>Autoencoder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46482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That way we can extract from the middle of the network a representation of the input with fewer dimensions. </a:t>
            </a:r>
          </a:p>
          <a:p>
            <a:r>
              <a:rPr lang="en-US" sz="2800" b="1" dirty="0" smtClean="0"/>
              <a:t>can use this idea to reproduce the same but a bit different or even better data (training data augmentation, data </a:t>
            </a:r>
            <a:r>
              <a:rPr lang="en-US" sz="2800" b="1" dirty="0" err="1" smtClean="0"/>
              <a:t>denoising</a:t>
            </a:r>
            <a:r>
              <a:rPr lang="en-US" sz="2800" b="1" dirty="0" smtClean="0"/>
              <a:t>, etc)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62600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is an example of </a:t>
            </a:r>
            <a:r>
              <a:rPr lang="en-US" sz="2800" dirty="0" err="1" smtClean="0"/>
              <a:t>Autoassociation</a:t>
            </a:r>
            <a:r>
              <a:rPr lang="en-US" sz="2800" dirty="0" smtClean="0"/>
              <a:t>/</a:t>
            </a:r>
            <a:r>
              <a:rPr lang="en-US" sz="2800" dirty="0" err="1" smtClean="0"/>
              <a:t>Hetroassociation</a:t>
            </a:r>
            <a:endParaRPr lang="en-US" sz="2800" dirty="0"/>
          </a:p>
        </p:txBody>
      </p:sp>
      <p:pic>
        <p:nvPicPr>
          <p:cNvPr id="129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6238875"/>
            <a:ext cx="4933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3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8248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38400"/>
            <a:ext cx="89916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37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67201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b="1" dirty="0" smtClean="0">
              <a:solidFill>
                <a:srgbClr val="FF0000"/>
              </a:solidFill>
            </a:endParaRPr>
          </a:p>
          <a:p>
            <a:r>
              <a:rPr lang="en-US" sz="6000" b="1" i="1" dirty="0" smtClean="0"/>
              <a:t>Weights are strengthened by </a:t>
            </a:r>
            <a:r>
              <a:rPr lang="en-US" sz="6000" b="1" i="1" dirty="0" smtClean="0">
                <a:solidFill>
                  <a:srgbClr val="FF0000"/>
                </a:solidFill>
              </a:rPr>
              <a:t>desired response </a:t>
            </a:r>
            <a:r>
              <a:rPr lang="en-US" sz="6000" b="1" i="1" dirty="0" smtClean="0"/>
              <a:t>for HETRO associative network so it is</a:t>
            </a:r>
          </a:p>
          <a:p>
            <a:endParaRPr lang="en-US" sz="6000" b="1" i="1" dirty="0" smtClean="0">
              <a:solidFill>
                <a:srgbClr val="FF0000"/>
              </a:solidFill>
            </a:endParaRPr>
          </a:p>
          <a:p>
            <a:r>
              <a:rPr lang="en-US" sz="6000" b="1" dirty="0" smtClean="0">
                <a:solidFill>
                  <a:srgbClr val="FF0000"/>
                </a:solidFill>
              </a:rPr>
              <a:t> SUPERVISED HEBB</a:t>
            </a:r>
          </a:p>
          <a:p>
            <a:endParaRPr lang="en-US" sz="60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248400" cy="413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4626" name="Object 2"/>
          <p:cNvGraphicFramePr>
            <a:graphicFrameLocks noChangeAspect="1"/>
          </p:cNvGraphicFramePr>
          <p:nvPr/>
        </p:nvGraphicFramePr>
        <p:xfrm>
          <a:off x="6426200" y="0"/>
          <a:ext cx="2717800" cy="3590925"/>
        </p:xfrm>
        <a:graphic>
          <a:graphicData uri="http://schemas.openxmlformats.org/presentationml/2006/ole">
            <p:oleObj spid="_x0000_s1434626" name="Equation" r:id="rId4" imgW="711000" imgH="939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114800"/>
            <a:ext cx="9144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HETRO-ASSOCIATIVE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net is to be trained to store the following mappings from input row vectors 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 = (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4</a:t>
            </a:r>
            <a:r>
              <a:rPr lang="en-US" sz="2800" b="1" dirty="0" smtClean="0">
                <a:solidFill>
                  <a:srgbClr val="FF0000"/>
                </a:solidFill>
              </a:rPr>
              <a:t> )  to output row vectors    t = ( 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Write Weight matrix relating input output in terms of </a:t>
            </a:r>
            <a:r>
              <a:rPr lang="en-US" sz="2800" b="1" dirty="0" err="1" smtClean="0">
                <a:solidFill>
                  <a:srgbClr val="FF0000"/>
                </a:solidFill>
              </a:rPr>
              <a:t>ws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How to find weights 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Two different ways for calculating weight matrix are used: </a:t>
            </a:r>
          </a:p>
          <a:p>
            <a:endParaRPr lang="en-US" sz="3600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Iterative Method using </a:t>
            </a:r>
            <a:r>
              <a:rPr lang="en-US" sz="3600" b="1" dirty="0" err="1" smtClean="0">
                <a:solidFill>
                  <a:srgbClr val="FF0000"/>
                </a:solidFill>
              </a:rPr>
              <a:t>Hebb</a:t>
            </a:r>
            <a:r>
              <a:rPr lang="en-US" sz="3600" b="1" dirty="0" smtClean="0">
                <a:solidFill>
                  <a:srgbClr val="FF0000"/>
                </a:solidFill>
              </a:rPr>
              <a:t> Rule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 The outer products. </a:t>
            </a:r>
          </a:p>
          <a:p>
            <a:pPr marL="742950" indent="-742950">
              <a:buFont typeface="+mj-lt"/>
              <a:buAutoNum type="arabicPeriod"/>
            </a:pPr>
            <a:endParaRPr lang="en-US" sz="3200" b="1" dirty="0" smtClean="0"/>
          </a:p>
          <a:p>
            <a:r>
              <a:rPr lang="en-US" sz="3200" b="1" dirty="0" smtClean="0"/>
              <a:t>New input vectors which  are similar and not  identical to training input vectors are tested.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 new input vector differing from the training input vector in fewer components should produce the reasonable response as the same output vector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98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HEBB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rule, one of the oldest and simplest, was introduced by Donald </a:t>
            </a:r>
            <a:r>
              <a:rPr lang="en-US" sz="3600" dirty="0" err="1" smtClean="0"/>
              <a:t>Hebb</a:t>
            </a:r>
            <a:r>
              <a:rPr lang="en-US" sz="3600" dirty="0" smtClean="0"/>
              <a:t> in 1949</a:t>
            </a:r>
          </a:p>
        </p:txBody>
      </p:sp>
      <p:pic>
        <p:nvPicPr>
          <p:cNvPr id="4" name="Picture 4" descr="http://williamcalvin.com/bk9/img/he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0"/>
            <a:ext cx="4953000" cy="5105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504211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Donald </a:t>
            </a:r>
            <a:r>
              <a:rPr lang="en-US" sz="2800" b="1" dirty="0" err="1" smtClean="0"/>
              <a:t>Hebb</a:t>
            </a:r>
            <a:r>
              <a:rPr lang="en-US" sz="2800" b="1" dirty="0" smtClean="0"/>
              <a:t>(1904-1985)  FRS was a Canadian psychologist who was influential in the area of </a:t>
            </a:r>
            <a:r>
              <a:rPr lang="en-US" sz="2800" b="1" dirty="0" smtClean="0">
                <a:solidFill>
                  <a:srgbClr val="FF0000"/>
                </a:solidFill>
              </a:rPr>
              <a:t>neuropsychology</a:t>
            </a:r>
            <a:r>
              <a:rPr lang="en-US" sz="2800" b="1" dirty="0" smtClean="0"/>
              <a:t>, where he sought to understand how the </a:t>
            </a:r>
            <a:r>
              <a:rPr lang="en-US" sz="2800" b="1" dirty="0" smtClean="0">
                <a:solidFill>
                  <a:srgbClr val="FF0000"/>
                </a:solidFill>
              </a:rPr>
              <a:t>function of neurons contributed to psychological processes such as learning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=( 1, 0,0,0)   t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  = (1,0)  		For s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 ( 1, 1,0,0)   t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=(1,0) </a:t>
            </a:r>
          </a:p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 = ( 0, 0,0,1)   t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(0,1) 		For s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 ( 0, 0,1,1)   t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=(0,1)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0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403794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49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81438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7800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79520"/>
            <a:ext cx="7239000" cy="55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2819400"/>
          <a:ext cx="6033655" cy="3739166"/>
        </p:xfrm>
        <a:graphic>
          <a:graphicData uri="http://schemas.openxmlformats.org/presentationml/2006/ole">
            <p:oleObj spid="_x0000_s1184770" name="Equation" r:id="rId3" imgW="1803240" imgH="11174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=( 1, 0,0,0)   t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  = (1,0)  		For s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 ( 1, 1,0,0)   t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=(1,0) </a:t>
            </a:r>
          </a:p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 = ( 0, 0,0,1)   t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(0,1) 		For s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 ( 0, 0,1,1)   t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=(0,1)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7800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Testing a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Hetro</a:t>
            </a:r>
            <a:r>
              <a:rPr lang="en-US" sz="3200" b="1" i="1" dirty="0" smtClean="0">
                <a:solidFill>
                  <a:srgbClr val="FF0000"/>
                </a:solidFill>
              </a:rPr>
              <a:t>-associative network with input similar to training input</a:t>
            </a:r>
          </a:p>
          <a:p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Test vector x =(0,1,0,0) </a:t>
            </a:r>
            <a:r>
              <a:rPr lang="en-US" sz="3200" b="1" dirty="0" smtClean="0"/>
              <a:t>differs from training vector </a:t>
            </a:r>
          </a:p>
          <a:p>
            <a:r>
              <a:rPr lang="en-US" sz="3200" b="1" dirty="0" smtClean="0"/>
              <a:t>s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=(1,1,0,0) in the  </a:t>
            </a:r>
            <a:r>
              <a:rPr lang="en-US" sz="3200" b="1" dirty="0" smtClean="0">
                <a:solidFill>
                  <a:srgbClr val="FF0000"/>
                </a:solidFill>
              </a:rPr>
              <a:t>first component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(0,1,0,0).W = (1,0)  -&gt;  (1,0)</a:t>
            </a:r>
          </a:p>
          <a:p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Thus the net associates a known output pattern with this corrupted input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=( 1, 0,0,0)   t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  = (1,0)  		For s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 ( 1, 1,0,0)   t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=(1,0) </a:t>
            </a:r>
          </a:p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 = ( 0, 0,0,1)   t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(0,1) 		For s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 ( 0, 0,1,1)   t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=(0,1)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09800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Test pattern (0,1,1,0) differs from each of training input patterns in </a:t>
            </a:r>
            <a:r>
              <a:rPr lang="en-US" sz="3200" b="1" dirty="0" smtClean="0">
                <a:solidFill>
                  <a:srgbClr val="FF0000"/>
                </a:solidFill>
              </a:rPr>
              <a:t>two components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(0,1,1,0).W=(1,1)-&gt;(1,1)</a:t>
            </a:r>
          </a:p>
          <a:p>
            <a:endParaRPr lang="en-US" sz="3200" b="1" dirty="0" smtClean="0"/>
          </a:p>
          <a:p>
            <a:r>
              <a:rPr lang="en-US" sz="3200" b="1" i="1" dirty="0" smtClean="0">
                <a:solidFill>
                  <a:srgbClr val="FF0000"/>
                </a:solidFill>
              </a:rPr>
              <a:t>Output is not one of the outputs with which net was trained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=( 1, 0,0,0)   t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  = (1,0)  		For s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 ( 1, 1,0,0)   t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=(1,0) </a:t>
            </a:r>
          </a:p>
          <a:p>
            <a:r>
              <a:rPr lang="en-US" sz="2400" b="1" dirty="0" smtClean="0"/>
              <a:t>For s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 = ( 0, 0,0,1)   t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(0,1) 		For s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 ( 0, 0,1,1)   t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 =(0,1)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STORE TWO HETRO-ASSOCIATIONS, A1:B1 AND A2:B2 IN </a:t>
            </a:r>
            <a:r>
              <a:rPr lang="en-US" sz="2800" b="1" dirty="0" smtClean="0">
                <a:solidFill>
                  <a:srgbClr val="00B0F0"/>
                </a:solidFill>
              </a:rPr>
              <a:t>BIPOLAR FORMS</a:t>
            </a:r>
          </a:p>
          <a:p>
            <a:r>
              <a:rPr lang="en-US" sz="2400" b="1" dirty="0" smtClean="0"/>
              <a:t>A1 = (1, 0, 1, 0, 1, 0), B1 = (1, 1, 0, 0)</a:t>
            </a:r>
          </a:p>
          <a:p>
            <a:r>
              <a:rPr lang="en-US" sz="2400" b="1" dirty="0" smtClean="0"/>
              <a:t>A2 = (1, 1, 1, 0, 0, 0), B2 = (1, 0, 1, 0)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transformed into the bipolar forms FOR WEIGHT MATRIX:</a:t>
            </a:r>
          </a:p>
          <a:p>
            <a:r>
              <a:rPr lang="en-US" sz="2400" b="1" dirty="0" smtClean="0"/>
              <a:t>X1 = (1, -1, 1, -1, 1, -1), Y1 = (1, 1, -1, -1)</a:t>
            </a:r>
          </a:p>
          <a:p>
            <a:r>
              <a:rPr lang="en-US" sz="2400" b="1" dirty="0" smtClean="0"/>
              <a:t>X2 = (1, 1, 1, -1, -1, -1), Y2 = (1, -1, 1, -1)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0" y="4114800"/>
          <a:ext cx="8789625" cy="2743200"/>
        </p:xfrm>
        <a:graphic>
          <a:graphicData uri="http://schemas.openxmlformats.org/presentationml/2006/ole">
            <p:oleObj spid="_x0000_s1201154" name="Equation" r:id="rId3" imgW="4394160" imgH="1371600" progId="Equation.3">
              <p:embed/>
            </p:oleObj>
          </a:graphicData>
        </a:graphic>
      </p:graphicFrame>
      <p:pic>
        <p:nvPicPr>
          <p:cNvPr id="1201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938" y="2990850"/>
            <a:ext cx="4810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RETRIEVE </a:t>
            </a: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FORWARD ASSOCIATION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M</a:t>
            </a:r>
            <a:r>
              <a:rPr lang="en-US" sz="2400" b="1" dirty="0" smtClean="0"/>
              <a:t>ultiply A1 = (1, 0, 1, 0, 1, 0) by W to get</a:t>
            </a:r>
          </a:p>
          <a:p>
            <a:r>
              <a:rPr lang="en-US" sz="2400" b="1" dirty="0" smtClean="0"/>
              <a:t>(4, 2, -2, -4), Apply threshold -</a:t>
            </a:r>
            <a:r>
              <a:rPr lang="en-US" sz="2400" b="1" dirty="0" smtClean="0">
                <a:sym typeface="Wingdings" pitchFamily="2" charset="2"/>
              </a:rPr>
              <a:t>  </a:t>
            </a:r>
            <a:r>
              <a:rPr lang="en-US" sz="2400" b="1" dirty="0" smtClean="0"/>
              <a:t>(1, 1, 0, 0), which is B1. 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/>
              <a:t>ultiply A2 = (1, 1, 1, 0, 0, 0) by W to get</a:t>
            </a:r>
          </a:p>
          <a:p>
            <a:r>
              <a:rPr lang="en-US" sz="2400" b="1" dirty="0" smtClean="0"/>
              <a:t>(4, -2, 2, -4), Apply Threshold-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 smtClean="0"/>
              <a:t> (1, 0, 1, 0), which is B2. 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graphicFrame>
        <p:nvGraphicFramePr>
          <p:cNvPr id="749570" name="Object 2"/>
          <p:cNvGraphicFramePr>
            <a:graphicFrameLocks noChangeAspect="1"/>
          </p:cNvGraphicFramePr>
          <p:nvPr/>
        </p:nvGraphicFramePr>
        <p:xfrm>
          <a:off x="1905000" y="2743200"/>
          <a:ext cx="4159250" cy="3621200"/>
        </p:xfrm>
        <a:graphic>
          <a:graphicData uri="http://schemas.openxmlformats.org/presentationml/2006/ole">
            <p:oleObj spid="_x0000_s1646594" name="Equation" r:id="rId3" imgW="107928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To find the </a:t>
            </a:r>
            <a:r>
              <a:rPr lang="en-US" sz="2800" b="1" dirty="0" smtClean="0">
                <a:solidFill>
                  <a:srgbClr val="FF0000"/>
                </a:solidFill>
              </a:rPr>
              <a:t>REVERSE ASSOCIATION</a:t>
            </a:r>
            <a:r>
              <a:rPr lang="en-US" sz="2800" b="1" dirty="0" smtClean="0"/>
              <a:t>,</a:t>
            </a:r>
          </a:p>
          <a:p>
            <a:r>
              <a:rPr lang="en-US" sz="2800" b="1" dirty="0" smtClean="0"/>
              <a:t>Multiply B1 = (1, 1, 0, 0)  by  W</a:t>
            </a:r>
            <a:r>
              <a:rPr lang="en-US" sz="2800" b="1" baseline="30000" dirty="0" smtClean="0"/>
              <a:t>T</a:t>
            </a:r>
            <a:r>
              <a:rPr lang="en-US" sz="2800" b="1" dirty="0" smtClean="0"/>
              <a:t> to get</a:t>
            </a:r>
          </a:p>
          <a:p>
            <a:r>
              <a:rPr lang="en-US" sz="2800" b="1" dirty="0" smtClean="0"/>
              <a:t>[ 2  -2  2  -2  2  -2  ]   ---.&gt; </a:t>
            </a:r>
          </a:p>
          <a:p>
            <a:r>
              <a:rPr lang="en-US" sz="2800" b="1" dirty="0" smtClean="0"/>
              <a:t> ( 1 0 1 0 1 0)=A1</a:t>
            </a:r>
          </a:p>
          <a:p>
            <a:r>
              <a:rPr lang="en-US" sz="2800" b="1" dirty="0" smtClean="0"/>
              <a:t>Multiply B2 = (1, 0,1, 0)  by  W</a:t>
            </a:r>
            <a:r>
              <a:rPr lang="en-US" sz="2800" b="1" baseline="30000" dirty="0" smtClean="0"/>
              <a:t>T</a:t>
            </a:r>
            <a:r>
              <a:rPr lang="en-US" sz="2800" b="1" dirty="0" smtClean="0"/>
              <a:t> to get[ 2  2  2  -2  -2  -2  ]   ---.&gt;  </a:t>
            </a:r>
          </a:p>
          <a:p>
            <a:r>
              <a:rPr lang="en-US" sz="2800" b="1" dirty="0" smtClean="0"/>
              <a:t>( 1 1 1 0 0 0)=A2</a:t>
            </a:r>
          </a:p>
        </p:txBody>
      </p:sp>
      <p:graphicFrame>
        <p:nvGraphicFramePr>
          <p:cNvPr id="1679362" name="Object 2"/>
          <p:cNvGraphicFramePr>
            <a:graphicFrameLocks noChangeAspect="1"/>
          </p:cNvGraphicFramePr>
          <p:nvPr/>
        </p:nvGraphicFramePr>
        <p:xfrm>
          <a:off x="1447800" y="3733800"/>
          <a:ext cx="5747258" cy="2374900"/>
        </p:xfrm>
        <a:graphic>
          <a:graphicData uri="http://schemas.openxmlformats.org/presentationml/2006/ole">
            <p:oleObj spid="_x0000_s1679362" name="Equation" r:id="rId3" imgW="153648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5908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END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 </a:t>
            </a:r>
            <a:r>
              <a:rPr lang="en-US" sz="3600" b="1" dirty="0" err="1" smtClean="0"/>
              <a:t>Hebbian</a:t>
            </a:r>
            <a:r>
              <a:rPr lang="en-US" sz="3600" b="1" dirty="0" smtClean="0"/>
              <a:t> learning, weights that produce </a:t>
            </a:r>
            <a:r>
              <a:rPr lang="en-US" sz="3600" b="1" dirty="0" smtClean="0">
                <a:solidFill>
                  <a:srgbClr val="FF0000"/>
                </a:solidFill>
              </a:rPr>
              <a:t>positive correlations between the inputs and outputs </a:t>
            </a:r>
            <a:r>
              <a:rPr lang="en-US" sz="3600" b="1" dirty="0" smtClean="0"/>
              <a:t>of the network are </a:t>
            </a:r>
            <a:r>
              <a:rPr lang="en-US" sz="3600" b="1" dirty="0" smtClean="0">
                <a:solidFill>
                  <a:srgbClr val="FF0000"/>
                </a:solidFill>
              </a:rPr>
              <a:t>increased.</a:t>
            </a:r>
            <a:r>
              <a:rPr lang="en-US" sz="3600" b="1" dirty="0" smtClean="0"/>
              <a:t>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The neural analog of this is to </a:t>
            </a:r>
            <a:r>
              <a:rPr lang="en-US" sz="3600" b="1" i="1" dirty="0" smtClean="0">
                <a:solidFill>
                  <a:srgbClr val="002060"/>
                </a:solidFill>
              </a:rPr>
              <a:t>strengthen synapses that cause the inputs and outputs of the system to spike together </a:t>
            </a:r>
            <a:r>
              <a:rPr lang="en-US" sz="3600" b="1" dirty="0" smtClean="0"/>
              <a:t>– i.e., </a:t>
            </a:r>
          </a:p>
          <a:p>
            <a:endParaRPr lang="en-US" sz="3600" b="1" dirty="0" smtClean="0"/>
          </a:p>
          <a:p>
            <a:r>
              <a:rPr lang="en-US" sz="7200" b="1" dirty="0" smtClean="0">
                <a:solidFill>
                  <a:srgbClr val="FF0000"/>
                </a:solidFill>
              </a:rPr>
              <a:t>“cells that fire together wire together.”</a:t>
            </a:r>
          </a:p>
          <a:p>
            <a:endParaRPr lang="en-US" sz="4400" b="1" dirty="0" smtClean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089" name="Picture 1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0" y="0"/>
            <a:ext cx="9144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1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3048000"/>
            <a:ext cx="419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err="1" smtClean="0">
                <a:solidFill>
                  <a:srgbClr val="FF0000"/>
                </a:solidFill>
              </a:rPr>
              <a:t>Hebbian</a:t>
            </a:r>
            <a:r>
              <a:rPr lang="en-US" sz="3200" b="1" i="1" dirty="0" smtClean="0">
                <a:solidFill>
                  <a:srgbClr val="FF0000"/>
                </a:solidFill>
              </a:rPr>
              <a:t> Learning rule:</a:t>
            </a:r>
          </a:p>
          <a:p>
            <a:r>
              <a:rPr lang="en-US" sz="2800" b="1" dirty="0" smtClean="0"/>
              <a:t> If two neurons on either side of a synapse (connection) are activated simultaneously (i.e. synchronously), then the strength of that synapse is  selectively increased</a:t>
            </a:r>
            <a:r>
              <a:rPr lang="en-US" sz="2400" b="1" dirty="0" smtClean="0"/>
              <a:t>.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-32000"/>
          </a:blip>
          <a:stretch>
            <a:fillRect/>
          </a:stretch>
        </p:blipFill>
        <p:spPr>
          <a:xfrm>
            <a:off x="0" y="0"/>
            <a:ext cx="91440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343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800" b="1" dirty="0" smtClean="0"/>
              <a:t>The Unsupervised </a:t>
            </a:r>
            <a:r>
              <a:rPr lang="en-US" sz="2800" b="1" dirty="0" err="1"/>
              <a:t>H</a:t>
            </a:r>
            <a:r>
              <a:rPr lang="en-US" sz="2800" b="1" dirty="0" err="1" smtClean="0"/>
              <a:t>ebb</a:t>
            </a:r>
            <a:r>
              <a:rPr lang="en-US" sz="2800" b="1" dirty="0" smtClean="0"/>
              <a:t> rule [ changes dictated by actual output x input] can also be written in vector notation as </a:t>
            </a:r>
            <a:endParaRPr lang="en-US" sz="2800" b="1" dirty="0"/>
          </a:p>
        </p:txBody>
      </p:sp>
      <p:pic>
        <p:nvPicPr>
          <p:cNvPr id="1199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562600"/>
            <a:ext cx="40671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0"/>
            <a:ext cx="182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0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86200"/>
            <a:ext cx="4238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34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01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3429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PE=processing element/neuron</a:t>
            </a:r>
            <a:endParaRPr lang="en-US" sz="2400" dirty="0"/>
          </a:p>
        </p:txBody>
      </p:sp>
      <p:graphicFrame>
        <p:nvGraphicFramePr>
          <p:cNvPr id="1686529" name="Object 1"/>
          <p:cNvGraphicFramePr>
            <a:graphicFrameLocks noChangeAspect="1"/>
          </p:cNvGraphicFramePr>
          <p:nvPr/>
        </p:nvGraphicFramePr>
        <p:xfrm>
          <a:off x="3242344" y="4800601"/>
          <a:ext cx="5639718" cy="2057400"/>
        </p:xfrm>
        <a:graphic>
          <a:graphicData uri="http://schemas.openxmlformats.org/presentationml/2006/ole">
            <p:oleObj spid="_x0000_s1686529" name="Equation" r:id="rId6" imgW="22986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14130</TotalTime>
  <Words>2322</Words>
  <Application>Microsoft Office PowerPoint</Application>
  <PresentationFormat>On-screen Show (4:3)</PresentationFormat>
  <Paragraphs>207</Paragraphs>
  <Slides>58</Slides>
  <Notes>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Equation</vt:lpstr>
      <vt:lpstr>Slide 1</vt:lpstr>
      <vt:lpstr>Slide 2</vt:lpstr>
      <vt:lpstr>Slide 3</vt:lpstr>
      <vt:lpstr>Slide 4</vt:lpstr>
      <vt:lpstr>HEBB LEARNING</vt:lpstr>
      <vt:lpstr>Slide 6</vt:lpstr>
      <vt:lpstr>Slide 7</vt:lpstr>
      <vt:lpstr>Slide 8</vt:lpstr>
      <vt:lpstr>Slide 9</vt:lpstr>
      <vt:lpstr>Slide 10</vt:lpstr>
      <vt:lpstr>Slide 11</vt:lpstr>
      <vt:lpstr>Shortcomings of Hebb Rule</vt:lpstr>
      <vt:lpstr>Shortcomings of Hebb Rule</vt:lpstr>
      <vt:lpstr>Slide 14</vt:lpstr>
      <vt:lpstr>Slide 15</vt:lpstr>
      <vt:lpstr>Slide 16</vt:lpstr>
      <vt:lpstr>Slide 17</vt:lpstr>
      <vt:lpstr>Slide 18</vt:lpstr>
      <vt:lpstr>Pattern Associations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870</cp:revision>
  <dcterms:created xsi:type="dcterms:W3CDTF">2006-08-16T00:00:00Z</dcterms:created>
  <dcterms:modified xsi:type="dcterms:W3CDTF">2020-10-07T09:43:08Z</dcterms:modified>
</cp:coreProperties>
</file>