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53"/>
  </p:notesMasterIdLst>
  <p:sldIdLst>
    <p:sldId id="324" r:id="rId3"/>
    <p:sldId id="282" r:id="rId4"/>
    <p:sldId id="334" r:id="rId5"/>
    <p:sldId id="336" r:id="rId6"/>
    <p:sldId id="328" r:id="rId7"/>
    <p:sldId id="337" r:id="rId8"/>
    <p:sldId id="283" r:id="rId9"/>
    <p:sldId id="284" r:id="rId10"/>
    <p:sldId id="325" r:id="rId11"/>
    <p:sldId id="285" r:id="rId12"/>
    <p:sldId id="286" r:id="rId13"/>
    <p:sldId id="329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39" r:id="rId23"/>
    <p:sldId id="338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32" r:id="rId33"/>
    <p:sldId id="304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20" r:id="rId42"/>
    <p:sldId id="313" r:id="rId43"/>
    <p:sldId id="315" r:id="rId44"/>
    <p:sldId id="314" r:id="rId45"/>
    <p:sldId id="316" r:id="rId46"/>
    <p:sldId id="317" r:id="rId47"/>
    <p:sldId id="318" r:id="rId48"/>
    <p:sldId id="319" r:id="rId49"/>
    <p:sldId id="321" r:id="rId50"/>
    <p:sldId id="322" r:id="rId51"/>
    <p:sldId id="33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3C7DE-9E9B-4164-B334-94148EBEAC1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A141C-AF75-4EC5-A0FC-92944D995198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7ACE6-33B4-43D5-B0C6-2C238F8BEC1A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7C925-0FFF-4473-894B-95E7CFA6A4C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0F099-67E7-4116-9A72-7AFF0155397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5C32D-A603-4EF4-8C21-D56A172B1647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E1689-6E62-4D0B-975D-064B6CB41AC6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225F2-520C-4356-99B5-F6AB81955CE5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C46FB-6C12-45F1-88AA-E3CA615E502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5CD60-1E72-4662-A1FE-A1BC4F76F81B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0CBF8-10F1-4B7F-A3C4-069004B945B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C80F8-11E3-4E3C-BE41-4B3BE56FE9BD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6225F2-520C-4356-99B5-F6AB81955CE5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8601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379A3-431F-4362-BF7B-2A28981CD28C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50E08-2FE2-4FF9-B39E-C3D54204D23D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DCD9A1-0E70-4B77-B1C7-746BF6B60A86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904C97-2D03-4E32-84B1-9A787C4BF0E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3A021-A4DC-42B2-ABE5-B5322BA4C86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6D8824-0C0B-43A4-9954-549551ACBAD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97FDC-32AE-43EF-AB45-4CA7D938022F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C18FD-4281-417E-AEC2-7C67E8131B6E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03EF4-581C-4BC4-83E8-8ACC707B15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3A021-A4DC-42B2-ABE5-B5322BA4C866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90CBF8-10F1-4B7F-A3C4-069004B945B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C2BBD-A4A7-413A-86CF-F2BCBEBE48B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096B6-0A73-40A2-9A19-E64DC8E1D4B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D54644-AE6A-4C04-8BA4-8CBB42770CE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209A5-DBB8-4038-A97D-A6561A628A4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827B6-8C70-48F3-A336-9E3E17E0BF4A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C9D2F-5FCE-4B4F-80E6-E39EED6BD8E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FB1F9F8-2F33-48A0-B6E1-CBD34DA86FA7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511ED-0BE1-4F2B-B63D-1D3DD25330C5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D982D4-3B7D-49CC-89D2-CE37596BBCA6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8442A-591F-4EB4-83F1-89DF5F03B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dirty="0" smtClean="0"/>
              <a:t>Operating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85720" y="6488668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582FB93-CCF7-4725-A21F-91449F69C1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8AF320-491D-4762-9CEF-3E1E34D8F95D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208E44-E056-4529-AB17-D5D4ED060997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9CFB88-53D3-4CA9-98AE-144A38B513BC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0D0566-7D22-4575-A4D4-6F2EADBD37EA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F8992E-3A7A-498B-BA4F-ED4E9E99F9C5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4542FCF-AAF1-43F7-BF4B-ACFF6C5E1F9E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2291EF-5C9A-4DA0-9BCB-C3A40F654C61}" type="datetime1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&lt;Course Code&gt;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3214678" y="64886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Operating Systems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  <p:sldLayoutId id="2147483685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B6FD-3E1C-486E-81FD-88344FCA76BC}" type="datetimeFigureOut">
              <a:rPr lang="en-US" smtClean="0"/>
              <a:pPr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2CBC-A763-46B3-ADB3-1D6D43486E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010400" y="5867400"/>
            <a:ext cx="1377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Prof J P </a:t>
            </a:r>
            <a:r>
              <a:rPr lang="en-US" sz="1400" b="1" dirty="0" err="1" smtClean="0"/>
              <a:t>Misra</a:t>
            </a:r>
            <a:endParaRPr lang="en-US" sz="1400" b="1" dirty="0" smtClean="0"/>
          </a:p>
          <a:p>
            <a:r>
              <a:rPr lang="en-US" sz="1400" b="1" dirty="0" smtClean="0"/>
              <a:t>BITS, Pilani</a:t>
            </a:r>
            <a:endParaRPr lang="en-US" sz="14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242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Process</a:t>
            </a:r>
            <a:r>
              <a:rPr kumimoji="0" lang="en-IN" sz="44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I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Management</a:t>
            </a:r>
            <a:endParaRPr kumimoji="0" lang="en-IN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Memory Layout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819400" y="13716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2819400" y="22098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Dispatcher</a:t>
            </a:r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2819400" y="30480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A</a:t>
            </a:r>
          </a:p>
        </p:txBody>
      </p:sp>
      <p:sp>
        <p:nvSpPr>
          <p:cNvPr id="5126" name="Rectangle 16"/>
          <p:cNvSpPr>
            <a:spLocks noChangeArrowheads="1"/>
          </p:cNvSpPr>
          <p:nvPr/>
        </p:nvSpPr>
        <p:spPr bwMode="auto">
          <a:xfrm>
            <a:off x="2819400" y="38862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C</a:t>
            </a:r>
          </a:p>
        </p:txBody>
      </p:sp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2819400" y="4724400"/>
            <a:ext cx="2438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B</a:t>
            </a:r>
          </a:p>
        </p:txBody>
      </p:sp>
      <p:sp>
        <p:nvSpPr>
          <p:cNvPr id="5128" name="Rectangle 18"/>
          <p:cNvSpPr>
            <a:spLocks noChangeArrowheads="1"/>
          </p:cNvSpPr>
          <p:nvPr/>
        </p:nvSpPr>
        <p:spPr bwMode="auto">
          <a:xfrm>
            <a:off x="6705600" y="1676400"/>
            <a:ext cx="2057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Program Counter</a:t>
            </a:r>
          </a:p>
        </p:txBody>
      </p:sp>
      <p:sp>
        <p:nvSpPr>
          <p:cNvPr id="5129" name="Line 20"/>
          <p:cNvSpPr>
            <a:spLocks noChangeShapeType="1"/>
          </p:cNvSpPr>
          <p:nvPr/>
        </p:nvSpPr>
        <p:spPr bwMode="auto">
          <a:xfrm>
            <a:off x="7696200" y="2057400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21"/>
          <p:cNvSpPr>
            <a:spLocks noChangeShapeType="1"/>
          </p:cNvSpPr>
          <p:nvPr/>
        </p:nvSpPr>
        <p:spPr bwMode="auto">
          <a:xfrm flipH="1">
            <a:off x="5257800" y="42672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Execution Of Ready Processes</a:t>
            </a:r>
          </a:p>
        </p:txBody>
      </p: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762000" y="4191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Line 5"/>
          <p:cNvSpPr>
            <a:spLocks noChangeShapeType="1"/>
          </p:cNvSpPr>
          <p:nvPr/>
        </p:nvSpPr>
        <p:spPr bwMode="auto">
          <a:xfrm>
            <a:off x="1447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2667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3124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42672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>
            <a:off x="4724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6781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914400" y="4191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155" name="Text Box 12"/>
          <p:cNvSpPr txBox="1">
            <a:spLocks noChangeArrowheads="1"/>
          </p:cNvSpPr>
          <p:nvPr/>
        </p:nvSpPr>
        <p:spPr bwMode="auto">
          <a:xfrm>
            <a:off x="1812925" y="4227513"/>
            <a:ext cx="4203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6156" name="Text Box 13"/>
          <p:cNvSpPr txBox="1">
            <a:spLocks noChangeArrowheads="1"/>
          </p:cNvSpPr>
          <p:nvPr/>
        </p:nvSpPr>
        <p:spPr bwMode="auto">
          <a:xfrm>
            <a:off x="2803525" y="41513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157" name="Text Box 14"/>
          <p:cNvSpPr txBox="1">
            <a:spLocks noChangeArrowheads="1"/>
          </p:cNvSpPr>
          <p:nvPr/>
        </p:nvSpPr>
        <p:spPr bwMode="auto">
          <a:xfrm>
            <a:off x="3565525" y="42275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6158" name="Text Box 15"/>
          <p:cNvSpPr txBox="1">
            <a:spLocks noChangeArrowheads="1"/>
          </p:cNvSpPr>
          <p:nvPr/>
        </p:nvSpPr>
        <p:spPr bwMode="auto">
          <a:xfrm>
            <a:off x="4343400" y="41910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5622925" y="4227513"/>
            <a:ext cx="463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683568" y="1988840"/>
            <a:ext cx="5668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  </a:t>
            </a:r>
            <a:r>
              <a:rPr lang="en-US" dirty="0" smtClean="0"/>
              <a:t> is Dispatcher Process. It takes constant time to dispatch </a:t>
            </a:r>
            <a:endParaRPr lang="en-US" dirty="0"/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611560" y="1628800"/>
            <a:ext cx="3282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P1, P2, P3 are user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system can be considered as assemblage of set of processes.</a:t>
            </a:r>
          </a:p>
          <a:p>
            <a:r>
              <a:rPr lang="en-US" dirty="0" smtClean="0"/>
              <a:t>The processes can be system processes or user processes</a:t>
            </a:r>
          </a:p>
          <a:p>
            <a:r>
              <a:rPr lang="en-US" dirty="0" smtClean="0"/>
              <a:t> At any given time the processes can be in different states.</a:t>
            </a:r>
          </a:p>
          <a:p>
            <a:r>
              <a:rPr lang="en-US" dirty="0" smtClean="0"/>
              <a:t>The system can be modeled with the help of state transition diagram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dirty="0" smtClean="0"/>
              <a:t>Two State Process Model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Process may in any of the 2 states</a:t>
            </a:r>
          </a:p>
          <a:p>
            <a:pPr lvl="1" eaLnBrk="1" hangingPunct="1"/>
            <a:r>
              <a:rPr lang="en-US" smtClean="0"/>
              <a:t>Running</a:t>
            </a:r>
          </a:p>
          <a:p>
            <a:pPr lvl="1" eaLnBrk="1" hangingPunct="1"/>
            <a:r>
              <a:rPr lang="en-US" smtClean="0"/>
              <a:t>Not running</a:t>
            </a:r>
          </a:p>
        </p:txBody>
      </p:sp>
      <p:pic>
        <p:nvPicPr>
          <p:cNvPr id="7172" name="Picture 7" descr="3_4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33800"/>
            <a:ext cx="67183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Queuing Diagram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600200" y="2362200"/>
            <a:ext cx="1676400" cy="609600"/>
            <a:chOff x="1008" y="1488"/>
            <a:chExt cx="1056" cy="384"/>
          </a:xfrm>
        </p:grpSpPr>
        <p:sp>
          <p:nvSpPr>
            <p:cNvPr id="8211" name="Line 10"/>
            <p:cNvSpPr>
              <a:spLocks noChangeShapeType="1"/>
            </p:cNvSpPr>
            <p:nvPr/>
          </p:nvSpPr>
          <p:spPr bwMode="auto">
            <a:xfrm>
              <a:off x="1008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11"/>
            <p:cNvSpPr>
              <a:spLocks noChangeShapeType="1"/>
            </p:cNvSpPr>
            <p:nvPr/>
          </p:nvSpPr>
          <p:spPr bwMode="auto">
            <a:xfrm>
              <a:off x="206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12"/>
            <p:cNvSpPr>
              <a:spLocks noChangeShapeType="1"/>
            </p:cNvSpPr>
            <p:nvPr/>
          </p:nvSpPr>
          <p:spPr bwMode="auto">
            <a:xfrm flipH="1">
              <a:off x="100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13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14"/>
            <p:cNvSpPr>
              <a:spLocks noChangeShapeType="1"/>
            </p:cNvSpPr>
            <p:nvPr/>
          </p:nvSpPr>
          <p:spPr bwMode="auto">
            <a:xfrm>
              <a:off x="14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15"/>
            <p:cNvSpPr>
              <a:spLocks noChangeShapeType="1"/>
            </p:cNvSpPr>
            <p:nvPr/>
          </p:nvSpPr>
          <p:spPr bwMode="auto">
            <a:xfrm>
              <a:off x="115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6" name="Line 17"/>
          <p:cNvSpPr>
            <a:spLocks noChangeShapeType="1"/>
          </p:cNvSpPr>
          <p:nvPr/>
        </p:nvSpPr>
        <p:spPr bwMode="auto">
          <a:xfrm>
            <a:off x="2286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7" name="Text Box 18"/>
          <p:cNvSpPr txBox="1">
            <a:spLocks noChangeArrowheads="1"/>
          </p:cNvSpPr>
          <p:nvPr/>
        </p:nvSpPr>
        <p:spPr bwMode="auto">
          <a:xfrm>
            <a:off x="212725" y="2170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Enter</a:t>
            </a:r>
          </a:p>
        </p:txBody>
      </p:sp>
      <p:sp>
        <p:nvSpPr>
          <p:cNvPr id="8198" name="Rectangle 19"/>
          <p:cNvSpPr>
            <a:spLocks noChangeArrowheads="1"/>
          </p:cNvSpPr>
          <p:nvPr/>
        </p:nvSpPr>
        <p:spPr bwMode="auto">
          <a:xfrm>
            <a:off x="5715000" y="22098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8199" name="Line 21"/>
          <p:cNvSpPr>
            <a:spLocks noChangeShapeType="1"/>
          </p:cNvSpPr>
          <p:nvPr/>
        </p:nvSpPr>
        <p:spPr bwMode="auto">
          <a:xfrm>
            <a:off x="3276600" y="2667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0" name="Text Box 22"/>
          <p:cNvSpPr txBox="1">
            <a:spLocks noChangeArrowheads="1"/>
          </p:cNvSpPr>
          <p:nvPr/>
        </p:nvSpPr>
        <p:spPr bwMode="auto">
          <a:xfrm>
            <a:off x="36417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Dispatch</a:t>
            </a:r>
          </a:p>
        </p:txBody>
      </p:sp>
      <p:sp>
        <p:nvSpPr>
          <p:cNvPr id="8201" name="Line 23"/>
          <p:cNvSpPr>
            <a:spLocks noChangeShapeType="1"/>
          </p:cNvSpPr>
          <p:nvPr/>
        </p:nvSpPr>
        <p:spPr bwMode="auto">
          <a:xfrm>
            <a:off x="7086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2" name="Text Box 24"/>
          <p:cNvSpPr txBox="1">
            <a:spLocks noChangeArrowheads="1"/>
          </p:cNvSpPr>
          <p:nvPr/>
        </p:nvSpPr>
        <p:spPr bwMode="auto">
          <a:xfrm>
            <a:off x="7375525" y="1941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8203" name="Line 25"/>
          <p:cNvSpPr>
            <a:spLocks noChangeShapeType="1"/>
          </p:cNvSpPr>
          <p:nvPr/>
        </p:nvSpPr>
        <p:spPr bwMode="auto">
          <a:xfrm>
            <a:off x="7086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Line 26"/>
          <p:cNvSpPr>
            <a:spLocks noChangeShapeType="1"/>
          </p:cNvSpPr>
          <p:nvPr/>
        </p:nvSpPr>
        <p:spPr bwMode="auto">
          <a:xfrm>
            <a:off x="8153400" y="2819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Line 27"/>
          <p:cNvSpPr>
            <a:spLocks noChangeShapeType="1"/>
          </p:cNvSpPr>
          <p:nvPr/>
        </p:nvSpPr>
        <p:spPr bwMode="auto">
          <a:xfrm flipH="1">
            <a:off x="990600" y="3962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Line 28"/>
          <p:cNvSpPr>
            <a:spLocks noChangeShapeType="1"/>
          </p:cNvSpPr>
          <p:nvPr/>
        </p:nvSpPr>
        <p:spPr bwMode="auto">
          <a:xfrm flipV="1">
            <a:off x="990600" y="2743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7" name="Text Box 29"/>
          <p:cNvSpPr txBox="1">
            <a:spLocks noChangeArrowheads="1"/>
          </p:cNvSpPr>
          <p:nvPr/>
        </p:nvSpPr>
        <p:spPr bwMode="auto">
          <a:xfrm>
            <a:off x="3565525" y="34655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Pause</a:t>
            </a:r>
          </a:p>
        </p:txBody>
      </p:sp>
      <p:sp>
        <p:nvSpPr>
          <p:cNvPr id="8208" name="Text Box 30"/>
          <p:cNvSpPr txBox="1">
            <a:spLocks noChangeArrowheads="1"/>
          </p:cNvSpPr>
          <p:nvPr/>
        </p:nvSpPr>
        <p:spPr bwMode="auto">
          <a:xfrm>
            <a:off x="1584325" y="1789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8209" name="Rectangle 31"/>
          <p:cNvSpPr>
            <a:spLocks noChangeArrowheads="1"/>
          </p:cNvSpPr>
          <p:nvPr/>
        </p:nvSpPr>
        <p:spPr bwMode="auto">
          <a:xfrm>
            <a:off x="914400" y="5029200"/>
            <a:ext cx="74676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33"/>
          <p:cNvSpPr txBox="1">
            <a:spLocks noChangeArrowheads="1"/>
          </p:cNvSpPr>
          <p:nvPr/>
        </p:nvSpPr>
        <p:spPr bwMode="auto">
          <a:xfrm>
            <a:off x="1905000" y="5181600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Queue May contain ready and blocked processes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43808" y="249289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39752" y="249289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835696" y="249289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28184" y="177281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z="3600" dirty="0" smtClean="0"/>
              <a:t>State Transition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Not running to running state , transition occurs when </a:t>
            </a:r>
          </a:p>
          <a:p>
            <a:pPr lvl="1"/>
            <a:r>
              <a:rPr lang="en-US" dirty="0" smtClean="0"/>
              <a:t>process in running state finishes execution</a:t>
            </a:r>
          </a:p>
          <a:p>
            <a:pPr lvl="1"/>
            <a:r>
              <a:rPr lang="en-US" dirty="0" smtClean="0"/>
              <a:t>Makes an I/O request </a:t>
            </a:r>
          </a:p>
          <a:p>
            <a:pPr lvl="1"/>
            <a:r>
              <a:rPr lang="en-US" dirty="0" smtClean="0"/>
              <a:t>Time slice for executing process expires</a:t>
            </a:r>
          </a:p>
          <a:p>
            <a:r>
              <a:rPr lang="en-US" dirty="0" smtClean="0"/>
              <a:t>Running to not running state transition occurs when </a:t>
            </a:r>
          </a:p>
          <a:p>
            <a:pPr lvl="1"/>
            <a:r>
              <a:rPr lang="en-US" dirty="0" smtClean="0"/>
              <a:t>Running process makes an I/O request </a:t>
            </a:r>
          </a:p>
          <a:p>
            <a:pPr lvl="1"/>
            <a:r>
              <a:rPr lang="en-US" dirty="0" smtClean="0"/>
              <a:t>Time slice of  executing process expires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Dispatcher</a:t>
            </a:r>
            <a:endParaRPr lang="en-US" dirty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Dispatcher schedules a Ready process to CPU for execution.</a:t>
            </a:r>
          </a:p>
          <a:p>
            <a:pPr eaLnBrk="1" hangingPunct="1"/>
            <a:r>
              <a:rPr lang="en-US" dirty="0" smtClean="0"/>
              <a:t>In Two State model Not running state contains processes which are :</a:t>
            </a:r>
          </a:p>
          <a:p>
            <a:pPr lvl="1" eaLnBrk="1" hangingPunct="1"/>
            <a:r>
              <a:rPr lang="en-US" dirty="0" smtClean="0"/>
              <a:t>Ready to run</a:t>
            </a:r>
          </a:p>
          <a:p>
            <a:pPr lvl="1" eaLnBrk="1" hangingPunct="1"/>
            <a:r>
              <a:rPr lang="en-US" dirty="0" smtClean="0"/>
              <a:t>Blocked</a:t>
            </a:r>
          </a:p>
          <a:p>
            <a:pPr eaLnBrk="1" hangingPunct="1"/>
            <a:r>
              <a:rPr lang="en-US" dirty="0" smtClean="0"/>
              <a:t>Dispatcher is required to linearly search the  queue to find Ready to run process which Increases dispatcher overhead.</a:t>
            </a:r>
          </a:p>
          <a:p>
            <a:pPr eaLnBrk="1" hangingPunct="1"/>
            <a:r>
              <a:rPr lang="en-US" dirty="0" smtClean="0"/>
              <a:t>Solution : Split not running state into Ready state &amp; Blocked state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Three State Model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1336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Ready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7912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Running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038600" y="44958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Blocked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1000" y="3124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7162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429000" y="2895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3429000" y="3352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5257800" y="36576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2971800" y="36576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4800" y="2819400"/>
            <a:ext cx="892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Admit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75525" y="277971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Release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717925" y="2474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Dispatch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886200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717925" y="338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Time Out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019800" y="4038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Event Wait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736725" y="4151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Event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States</a:t>
            </a:r>
            <a:endParaRPr lang="en-US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Running</a:t>
            </a:r>
            <a:r>
              <a:rPr lang="en-US" dirty="0" smtClean="0"/>
              <a:t>: The process that is currently being executed</a:t>
            </a:r>
          </a:p>
          <a:p>
            <a:pPr eaLnBrk="1" hangingPunct="1"/>
            <a:r>
              <a:rPr lang="en-US" b="1" dirty="0" smtClean="0"/>
              <a:t>Ready</a:t>
            </a:r>
            <a:r>
              <a:rPr lang="en-US" dirty="0" smtClean="0"/>
              <a:t>: A process that is prepared to execute when given the opportunity</a:t>
            </a:r>
          </a:p>
          <a:p>
            <a:pPr eaLnBrk="1" hangingPunct="1"/>
            <a:r>
              <a:rPr lang="en-US" b="1" dirty="0" smtClean="0"/>
              <a:t>Blocked </a:t>
            </a:r>
            <a:r>
              <a:rPr lang="en-US" dirty="0" smtClean="0"/>
              <a:t>:   A process can not execute until some events occur</a:t>
            </a:r>
          </a:p>
          <a:p>
            <a:pPr eaLnBrk="1" hangingPunct="1"/>
            <a:r>
              <a:rPr lang="en-US" dirty="0" smtClean="0"/>
              <a:t>Occurrence of event is usually indicated by interrupt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Queuing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362200"/>
            <a:ext cx="1676400" cy="609600"/>
            <a:chOff x="1008" y="1488"/>
            <a:chExt cx="1056" cy="384"/>
          </a:xfrm>
        </p:grpSpPr>
        <p:sp>
          <p:nvSpPr>
            <p:cNvPr id="13341" name="Line 4"/>
            <p:cNvSpPr>
              <a:spLocks noChangeShapeType="1"/>
            </p:cNvSpPr>
            <p:nvPr/>
          </p:nvSpPr>
          <p:spPr bwMode="auto">
            <a:xfrm>
              <a:off x="1008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Line 5"/>
            <p:cNvSpPr>
              <a:spLocks noChangeShapeType="1"/>
            </p:cNvSpPr>
            <p:nvPr/>
          </p:nvSpPr>
          <p:spPr bwMode="auto">
            <a:xfrm>
              <a:off x="206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3" name="Line 6"/>
            <p:cNvSpPr>
              <a:spLocks noChangeShapeType="1"/>
            </p:cNvSpPr>
            <p:nvPr/>
          </p:nvSpPr>
          <p:spPr bwMode="auto">
            <a:xfrm flipH="1">
              <a:off x="100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Line 7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5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Line 9"/>
            <p:cNvSpPr>
              <a:spLocks noChangeShapeType="1"/>
            </p:cNvSpPr>
            <p:nvPr/>
          </p:nvSpPr>
          <p:spPr bwMode="auto">
            <a:xfrm>
              <a:off x="115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6" name="Line 10"/>
          <p:cNvSpPr>
            <a:spLocks noChangeShapeType="1"/>
          </p:cNvSpPr>
          <p:nvPr/>
        </p:nvSpPr>
        <p:spPr bwMode="auto">
          <a:xfrm>
            <a:off x="2286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212725" y="2170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Enter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5715000" y="22098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3319" name="Line 13"/>
          <p:cNvSpPr>
            <a:spLocks noChangeShapeType="1"/>
          </p:cNvSpPr>
          <p:nvPr/>
        </p:nvSpPr>
        <p:spPr bwMode="auto">
          <a:xfrm>
            <a:off x="3276600" y="2667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0" name="Text Box 14"/>
          <p:cNvSpPr txBox="1">
            <a:spLocks noChangeArrowheads="1"/>
          </p:cNvSpPr>
          <p:nvPr/>
        </p:nvSpPr>
        <p:spPr bwMode="auto">
          <a:xfrm>
            <a:off x="36417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Dispatch</a:t>
            </a:r>
          </a:p>
        </p:txBody>
      </p:sp>
      <p:sp>
        <p:nvSpPr>
          <p:cNvPr id="13321" name="Line 15"/>
          <p:cNvSpPr>
            <a:spLocks noChangeShapeType="1"/>
          </p:cNvSpPr>
          <p:nvPr/>
        </p:nvSpPr>
        <p:spPr bwMode="auto">
          <a:xfrm>
            <a:off x="7086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7375525" y="1941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13323" name="Line 17"/>
          <p:cNvSpPr>
            <a:spLocks noChangeShapeType="1"/>
          </p:cNvSpPr>
          <p:nvPr/>
        </p:nvSpPr>
        <p:spPr bwMode="auto">
          <a:xfrm>
            <a:off x="7086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4" name="Line 18"/>
          <p:cNvSpPr>
            <a:spLocks noChangeShapeType="1"/>
          </p:cNvSpPr>
          <p:nvPr/>
        </p:nvSpPr>
        <p:spPr bwMode="auto">
          <a:xfrm>
            <a:off x="8153400" y="2819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Line 19"/>
          <p:cNvSpPr>
            <a:spLocks noChangeShapeType="1"/>
          </p:cNvSpPr>
          <p:nvPr/>
        </p:nvSpPr>
        <p:spPr bwMode="auto">
          <a:xfrm flipH="1">
            <a:off x="990600" y="3962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Line 20"/>
          <p:cNvSpPr>
            <a:spLocks noChangeShapeType="1"/>
          </p:cNvSpPr>
          <p:nvPr/>
        </p:nvSpPr>
        <p:spPr bwMode="auto">
          <a:xfrm flipV="1">
            <a:off x="990600" y="2743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7" name="Text Box 21"/>
          <p:cNvSpPr txBox="1">
            <a:spLocks noChangeArrowheads="1"/>
          </p:cNvSpPr>
          <p:nvPr/>
        </p:nvSpPr>
        <p:spPr bwMode="auto">
          <a:xfrm>
            <a:off x="3565525" y="34655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Pause</a:t>
            </a:r>
          </a:p>
        </p:txBody>
      </p:sp>
      <p:sp>
        <p:nvSpPr>
          <p:cNvPr id="13328" name="Text Box 22"/>
          <p:cNvSpPr txBox="1">
            <a:spLocks noChangeArrowheads="1"/>
          </p:cNvSpPr>
          <p:nvPr/>
        </p:nvSpPr>
        <p:spPr bwMode="auto">
          <a:xfrm>
            <a:off x="1584325" y="1789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13329" name="Line 23"/>
          <p:cNvSpPr>
            <a:spLocks noChangeShapeType="1"/>
          </p:cNvSpPr>
          <p:nvPr/>
        </p:nvSpPr>
        <p:spPr bwMode="auto">
          <a:xfrm>
            <a:off x="8153400" y="3962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4"/>
          <p:cNvSpPr>
            <a:spLocks noChangeShapeType="1"/>
          </p:cNvSpPr>
          <p:nvPr/>
        </p:nvSpPr>
        <p:spPr bwMode="auto">
          <a:xfrm>
            <a:off x="3200400" y="4495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5"/>
          <p:cNvSpPr>
            <a:spLocks noChangeShapeType="1"/>
          </p:cNvSpPr>
          <p:nvPr/>
        </p:nvSpPr>
        <p:spPr bwMode="auto">
          <a:xfrm>
            <a:off x="32004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2" name="Line 26"/>
          <p:cNvSpPr>
            <a:spLocks noChangeShapeType="1"/>
          </p:cNvSpPr>
          <p:nvPr/>
        </p:nvSpPr>
        <p:spPr bwMode="auto">
          <a:xfrm>
            <a:off x="32004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>
            <a:off x="35052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28"/>
          <p:cNvSpPr>
            <a:spLocks noChangeShapeType="1"/>
          </p:cNvSpPr>
          <p:nvPr/>
        </p:nvSpPr>
        <p:spPr bwMode="auto">
          <a:xfrm>
            <a:off x="40386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29"/>
          <p:cNvSpPr>
            <a:spLocks noChangeShapeType="1"/>
          </p:cNvSpPr>
          <p:nvPr/>
        </p:nvSpPr>
        <p:spPr bwMode="auto">
          <a:xfrm>
            <a:off x="44958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3048000" y="4191000"/>
            <a:ext cx="174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/>
              <a:t>Blocked Queue</a:t>
            </a:r>
          </a:p>
        </p:txBody>
      </p:sp>
      <p:sp>
        <p:nvSpPr>
          <p:cNvPr id="13337" name="Line 31"/>
          <p:cNvSpPr>
            <a:spLocks noChangeShapeType="1"/>
          </p:cNvSpPr>
          <p:nvPr/>
        </p:nvSpPr>
        <p:spPr bwMode="auto">
          <a:xfrm flipH="1">
            <a:off x="4572000" y="4648200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Line 32"/>
          <p:cNvSpPr>
            <a:spLocks noChangeShapeType="1"/>
          </p:cNvSpPr>
          <p:nvPr/>
        </p:nvSpPr>
        <p:spPr bwMode="auto">
          <a:xfrm>
            <a:off x="990600" y="4495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9" name="Line 33"/>
          <p:cNvSpPr>
            <a:spLocks noChangeShapeType="1"/>
          </p:cNvSpPr>
          <p:nvPr/>
        </p:nvSpPr>
        <p:spPr bwMode="auto">
          <a:xfrm>
            <a:off x="990600" y="3962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990600" y="4724400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Program &amp; Process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856984" cy="4968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Program is set of logically arranged instruction to perform a  specific task.</a:t>
            </a:r>
          </a:p>
          <a:p>
            <a:pPr eaLnBrk="1" hangingPunct="1"/>
            <a:r>
              <a:rPr lang="en-US" dirty="0" smtClean="0"/>
              <a:t>Program is written using some kind of language  and compiled to produce machine executable code. </a:t>
            </a:r>
          </a:p>
          <a:p>
            <a:pPr eaLnBrk="1" hangingPunct="1"/>
            <a:r>
              <a:rPr lang="en-US" dirty="0" smtClean="0"/>
              <a:t>Program is passive entity containing list of instruction stored on disk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smtClean="0"/>
              <a:t>Queuing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2362200"/>
            <a:ext cx="1676400" cy="609600"/>
            <a:chOff x="1008" y="1488"/>
            <a:chExt cx="1056" cy="384"/>
          </a:xfrm>
        </p:grpSpPr>
        <p:sp>
          <p:nvSpPr>
            <p:cNvPr id="14378" name="Line 4"/>
            <p:cNvSpPr>
              <a:spLocks noChangeShapeType="1"/>
            </p:cNvSpPr>
            <p:nvPr/>
          </p:nvSpPr>
          <p:spPr bwMode="auto">
            <a:xfrm>
              <a:off x="1008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5"/>
            <p:cNvSpPr>
              <a:spLocks noChangeShapeType="1"/>
            </p:cNvSpPr>
            <p:nvPr/>
          </p:nvSpPr>
          <p:spPr bwMode="auto">
            <a:xfrm>
              <a:off x="2064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6"/>
            <p:cNvSpPr>
              <a:spLocks noChangeShapeType="1"/>
            </p:cNvSpPr>
            <p:nvPr/>
          </p:nvSpPr>
          <p:spPr bwMode="auto">
            <a:xfrm flipH="1">
              <a:off x="1008" y="18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7"/>
            <p:cNvSpPr>
              <a:spLocks noChangeShapeType="1"/>
            </p:cNvSpPr>
            <p:nvPr/>
          </p:nvSpPr>
          <p:spPr bwMode="auto">
            <a:xfrm>
              <a:off x="1776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8"/>
            <p:cNvSpPr>
              <a:spLocks noChangeShapeType="1"/>
            </p:cNvSpPr>
            <p:nvPr/>
          </p:nvSpPr>
          <p:spPr bwMode="auto">
            <a:xfrm>
              <a:off x="1440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9"/>
            <p:cNvSpPr>
              <a:spLocks noChangeShapeType="1"/>
            </p:cNvSpPr>
            <p:nvPr/>
          </p:nvSpPr>
          <p:spPr bwMode="auto">
            <a:xfrm>
              <a:off x="115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Line 10"/>
          <p:cNvSpPr>
            <a:spLocks noChangeShapeType="1"/>
          </p:cNvSpPr>
          <p:nvPr/>
        </p:nvSpPr>
        <p:spPr bwMode="auto">
          <a:xfrm>
            <a:off x="228600" y="274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212725" y="21701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Enter</a:t>
            </a:r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5715000" y="2209800"/>
            <a:ext cx="13716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Processor</a:t>
            </a:r>
          </a:p>
        </p:txBody>
      </p:sp>
      <p:sp>
        <p:nvSpPr>
          <p:cNvPr id="14343" name="Line 13"/>
          <p:cNvSpPr>
            <a:spLocks noChangeShapeType="1"/>
          </p:cNvSpPr>
          <p:nvPr/>
        </p:nvSpPr>
        <p:spPr bwMode="auto">
          <a:xfrm>
            <a:off x="3276600" y="26670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Text Box 14"/>
          <p:cNvSpPr txBox="1">
            <a:spLocks noChangeArrowheads="1"/>
          </p:cNvSpPr>
          <p:nvPr/>
        </p:nvSpPr>
        <p:spPr bwMode="auto">
          <a:xfrm>
            <a:off x="3641725" y="20939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Dispatch</a:t>
            </a:r>
          </a:p>
        </p:txBody>
      </p:sp>
      <p:sp>
        <p:nvSpPr>
          <p:cNvPr id="14345" name="Line 15"/>
          <p:cNvSpPr>
            <a:spLocks noChangeShapeType="1"/>
          </p:cNvSpPr>
          <p:nvPr/>
        </p:nvSpPr>
        <p:spPr bwMode="auto">
          <a:xfrm>
            <a:off x="7086600" y="2514600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Text Box 16"/>
          <p:cNvSpPr txBox="1">
            <a:spLocks noChangeArrowheads="1"/>
          </p:cNvSpPr>
          <p:nvPr/>
        </p:nvSpPr>
        <p:spPr bwMode="auto">
          <a:xfrm>
            <a:off x="7375525" y="19415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Exit</a:t>
            </a:r>
          </a:p>
        </p:txBody>
      </p:sp>
      <p:sp>
        <p:nvSpPr>
          <p:cNvPr id="14347" name="Line 17"/>
          <p:cNvSpPr>
            <a:spLocks noChangeShapeType="1"/>
          </p:cNvSpPr>
          <p:nvPr/>
        </p:nvSpPr>
        <p:spPr bwMode="auto">
          <a:xfrm>
            <a:off x="7086600" y="28194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8"/>
          <p:cNvSpPr>
            <a:spLocks noChangeShapeType="1"/>
          </p:cNvSpPr>
          <p:nvPr/>
        </p:nvSpPr>
        <p:spPr bwMode="auto">
          <a:xfrm>
            <a:off x="8153400" y="2819400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Line 19"/>
          <p:cNvSpPr>
            <a:spLocks noChangeShapeType="1"/>
          </p:cNvSpPr>
          <p:nvPr/>
        </p:nvSpPr>
        <p:spPr bwMode="auto">
          <a:xfrm flipH="1">
            <a:off x="990600" y="3962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0" name="Line 20"/>
          <p:cNvSpPr>
            <a:spLocks noChangeShapeType="1"/>
          </p:cNvSpPr>
          <p:nvPr/>
        </p:nvSpPr>
        <p:spPr bwMode="auto">
          <a:xfrm flipV="1">
            <a:off x="990600" y="27432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51" name="Text Box 21"/>
          <p:cNvSpPr txBox="1">
            <a:spLocks noChangeArrowheads="1"/>
          </p:cNvSpPr>
          <p:nvPr/>
        </p:nvSpPr>
        <p:spPr bwMode="auto">
          <a:xfrm>
            <a:off x="3565525" y="3465513"/>
            <a:ext cx="831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Pause</a:t>
            </a:r>
          </a:p>
        </p:txBody>
      </p:sp>
      <p:sp>
        <p:nvSpPr>
          <p:cNvPr id="14352" name="Text Box 22"/>
          <p:cNvSpPr txBox="1">
            <a:spLocks noChangeArrowheads="1"/>
          </p:cNvSpPr>
          <p:nvPr/>
        </p:nvSpPr>
        <p:spPr bwMode="auto">
          <a:xfrm>
            <a:off x="1584325" y="178911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14353" name="Line 23"/>
          <p:cNvSpPr>
            <a:spLocks noChangeShapeType="1"/>
          </p:cNvSpPr>
          <p:nvPr/>
        </p:nvSpPr>
        <p:spPr bwMode="auto">
          <a:xfrm>
            <a:off x="990600" y="4495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90600" y="3962400"/>
            <a:ext cx="7162800" cy="990600"/>
            <a:chOff x="624" y="2496"/>
            <a:chExt cx="4512" cy="624"/>
          </a:xfrm>
        </p:grpSpPr>
        <p:sp>
          <p:nvSpPr>
            <p:cNvPr id="14367" name="Line 25"/>
            <p:cNvSpPr>
              <a:spLocks noChangeShapeType="1"/>
            </p:cNvSpPr>
            <p:nvPr/>
          </p:nvSpPr>
          <p:spPr bwMode="auto">
            <a:xfrm>
              <a:off x="5136" y="249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Line 26"/>
            <p:cNvSpPr>
              <a:spLocks noChangeShapeType="1"/>
            </p:cNvSpPr>
            <p:nvPr/>
          </p:nvSpPr>
          <p:spPr bwMode="auto">
            <a:xfrm>
              <a:off x="2016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27"/>
            <p:cNvSpPr>
              <a:spLocks noChangeShapeType="1"/>
            </p:cNvSpPr>
            <p:nvPr/>
          </p:nvSpPr>
          <p:spPr bwMode="auto">
            <a:xfrm>
              <a:off x="2016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28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29"/>
            <p:cNvSpPr>
              <a:spLocks noChangeShapeType="1"/>
            </p:cNvSpPr>
            <p:nvPr/>
          </p:nvSpPr>
          <p:spPr bwMode="auto">
            <a:xfrm>
              <a:off x="220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Line 30"/>
            <p:cNvSpPr>
              <a:spLocks noChangeShapeType="1"/>
            </p:cNvSpPr>
            <p:nvPr/>
          </p:nvSpPr>
          <p:spPr bwMode="auto">
            <a:xfrm>
              <a:off x="254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31"/>
            <p:cNvSpPr>
              <a:spLocks noChangeShapeType="1"/>
            </p:cNvSpPr>
            <p:nvPr/>
          </p:nvSpPr>
          <p:spPr bwMode="auto">
            <a:xfrm>
              <a:off x="283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Text Box 32"/>
            <p:cNvSpPr txBox="1">
              <a:spLocks noChangeArrowheads="1"/>
            </p:cNvSpPr>
            <p:nvPr/>
          </p:nvSpPr>
          <p:spPr bwMode="auto">
            <a:xfrm>
              <a:off x="1920" y="2640"/>
              <a:ext cx="10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Event 1 Queue</a:t>
              </a:r>
            </a:p>
          </p:txBody>
        </p:sp>
        <p:sp>
          <p:nvSpPr>
            <p:cNvPr id="14375" name="Line 33"/>
            <p:cNvSpPr>
              <a:spLocks noChangeShapeType="1"/>
            </p:cNvSpPr>
            <p:nvPr/>
          </p:nvSpPr>
          <p:spPr bwMode="auto">
            <a:xfrm flipH="1">
              <a:off x="2880" y="2928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Line 34"/>
            <p:cNvSpPr>
              <a:spLocks noChangeShapeType="1"/>
            </p:cNvSpPr>
            <p:nvPr/>
          </p:nvSpPr>
          <p:spPr bwMode="auto">
            <a:xfrm>
              <a:off x="624" y="249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35"/>
            <p:cNvSpPr>
              <a:spLocks noChangeShapeType="1"/>
            </p:cNvSpPr>
            <p:nvPr/>
          </p:nvSpPr>
          <p:spPr bwMode="auto">
            <a:xfrm>
              <a:off x="624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990600" y="4724400"/>
            <a:ext cx="7162800" cy="990600"/>
            <a:chOff x="624" y="2496"/>
            <a:chExt cx="4512" cy="624"/>
          </a:xfrm>
        </p:grpSpPr>
        <p:sp>
          <p:nvSpPr>
            <p:cNvPr id="14356" name="Line 37"/>
            <p:cNvSpPr>
              <a:spLocks noChangeShapeType="1"/>
            </p:cNvSpPr>
            <p:nvPr/>
          </p:nvSpPr>
          <p:spPr bwMode="auto">
            <a:xfrm>
              <a:off x="5136" y="249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Line 38"/>
            <p:cNvSpPr>
              <a:spLocks noChangeShapeType="1"/>
            </p:cNvSpPr>
            <p:nvPr/>
          </p:nvSpPr>
          <p:spPr bwMode="auto">
            <a:xfrm>
              <a:off x="2016" y="28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39"/>
            <p:cNvSpPr>
              <a:spLocks noChangeShapeType="1"/>
            </p:cNvSpPr>
            <p:nvPr/>
          </p:nvSpPr>
          <p:spPr bwMode="auto">
            <a:xfrm>
              <a:off x="2016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Line 40"/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Line 41"/>
            <p:cNvSpPr>
              <a:spLocks noChangeShapeType="1"/>
            </p:cNvSpPr>
            <p:nvPr/>
          </p:nvSpPr>
          <p:spPr bwMode="auto">
            <a:xfrm>
              <a:off x="220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Line 42"/>
            <p:cNvSpPr>
              <a:spLocks noChangeShapeType="1"/>
            </p:cNvSpPr>
            <p:nvPr/>
          </p:nvSpPr>
          <p:spPr bwMode="auto">
            <a:xfrm>
              <a:off x="254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Line 43"/>
            <p:cNvSpPr>
              <a:spLocks noChangeShapeType="1"/>
            </p:cNvSpPr>
            <p:nvPr/>
          </p:nvSpPr>
          <p:spPr bwMode="auto">
            <a:xfrm>
              <a:off x="283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Text Box 44"/>
            <p:cNvSpPr txBox="1">
              <a:spLocks noChangeArrowheads="1"/>
            </p:cNvSpPr>
            <p:nvPr/>
          </p:nvSpPr>
          <p:spPr bwMode="auto">
            <a:xfrm>
              <a:off x="1920" y="2640"/>
              <a:ext cx="10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/>
                <a:t>Event n Queue</a:t>
              </a:r>
            </a:p>
          </p:txBody>
        </p:sp>
        <p:sp>
          <p:nvSpPr>
            <p:cNvPr id="14364" name="Line 45"/>
            <p:cNvSpPr>
              <a:spLocks noChangeShapeType="1"/>
            </p:cNvSpPr>
            <p:nvPr/>
          </p:nvSpPr>
          <p:spPr bwMode="auto">
            <a:xfrm flipH="1">
              <a:off x="2880" y="2928"/>
              <a:ext cx="22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Line 46"/>
            <p:cNvSpPr>
              <a:spLocks noChangeShapeType="1"/>
            </p:cNvSpPr>
            <p:nvPr/>
          </p:nvSpPr>
          <p:spPr bwMode="auto">
            <a:xfrm>
              <a:off x="624" y="2496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Line 47"/>
            <p:cNvSpPr>
              <a:spLocks noChangeShapeType="1"/>
            </p:cNvSpPr>
            <p:nvPr/>
          </p:nvSpPr>
          <p:spPr bwMode="auto">
            <a:xfrm>
              <a:off x="624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18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Three State Model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21336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Ready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7912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Running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038600" y="44958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Blocked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81000" y="3124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7162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429000" y="2895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3429000" y="3352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H="1">
            <a:off x="5257800" y="36576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2971800" y="36576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04800" y="2819400"/>
            <a:ext cx="892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Admit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375525" y="2779713"/>
            <a:ext cx="104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Release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717925" y="2474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Dispatch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886200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717925" y="338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Time Out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019800" y="4038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Event Wait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736725" y="4151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Event Occurs</a:t>
            </a:r>
          </a:p>
        </p:txBody>
      </p:sp>
    </p:spTree>
    <p:extLst>
      <p:ext uri="{BB962C8B-B14F-4D97-AF65-F5344CB8AC3E}">
        <p14:creationId xmlns:p14="http://schemas.microsoft.com/office/powerpoint/2010/main" val="31499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Five  State Model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1336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Ready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5791200" y="26670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Running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038600" y="4495800"/>
            <a:ext cx="1371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Blocked 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11430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7162800" y="3200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429000" y="2895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>
            <a:off x="3429000" y="3352800"/>
            <a:ext cx="243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>
            <a:off x="5257800" y="3657600"/>
            <a:ext cx="1066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H="1" flipV="1">
            <a:off x="2971800" y="3657600"/>
            <a:ext cx="1143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1295400" y="2819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Admit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086600" y="274320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Release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3717925" y="2474913"/>
            <a:ext cx="114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Dispatch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3886200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3717925" y="3389313"/>
            <a:ext cx="1174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Time Out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019800" y="40386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b="1"/>
              <a:t>Event Wait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736725" y="4151313"/>
            <a:ext cx="165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b="1"/>
              <a:t>Event Occurs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0" y="2743200"/>
            <a:ext cx="1066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NEW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8153400" y="2971800"/>
            <a:ext cx="9906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/>
              <a:t>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85728"/>
            <a:ext cx="6120680" cy="850106"/>
          </a:xfrm>
        </p:spPr>
        <p:txBody>
          <a:bodyPr/>
          <a:lstStyle/>
          <a:p>
            <a:pPr eaLnBrk="1" hangingPunct="1"/>
            <a:r>
              <a:rPr lang="en-US" sz="3600" dirty="0" smtClean="0"/>
              <a:t>Why do we need “New” state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447800"/>
            <a:ext cx="8229600" cy="491015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Whenever a job is submitted , OS creates data structure for keeping track  of the process context and then it tries to load the process. While loading the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System May not have enough memory to hold the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To efficiently execute processes, system may put a maximum limit on processes in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Consider a scenario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en-US" dirty="0" smtClean="0"/>
              <a:t>	All ready processes get blocked on I/O one by one, the system tries to bring in a process from new to ready state  and it is found no memory is available  to accommodate this process </a:t>
            </a:r>
          </a:p>
          <a:p>
            <a:pPr algn="just" eaLnBrk="1" hangingPunct="1">
              <a:buFontTx/>
              <a:buNone/>
              <a:defRPr/>
            </a:pPr>
            <a:endParaRPr lang="en-US" dirty="0" smtClean="0"/>
          </a:p>
          <a:p>
            <a:pPr marL="514350" indent="-514350" eaLnBrk="1" hangingPunct="1">
              <a:buFontTx/>
              <a:buNone/>
              <a:defRPr/>
            </a:pPr>
            <a:r>
              <a:rPr lang="en-US" dirty="0" smtClean="0"/>
              <a:t>   Q. What do we do ?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dirty="0" smtClean="0"/>
              <a:t>   Ans. Swapping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6120680" cy="850106"/>
          </a:xfrm>
        </p:spPr>
        <p:txBody>
          <a:bodyPr/>
          <a:lstStyle/>
          <a:p>
            <a:r>
              <a:rPr lang="en-US" sz="3600" dirty="0" smtClean="0"/>
              <a:t>One Suspend State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pic>
        <p:nvPicPr>
          <p:cNvPr id="19460" name="Picture 4" descr="3_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09800"/>
            <a:ext cx="74676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Two Suspend State</a:t>
            </a:r>
          </a:p>
        </p:txBody>
      </p:sp>
      <p:pic>
        <p:nvPicPr>
          <p:cNvPr id="20483" name="Picture 3" descr="3_8b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52600" y="1676400"/>
            <a:ext cx="6972300" cy="4495800"/>
          </a:xfr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4000" dirty="0" smtClean="0"/>
              <a:t>State Transitions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r>
              <a:rPr lang="en-US" dirty="0" smtClean="0"/>
              <a:t>Blocked        Blocked/suspended:</a:t>
            </a:r>
          </a:p>
          <a:p>
            <a:pPr lvl="1"/>
            <a:r>
              <a:rPr lang="en-US" dirty="0" smtClean="0"/>
              <a:t>If Ready queue is empty and insufficient memory is available then one of the blocked process can be swapped out</a:t>
            </a:r>
          </a:p>
          <a:p>
            <a:pPr lvl="1"/>
            <a:r>
              <a:rPr lang="en-US" dirty="0" smtClean="0"/>
              <a:t>If currently running process requires more memory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357422" y="200024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Blocked/ Suspended         Ready/suspended</a:t>
            </a:r>
          </a:p>
          <a:p>
            <a:pPr lvl="1"/>
            <a:r>
              <a:rPr lang="en-US" sz="3100" dirty="0" smtClean="0"/>
              <a:t>When the event for which process has been waiting occurs </a:t>
            </a:r>
          </a:p>
          <a:p>
            <a:r>
              <a:rPr lang="en-US" sz="3500" dirty="0" smtClean="0"/>
              <a:t>Note</a:t>
            </a:r>
          </a:p>
          <a:p>
            <a:pPr lvl="1"/>
            <a:r>
              <a:rPr lang="en-US" sz="3100" dirty="0" smtClean="0"/>
              <a:t> </a:t>
            </a:r>
            <a:r>
              <a:rPr lang="en-US" sz="3100" dirty="0" smtClean="0">
                <a:solidFill>
                  <a:srgbClr val="0000FF"/>
                </a:solidFill>
              </a:rPr>
              <a:t>State information concerning to </a:t>
            </a:r>
            <a:r>
              <a:rPr lang="en-US" sz="3500" dirty="0" smtClean="0">
                <a:solidFill>
                  <a:srgbClr val="0000FF"/>
                </a:solidFill>
              </a:rPr>
              <a:t>suspended process must be accessible to the OS.</a:t>
            </a:r>
          </a:p>
          <a:p>
            <a:r>
              <a:rPr lang="en-US" dirty="0" smtClean="0"/>
              <a:t>Ready-suspended             Ready</a:t>
            </a:r>
          </a:p>
          <a:p>
            <a:pPr lvl="1"/>
            <a:r>
              <a:rPr lang="en-US" sz="3000" dirty="0" smtClean="0"/>
              <a:t>If Ready queue is empty</a:t>
            </a:r>
          </a:p>
          <a:p>
            <a:pPr lvl="1"/>
            <a:r>
              <a:rPr lang="en-US" sz="3000" dirty="0" smtClean="0"/>
              <a:t>If Process in Ready-suspended state has higher priority than process in Ready state</a:t>
            </a:r>
            <a:endParaRPr lang="en-US" sz="3000" dirty="0" smtClean="0">
              <a:solidFill>
                <a:srgbClr val="0000FF"/>
              </a:solidFill>
            </a:endParaRPr>
          </a:p>
        </p:txBody>
      </p:sp>
      <p:sp>
        <p:nvSpPr>
          <p:cNvPr id="22531" name="Line 4"/>
          <p:cNvSpPr>
            <a:spLocks noChangeShapeType="1"/>
          </p:cNvSpPr>
          <p:nvPr/>
        </p:nvSpPr>
        <p:spPr bwMode="auto">
          <a:xfrm>
            <a:off x="4211960" y="1844824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3707904" y="4437112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6632"/>
            <a:ext cx="5050904" cy="648072"/>
          </a:xfrm>
          <a:prstGeom prst="rect">
            <a:avLst/>
          </a:prstGeom>
        </p:spPr>
        <p:txBody>
          <a:bodyPr anchor="b"/>
          <a:lstStyle/>
          <a:p>
            <a:pPr algn="l" eaLnBrk="1" hangingPunct="1"/>
            <a:r>
              <a:rPr lang="en-US" sz="4000" dirty="0" smtClean="0"/>
              <a:t>Process Management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412776"/>
            <a:ext cx="8686800" cy="475252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A process is a program in execution</a:t>
            </a:r>
            <a:r>
              <a:rPr lang="en-US" sz="2200" dirty="0" smtClean="0"/>
              <a:t>. It is a unit of work within the system. </a:t>
            </a:r>
          </a:p>
          <a:p>
            <a:pPr>
              <a:lnSpc>
                <a:spcPct val="90000"/>
              </a:lnSpc>
            </a:pPr>
            <a:r>
              <a:rPr lang="en-US" sz="2200" dirty="0" smtClean="0"/>
              <a:t>Program is a </a:t>
            </a:r>
            <a:r>
              <a:rPr lang="en-US" sz="2200" i="1" dirty="0" smtClean="0"/>
              <a:t>passive entity</a:t>
            </a:r>
            <a:r>
              <a:rPr lang="en-US" sz="2200" dirty="0" smtClean="0"/>
              <a:t>, process is </a:t>
            </a:r>
            <a:r>
              <a:rPr lang="en-US" sz="2200" dirty="0" smtClean="0">
                <a:solidFill>
                  <a:srgbClr val="000000"/>
                </a:solidFill>
              </a:rPr>
              <a:t>an </a:t>
            </a:r>
            <a:r>
              <a:rPr lang="en-US" sz="2200" i="1" dirty="0" smtClean="0">
                <a:solidFill>
                  <a:srgbClr val="000000"/>
                </a:solidFill>
              </a:rPr>
              <a:t>active entity</a:t>
            </a:r>
            <a:r>
              <a:rPr lang="en-US" sz="22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Process needs resources to accomplish its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CPU, memory, I/O,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Initialization data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Process termination requires reclaim of any reusable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Single-threaded process has one </a:t>
            </a:r>
            <a:r>
              <a:rPr lang="en-US" sz="2200" b="1" dirty="0" smtClean="0">
                <a:solidFill>
                  <a:srgbClr val="3366FF"/>
                </a:solidFill>
              </a:rPr>
              <a:t>program counter </a:t>
            </a:r>
            <a:r>
              <a:rPr lang="en-US" sz="2200" dirty="0" smtClean="0"/>
              <a:t>specifying location of next instruction to 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Process executes instructions sequentially, one at a time, until completion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solidFill>
                  <a:srgbClr val="0070C0"/>
                </a:solidFill>
              </a:rPr>
              <a:t>Multi-threaded process has one program counter per thread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Typically system has many processes, some user, some operating system running concurrently on one or more CPUs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Concurrency by multiplexing the CPUs among the processes / threads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2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Transitions</a:t>
            </a:r>
            <a:endParaRPr lang="en-US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Ready         Ready/Suspend</a:t>
            </a:r>
          </a:p>
          <a:p>
            <a:pPr lvl="1"/>
            <a:r>
              <a:rPr lang="en-US" smtClean="0"/>
              <a:t>Normally a blocked process is suspended</a:t>
            </a:r>
          </a:p>
          <a:p>
            <a:pPr lvl="1"/>
            <a:r>
              <a:rPr lang="en-US" smtClean="0"/>
              <a:t>Suspend Ready process if it is the only way to free memory</a:t>
            </a:r>
          </a:p>
          <a:p>
            <a:pPr lvl="1"/>
            <a:r>
              <a:rPr lang="en-US" smtClean="0"/>
              <a:t>Suspend a lower priority ready process than higher priority blocked process ?</a:t>
            </a:r>
          </a:p>
          <a:p>
            <a:r>
              <a:rPr lang="en-US" smtClean="0"/>
              <a:t>Blocked Suspended       Blocked</a:t>
            </a:r>
          </a:p>
          <a:p>
            <a:r>
              <a:rPr lang="en-US" smtClean="0"/>
              <a:t>Running        Ready suspended</a:t>
            </a:r>
          </a:p>
          <a:p>
            <a:r>
              <a:rPr lang="en-US" smtClean="0"/>
              <a:t>Various           Exit</a:t>
            </a:r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2000232" y="185736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Line 5"/>
          <p:cNvSpPr>
            <a:spLocks noChangeShapeType="1"/>
          </p:cNvSpPr>
          <p:nvPr/>
        </p:nvSpPr>
        <p:spPr bwMode="auto">
          <a:xfrm>
            <a:off x="4214810" y="4572008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6"/>
          <p:cNvSpPr>
            <a:spLocks noChangeShapeType="1"/>
          </p:cNvSpPr>
          <p:nvPr/>
        </p:nvSpPr>
        <p:spPr bwMode="auto">
          <a:xfrm>
            <a:off x="2428860" y="5143512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7"/>
          <p:cNvSpPr>
            <a:spLocks noChangeShapeType="1"/>
          </p:cNvSpPr>
          <p:nvPr/>
        </p:nvSpPr>
        <p:spPr bwMode="auto">
          <a:xfrm>
            <a:off x="2285984" y="5715016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Seven state process state transition Diagram</a:t>
            </a:r>
          </a:p>
        </p:txBody>
      </p:sp>
      <p:pic>
        <p:nvPicPr>
          <p:cNvPr id="20483" name="Picture 3" descr="3_8b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 b="5501"/>
          <a:stretch>
            <a:fillRect/>
          </a:stretch>
        </p:blipFill>
        <p:spPr>
          <a:xfrm>
            <a:off x="323528" y="1628800"/>
            <a:ext cx="7992888" cy="4752528"/>
          </a:xfr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8763000" cy="598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187624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285293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0312" y="285293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0312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1600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371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2844" y="214290"/>
            <a:ext cx="7176860" cy="439718"/>
          </a:xfrm>
        </p:spPr>
        <p:txBody>
          <a:bodyPr/>
          <a:lstStyle/>
          <a:p>
            <a:r>
              <a:rPr lang="en-US" dirty="0" smtClean="0"/>
              <a:t>Unix Process State Transition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Unix System V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60"/>
            <a:ext cx="8472518" cy="53435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Unix uses two categories of process</a:t>
            </a:r>
          </a:p>
          <a:p>
            <a:pPr lvl="1" eaLnBrk="1" hangingPunct="1"/>
            <a:r>
              <a:rPr lang="en-US" b="1" dirty="0" smtClean="0"/>
              <a:t>System Process 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Runs in kernel mode and </a:t>
            </a:r>
          </a:p>
          <a:p>
            <a:pPr lvl="2"/>
            <a:r>
              <a:rPr lang="en-US" dirty="0" smtClean="0"/>
              <a:t>performs administrative and house keeping functions such as memory allocation, process swapping, scheduling etc.</a:t>
            </a:r>
          </a:p>
          <a:p>
            <a:pPr lvl="1" eaLnBrk="1" hangingPunct="1"/>
            <a:r>
              <a:rPr lang="en-US" b="1" dirty="0" smtClean="0"/>
              <a:t>User Process 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Runs in user Mode to execute user program and utilities  </a:t>
            </a:r>
          </a:p>
          <a:p>
            <a:pPr lvl="2"/>
            <a:r>
              <a:rPr lang="en-US" dirty="0" smtClean="0"/>
              <a:t>Runs in kernel mode to execute instructions belonging to kernel</a:t>
            </a:r>
          </a:p>
          <a:p>
            <a:pPr eaLnBrk="1" hangingPunct="1"/>
            <a:r>
              <a:rPr lang="en-US" dirty="0" smtClean="0"/>
              <a:t>A user process enters in kernel mode</a:t>
            </a:r>
          </a:p>
          <a:p>
            <a:pPr lvl="1"/>
            <a:r>
              <a:rPr lang="en-US" dirty="0" smtClean="0"/>
              <a:t> by issuing a system call or</a:t>
            </a:r>
          </a:p>
          <a:p>
            <a:pPr lvl="1"/>
            <a:r>
              <a:rPr lang="en-US" dirty="0" smtClean="0"/>
              <a:t> exception /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0 &amp; Process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12"/>
            <a:ext cx="8229600" cy="3143272"/>
          </a:xfrm>
        </p:spPr>
        <p:txBody>
          <a:bodyPr/>
          <a:lstStyle/>
          <a:p>
            <a:pPr eaLnBrk="1" hangingPunct="1"/>
            <a:r>
              <a:rPr lang="en-US" dirty="0" smtClean="0"/>
              <a:t>Process 0 (Swapper Process) is predefined as data structure,  loaded at boot time .</a:t>
            </a:r>
          </a:p>
          <a:p>
            <a:pPr eaLnBrk="1" hangingPunct="1"/>
            <a:r>
              <a:rPr lang="en-US" dirty="0" smtClean="0"/>
              <a:t>Process 0 spawns process 1</a:t>
            </a:r>
          </a:p>
          <a:p>
            <a:pPr eaLnBrk="1" hangingPunct="1"/>
            <a:r>
              <a:rPr lang="en-US" dirty="0" smtClean="0"/>
              <a:t>Process 1(Init Process) is ancestor of all other processes except process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Process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1490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Process is an instance of executing program</a:t>
            </a:r>
          </a:p>
          <a:p>
            <a:pPr eaLnBrk="1" hangingPunct="1"/>
            <a:r>
              <a:rPr lang="en-US" sz="2800" dirty="0" smtClean="0"/>
              <a:t>In multiprogramming environment number of process can reside in system</a:t>
            </a:r>
          </a:p>
          <a:p>
            <a:pPr eaLnBrk="1" hangingPunct="1"/>
            <a:r>
              <a:rPr lang="en-US" sz="2800" dirty="0" smtClean="0"/>
              <a:t>At any instance of time processes can be in different state such as ready, Blocked, Running etc. and processes move from one state to another state depending upon certain conditions.</a:t>
            </a:r>
          </a:p>
          <a:p>
            <a:pPr eaLnBrk="1" hangingPunct="1"/>
            <a:r>
              <a:rPr lang="en-US" sz="2800" dirty="0" smtClean="0"/>
              <a:t>Processes use available system resources</a:t>
            </a:r>
          </a:p>
          <a:p>
            <a:pPr eaLnBrk="1" hangingPunct="1"/>
            <a:r>
              <a:rPr lang="en-US" sz="2800" dirty="0" smtClean="0"/>
              <a:t>OS is responsible for managing all the processes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of JPM\AppData\Local\Microsoft\Windows\Temporary Internet Files\Content.Outlook\8WQLGVJO\sca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524000"/>
            <a:ext cx="8229600" cy="3657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579120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 &amp; resource snapshot  at some instance of time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Resource at some instance of time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4000" dirty="0" smtClean="0"/>
              <a:t>OS as Process Manager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OS must have information about</a:t>
            </a:r>
          </a:p>
          <a:p>
            <a:pPr lvl="1"/>
            <a:r>
              <a:rPr lang="en-US" dirty="0" smtClean="0"/>
              <a:t> the current state of processes</a:t>
            </a:r>
          </a:p>
          <a:p>
            <a:pPr lvl="1"/>
            <a:r>
              <a:rPr lang="en-US" dirty="0" smtClean="0"/>
              <a:t>the current state of Resources in the system</a:t>
            </a:r>
          </a:p>
          <a:p>
            <a:pPr eaLnBrk="1" hangingPunct="1"/>
            <a:r>
              <a:rPr lang="en-US" dirty="0" smtClean="0"/>
              <a:t>OS must keep track of utilization of resources by processes</a:t>
            </a:r>
          </a:p>
          <a:p>
            <a:r>
              <a:rPr lang="en-US" dirty="0" smtClean="0"/>
              <a:t>OS  must constructs tables (control structure) to maintain information about each entity it is managing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229600" cy="639762"/>
          </a:xfrm>
        </p:spPr>
        <p:txBody>
          <a:bodyPr/>
          <a:lstStyle/>
          <a:p>
            <a:r>
              <a:rPr lang="en-US" sz="3600" dirty="0" smtClean="0"/>
              <a:t>OS as Process Manager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114801"/>
          </a:xfrm>
        </p:spPr>
        <p:txBody>
          <a:bodyPr/>
          <a:lstStyle/>
          <a:p>
            <a:r>
              <a:rPr lang="en-US" dirty="0" smtClean="0"/>
              <a:t>To manage processes, OS maintains following tables </a:t>
            </a:r>
          </a:p>
          <a:p>
            <a:pPr lvl="1"/>
            <a:r>
              <a:rPr lang="en-US" dirty="0" smtClean="0"/>
              <a:t>Memory Tables</a:t>
            </a:r>
          </a:p>
          <a:p>
            <a:pPr lvl="1"/>
            <a:r>
              <a:rPr lang="en-US" dirty="0" smtClean="0"/>
              <a:t>I/O Table</a:t>
            </a:r>
          </a:p>
          <a:p>
            <a:pPr lvl="1"/>
            <a:r>
              <a:rPr lang="en-US" dirty="0" smtClean="0"/>
              <a:t>File Table</a:t>
            </a:r>
          </a:p>
          <a:p>
            <a:pPr lvl="1"/>
            <a:r>
              <a:rPr lang="en-US" dirty="0" smtClean="0"/>
              <a:t>Process table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Table &amp; I/O Table</a:t>
            </a:r>
            <a:endParaRPr lang="en-US" dirty="0"/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36"/>
            <a:ext cx="8229600" cy="5214974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 smtClean="0"/>
              <a:t>Memory Tables keep track </a:t>
            </a:r>
          </a:p>
          <a:p>
            <a:pPr lvl="1" eaLnBrk="1" hangingPunct="1"/>
            <a:r>
              <a:rPr lang="en-US" sz="2400" dirty="0" smtClean="0"/>
              <a:t>of allocation of main memory to processes</a:t>
            </a:r>
          </a:p>
          <a:p>
            <a:pPr lvl="1" eaLnBrk="1" hangingPunct="1"/>
            <a:r>
              <a:rPr lang="en-US" sz="2400" dirty="0" smtClean="0"/>
              <a:t>of Allocation of secondary memory to processes</a:t>
            </a:r>
          </a:p>
          <a:p>
            <a:pPr lvl="1" eaLnBrk="1" hangingPunct="1"/>
            <a:r>
              <a:rPr lang="en-US" sz="2400" dirty="0" smtClean="0"/>
              <a:t>Of protection attributes of main &amp; secondary memory such as which processes can access certain shared memory region</a:t>
            </a:r>
          </a:p>
          <a:p>
            <a:pPr lvl="1" eaLnBrk="1" hangingPunct="1"/>
            <a:r>
              <a:rPr lang="en-US" sz="2400" dirty="0" smtClean="0"/>
              <a:t>Information needed to manage </a:t>
            </a:r>
            <a:r>
              <a:rPr lang="en-US" sz="2400" b="1" i="1" u="sng" dirty="0" smtClean="0"/>
              <a:t>virtual</a:t>
            </a:r>
            <a:r>
              <a:rPr lang="en-US" sz="2400" dirty="0" smtClean="0"/>
              <a:t> memory</a:t>
            </a:r>
          </a:p>
          <a:p>
            <a:pPr eaLnBrk="1" hangingPunct="1"/>
            <a:r>
              <a:rPr lang="en-US" sz="2400" b="1" dirty="0" smtClean="0"/>
              <a:t>I/O Table: </a:t>
            </a:r>
            <a:r>
              <a:rPr lang="en-US" sz="2400" dirty="0" smtClean="0"/>
              <a:t>To</a:t>
            </a:r>
            <a:r>
              <a:rPr lang="en-US" sz="2400" b="1" dirty="0" smtClean="0"/>
              <a:t> </a:t>
            </a:r>
            <a:r>
              <a:rPr lang="en-US" sz="2400" dirty="0" smtClean="0"/>
              <a:t>keep track of</a:t>
            </a:r>
          </a:p>
          <a:p>
            <a:pPr lvl="1"/>
            <a:r>
              <a:rPr lang="en-US" sz="2000" dirty="0" smtClean="0"/>
              <a:t>resource allocation,</a:t>
            </a:r>
          </a:p>
          <a:p>
            <a:pPr lvl="1"/>
            <a:r>
              <a:rPr lang="en-US" sz="2000" dirty="0" smtClean="0"/>
              <a:t>resource availability </a:t>
            </a:r>
          </a:p>
          <a:p>
            <a:pPr lvl="1"/>
            <a:r>
              <a:rPr lang="en-US" sz="2000" dirty="0" smtClean="0"/>
              <a:t>I/O request</a:t>
            </a:r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Process Management</a:t>
            </a:r>
            <a:endParaRPr lang="en-US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8856984" cy="496855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Needs to be loaded into memory for execution</a:t>
            </a:r>
          </a:p>
          <a:p>
            <a:pPr eaLnBrk="1" hangingPunct="1"/>
            <a:r>
              <a:rPr lang="en-US" dirty="0" smtClean="0"/>
              <a:t>Processor Sequentially executes the instructions one by one  until it encounters a branch instruction</a:t>
            </a:r>
          </a:p>
          <a:p>
            <a:pPr eaLnBrk="1" hangingPunct="1"/>
            <a:r>
              <a:rPr lang="en-US" dirty="0" smtClean="0"/>
              <a:t> Process is an instance of executing program</a:t>
            </a:r>
          </a:p>
          <a:p>
            <a:pPr eaLnBrk="1" hangingPunct="1"/>
            <a:r>
              <a:rPr lang="en-US" dirty="0" smtClean="0"/>
              <a:t>Process is characterized by </a:t>
            </a:r>
          </a:p>
          <a:p>
            <a:pPr lvl="1" eaLnBrk="1" hangingPunct="1"/>
            <a:r>
              <a:rPr lang="en-US" dirty="0" smtClean="0"/>
              <a:t>Its code, Data, stack , Heap  and set of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Table &amp; Process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File Table</a:t>
            </a:r>
          </a:p>
          <a:p>
            <a:pPr lvl="1"/>
            <a:r>
              <a:rPr lang="en-US" sz="2400" dirty="0" smtClean="0"/>
              <a:t>Provide information about </a:t>
            </a:r>
          </a:p>
          <a:p>
            <a:pPr lvl="2"/>
            <a:r>
              <a:rPr lang="en-US" sz="2000" dirty="0" smtClean="0"/>
              <a:t>Existence of file</a:t>
            </a:r>
          </a:p>
          <a:p>
            <a:pPr lvl="2"/>
            <a:r>
              <a:rPr lang="en-US" sz="2000" dirty="0" smtClean="0"/>
              <a:t>Location on secondary memory</a:t>
            </a:r>
          </a:p>
          <a:p>
            <a:pPr lvl="2"/>
            <a:r>
              <a:rPr lang="en-US" sz="2000" dirty="0" smtClean="0"/>
              <a:t>Current status and attributes of file</a:t>
            </a:r>
          </a:p>
          <a:p>
            <a:r>
              <a:rPr lang="en-US" sz="2400" b="1" dirty="0" smtClean="0"/>
              <a:t>Process table </a:t>
            </a:r>
          </a:p>
          <a:p>
            <a:pPr lvl="1"/>
            <a:r>
              <a:rPr lang="en-US" sz="2400" dirty="0" smtClean="0"/>
              <a:t>keep track of processes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40</a:t>
            </a:fld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467544" y="3140968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57200" y="1676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I/O devices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457200" y="21336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457200" y="25908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Processes</a:t>
            </a:r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505200" y="31242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1</a:t>
            </a:r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3505200" y="2133600"/>
            <a:ext cx="1600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File Table</a:t>
            </a:r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3491880" y="1484784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I/O Table</a:t>
            </a: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467544" y="5013176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Memory Table</a:t>
            </a:r>
          </a:p>
        </p:txBody>
      </p:sp>
      <p:sp>
        <p:nvSpPr>
          <p:cNvPr id="9229" name="Line 21"/>
          <p:cNvSpPr>
            <a:spLocks noChangeShapeType="1"/>
          </p:cNvSpPr>
          <p:nvPr/>
        </p:nvSpPr>
        <p:spPr bwMode="auto">
          <a:xfrm flipV="1">
            <a:off x="2051720" y="1628800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23"/>
          <p:cNvSpPr>
            <a:spLocks noChangeShapeType="1"/>
          </p:cNvSpPr>
          <p:nvPr/>
        </p:nvSpPr>
        <p:spPr bwMode="auto">
          <a:xfrm>
            <a:off x="2057400" y="23622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1" name="Rectangle 24"/>
          <p:cNvSpPr>
            <a:spLocks noChangeArrowheads="1"/>
          </p:cNvSpPr>
          <p:nvPr/>
        </p:nvSpPr>
        <p:spPr bwMode="auto">
          <a:xfrm>
            <a:off x="3505200" y="35814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9232" name="Rectangle 25"/>
          <p:cNvSpPr>
            <a:spLocks noChangeArrowheads="1"/>
          </p:cNvSpPr>
          <p:nvPr/>
        </p:nvSpPr>
        <p:spPr bwMode="auto">
          <a:xfrm>
            <a:off x="3505200" y="40386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Process 3 </a:t>
            </a:r>
          </a:p>
        </p:txBody>
      </p:sp>
      <p:sp>
        <p:nvSpPr>
          <p:cNvPr id="9233" name="Rectangle 26"/>
          <p:cNvSpPr>
            <a:spLocks noChangeArrowheads="1"/>
          </p:cNvSpPr>
          <p:nvPr/>
        </p:nvSpPr>
        <p:spPr bwMode="auto">
          <a:xfrm>
            <a:off x="3581400" y="5181600"/>
            <a:ext cx="1600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n</a:t>
            </a:r>
          </a:p>
        </p:txBody>
      </p:sp>
      <p:sp>
        <p:nvSpPr>
          <p:cNvPr id="9234" name="Line 31"/>
          <p:cNvSpPr>
            <a:spLocks noChangeShapeType="1"/>
          </p:cNvSpPr>
          <p:nvPr/>
        </p:nvSpPr>
        <p:spPr bwMode="auto">
          <a:xfrm>
            <a:off x="4267200" y="4495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Line 32"/>
          <p:cNvSpPr>
            <a:spLocks noChangeShapeType="1"/>
          </p:cNvSpPr>
          <p:nvPr/>
        </p:nvSpPr>
        <p:spPr bwMode="auto">
          <a:xfrm>
            <a:off x="2057400" y="2819400"/>
            <a:ext cx="1447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6" name="Rectangle 33"/>
          <p:cNvSpPr>
            <a:spLocks noChangeArrowheads="1"/>
          </p:cNvSpPr>
          <p:nvPr/>
        </p:nvSpPr>
        <p:spPr bwMode="auto">
          <a:xfrm>
            <a:off x="7010400" y="1295400"/>
            <a:ext cx="1143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Process1</a:t>
            </a:r>
          </a:p>
        </p:txBody>
      </p:sp>
      <p:sp>
        <p:nvSpPr>
          <p:cNvPr id="9237" name="Rectangle 35"/>
          <p:cNvSpPr>
            <a:spLocks noChangeArrowheads="1"/>
          </p:cNvSpPr>
          <p:nvPr/>
        </p:nvSpPr>
        <p:spPr bwMode="auto">
          <a:xfrm>
            <a:off x="7239000" y="3886200"/>
            <a:ext cx="1143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Process </a:t>
            </a:r>
            <a:r>
              <a:rPr lang="en-US" smtClean="0"/>
              <a:t>N</a:t>
            </a:r>
            <a:endParaRPr lang="en-US" dirty="0"/>
          </a:p>
        </p:txBody>
      </p:sp>
      <p:sp>
        <p:nvSpPr>
          <p:cNvPr id="9238" name="Line 36"/>
          <p:cNvSpPr>
            <a:spLocks noChangeShapeType="1"/>
          </p:cNvSpPr>
          <p:nvPr/>
        </p:nvSpPr>
        <p:spPr bwMode="auto">
          <a:xfrm flipV="1">
            <a:off x="5105400" y="2743200"/>
            <a:ext cx="1905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9" name="Line 37"/>
          <p:cNvSpPr>
            <a:spLocks noChangeShapeType="1"/>
          </p:cNvSpPr>
          <p:nvPr/>
        </p:nvSpPr>
        <p:spPr bwMode="auto">
          <a:xfrm>
            <a:off x="5181600" y="5410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0" name="Text Box 39"/>
          <p:cNvSpPr txBox="1">
            <a:spLocks noChangeArrowheads="1"/>
          </p:cNvSpPr>
          <p:nvPr/>
        </p:nvSpPr>
        <p:spPr bwMode="auto">
          <a:xfrm>
            <a:off x="3184525" y="5827713"/>
            <a:ext cx="2470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Primary process Table</a:t>
            </a:r>
          </a:p>
        </p:txBody>
      </p:sp>
      <p:sp>
        <p:nvSpPr>
          <p:cNvPr id="9241" name="Text Box 40"/>
          <p:cNvSpPr txBox="1">
            <a:spLocks noChangeArrowheads="1"/>
          </p:cNvSpPr>
          <p:nvPr/>
        </p:nvSpPr>
        <p:spPr bwMode="auto">
          <a:xfrm>
            <a:off x="179512" y="332656"/>
            <a:ext cx="63733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Operating Systems Control table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stCxn id="9218" idx="2"/>
            <a:endCxn id="9225" idx="0"/>
          </p:cNvCxnSpPr>
          <p:nvPr/>
        </p:nvCxnSpPr>
        <p:spPr>
          <a:xfrm>
            <a:off x="1267644" y="3598168"/>
            <a:ext cx="0" cy="14150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Image</a:t>
            </a:r>
            <a:endParaRPr lang="en-US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image consists of </a:t>
            </a:r>
          </a:p>
          <a:p>
            <a:pPr lvl="1" eaLnBrk="1" hangingPunct="1"/>
            <a:r>
              <a:rPr lang="en-US" dirty="0" smtClean="0"/>
              <a:t>User Data </a:t>
            </a:r>
          </a:p>
          <a:p>
            <a:pPr lvl="1" eaLnBrk="1" hangingPunct="1"/>
            <a:r>
              <a:rPr lang="en-US" dirty="0" smtClean="0"/>
              <a:t>User program</a:t>
            </a:r>
          </a:p>
          <a:p>
            <a:pPr lvl="1" eaLnBrk="1" hangingPunct="1"/>
            <a:r>
              <a:rPr lang="en-US" dirty="0" smtClean="0"/>
              <a:t>System Stack</a:t>
            </a:r>
          </a:p>
          <a:p>
            <a:pPr lvl="1" eaLnBrk="1" hangingPunct="1"/>
            <a:r>
              <a:rPr lang="en-US" dirty="0" smtClean="0"/>
              <a:t>Process control block </a:t>
            </a:r>
          </a:p>
          <a:p>
            <a:pPr lvl="2"/>
            <a:r>
              <a:rPr lang="en-US" dirty="0" smtClean="0"/>
              <a:t>Containing  processes attributes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manage/control a process OS must know </a:t>
            </a:r>
          </a:p>
          <a:p>
            <a:pPr lvl="1"/>
            <a:r>
              <a:rPr lang="en-US" dirty="0" smtClean="0"/>
              <a:t>Where process is located</a:t>
            </a:r>
          </a:p>
          <a:p>
            <a:pPr lvl="1"/>
            <a:r>
              <a:rPr lang="en-US" dirty="0" smtClean="0"/>
              <a:t>Attributes of processes </a:t>
            </a:r>
            <a:r>
              <a:rPr lang="en-US" dirty="0" err="1" smtClean="0"/>
              <a:t>eg</a:t>
            </a:r>
            <a:r>
              <a:rPr lang="en-US" dirty="0" smtClean="0"/>
              <a:t>. Process id, state  etc. </a:t>
            </a:r>
          </a:p>
          <a:p>
            <a:pPr lvl="1"/>
            <a:r>
              <a:rPr lang="en-US" dirty="0" smtClean="0"/>
              <a:t>Collection of attributes are held in Process control block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Attributes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identification</a:t>
            </a:r>
          </a:p>
          <a:p>
            <a:pPr eaLnBrk="1" hangingPunct="1"/>
            <a:r>
              <a:rPr lang="en-US" smtClean="0"/>
              <a:t>Processor State Information</a:t>
            </a:r>
          </a:p>
          <a:p>
            <a:pPr eaLnBrk="1" hangingPunct="1"/>
            <a:r>
              <a:rPr lang="en-US" smtClean="0"/>
              <a:t>Processes control information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Process Identification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of the process</a:t>
            </a:r>
          </a:p>
          <a:p>
            <a:pPr eaLnBrk="1" hangingPunct="1"/>
            <a:r>
              <a:rPr lang="en-US" smtClean="0"/>
              <a:t>Identifier of the process that created this process</a:t>
            </a:r>
          </a:p>
          <a:p>
            <a:pPr eaLnBrk="1" hangingPunct="1"/>
            <a:r>
              <a:rPr lang="en-US" smtClean="0"/>
              <a:t>User identifier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Processor State Information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Visible registers</a:t>
            </a:r>
          </a:p>
          <a:p>
            <a:pPr eaLnBrk="1" hangingPunct="1"/>
            <a:r>
              <a:rPr lang="en-US" smtClean="0"/>
              <a:t>Control and status registers</a:t>
            </a:r>
          </a:p>
          <a:p>
            <a:pPr lvl="1" eaLnBrk="1" hangingPunct="1"/>
            <a:r>
              <a:rPr lang="en-US" smtClean="0"/>
              <a:t>Program counter</a:t>
            </a:r>
          </a:p>
          <a:p>
            <a:pPr lvl="1" eaLnBrk="1" hangingPunct="1"/>
            <a:r>
              <a:rPr lang="en-US" smtClean="0"/>
              <a:t>Flags</a:t>
            </a:r>
          </a:p>
          <a:p>
            <a:pPr lvl="1" eaLnBrk="1" hangingPunct="1"/>
            <a:r>
              <a:rPr lang="en-US" smtClean="0"/>
              <a:t>Status register</a:t>
            </a:r>
          </a:p>
          <a:p>
            <a:pPr eaLnBrk="1" hangingPunct="1"/>
            <a:r>
              <a:rPr lang="en-US" smtClean="0"/>
              <a:t>Stack pointer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Processes Control Information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 and state information</a:t>
            </a:r>
          </a:p>
          <a:p>
            <a:pPr eaLnBrk="1" hangingPunct="1"/>
            <a:r>
              <a:rPr lang="en-US" smtClean="0"/>
              <a:t>Inter process communication</a:t>
            </a:r>
          </a:p>
          <a:p>
            <a:pPr eaLnBrk="1" hangingPunct="1"/>
            <a:r>
              <a:rPr lang="en-US" smtClean="0"/>
              <a:t>Process privileges</a:t>
            </a:r>
          </a:p>
          <a:p>
            <a:pPr eaLnBrk="1" hangingPunct="1"/>
            <a:r>
              <a:rPr lang="en-US" smtClean="0"/>
              <a:t>Memory management</a:t>
            </a:r>
          </a:p>
          <a:p>
            <a:pPr eaLnBrk="1" hangingPunct="1"/>
            <a:r>
              <a:rPr lang="en-US" smtClean="0"/>
              <a:t>Resource ownership &amp; utilization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Functions of OS kernel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00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Management </a:t>
            </a:r>
          </a:p>
          <a:p>
            <a:pPr lvl="1"/>
            <a:r>
              <a:rPr lang="en-US" dirty="0" smtClean="0"/>
              <a:t>Process creation &amp; termination</a:t>
            </a:r>
          </a:p>
          <a:p>
            <a:pPr lvl="1"/>
            <a:r>
              <a:rPr lang="en-US" dirty="0" smtClean="0"/>
              <a:t>Process scheduling &amp; dispatching </a:t>
            </a:r>
          </a:p>
          <a:p>
            <a:pPr lvl="1"/>
            <a:r>
              <a:rPr lang="en-US" dirty="0" smtClean="0"/>
              <a:t>Process switching</a:t>
            </a:r>
          </a:p>
          <a:p>
            <a:pPr lvl="1"/>
            <a:r>
              <a:rPr lang="en-US" dirty="0" smtClean="0"/>
              <a:t>Process synchronization &amp; support for IPC</a:t>
            </a:r>
          </a:p>
          <a:p>
            <a:pPr lvl="1"/>
            <a:r>
              <a:rPr lang="en-US" dirty="0" smtClean="0"/>
              <a:t>Management of process control block</a:t>
            </a:r>
          </a:p>
          <a:p>
            <a:r>
              <a:rPr lang="en-US" dirty="0" smtClean="0"/>
              <a:t>Memory Management </a:t>
            </a:r>
          </a:p>
          <a:p>
            <a:pPr lvl="1"/>
            <a:r>
              <a:rPr lang="en-US" dirty="0" smtClean="0"/>
              <a:t>Allocation of address space to process </a:t>
            </a:r>
          </a:p>
          <a:p>
            <a:pPr lvl="1"/>
            <a:r>
              <a:rPr lang="en-US" dirty="0" smtClean="0"/>
              <a:t>Swapping</a:t>
            </a:r>
          </a:p>
          <a:p>
            <a:pPr lvl="1"/>
            <a:r>
              <a:rPr lang="en-US" dirty="0" smtClean="0"/>
              <a:t>Page &amp; segment management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Functions of OS kernel 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I/O Management</a:t>
            </a:r>
          </a:p>
          <a:p>
            <a:pPr lvl="1"/>
            <a:r>
              <a:rPr lang="en-US" dirty="0" smtClean="0"/>
              <a:t>Buffer management </a:t>
            </a:r>
          </a:p>
          <a:p>
            <a:pPr lvl="1"/>
            <a:r>
              <a:rPr lang="en-US" dirty="0" smtClean="0"/>
              <a:t>Allocation of I/O channels &amp; devices to processes</a:t>
            </a:r>
          </a:p>
          <a:p>
            <a:r>
              <a:rPr lang="en-US" dirty="0" smtClean="0"/>
              <a:t>Support Services</a:t>
            </a:r>
          </a:p>
          <a:p>
            <a:pPr lvl="1"/>
            <a:r>
              <a:rPr lang="en-US" dirty="0" smtClean="0"/>
              <a:t>Interrupt handling</a:t>
            </a:r>
          </a:p>
          <a:p>
            <a:pPr lvl="1"/>
            <a:r>
              <a:rPr lang="en-US" dirty="0" smtClean="0"/>
              <a:t>Accounting </a:t>
            </a:r>
          </a:p>
          <a:p>
            <a:pPr lvl="1"/>
            <a:r>
              <a:rPr lang="en-US" dirty="0" smtClean="0"/>
              <a:t>monitoring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in memory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75856" y="1700808"/>
            <a:ext cx="2376264" cy="44644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75856" y="2348880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5856" y="4005064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5856" y="4653136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75856" y="5445224"/>
            <a:ext cx="2376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7944" y="1844824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67944" y="414908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486916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67944" y="5589240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355976" y="2348880"/>
            <a:ext cx="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55976" y="3501008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43808" y="5805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7784" y="162880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864096"/>
          </a:xfrm>
        </p:spPr>
        <p:txBody>
          <a:bodyPr/>
          <a:lstStyle/>
          <a:p>
            <a:pPr algn="ctr">
              <a:buNone/>
            </a:pPr>
            <a:r>
              <a:rPr lang="en-US" smtClean="0"/>
              <a:t>Thank you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50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548680"/>
            <a:ext cx="7056784" cy="634082"/>
          </a:xfrm>
          <a:prstGeom prst="rect">
            <a:avLst/>
          </a:prstGeom>
        </p:spPr>
        <p:txBody>
          <a:bodyPr anchor="b"/>
          <a:lstStyle/>
          <a:p>
            <a:pPr algn="l" eaLnBrk="1" hangingPunct="1"/>
            <a:r>
              <a:rPr lang="en-US" sz="4000" dirty="0" smtClean="0"/>
              <a:t>Process Management Activities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800"/>
            <a:ext cx="9144000" cy="424847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The operating system is responsible for the following activities in  connection with process management </a:t>
            </a:r>
          </a:p>
          <a:p>
            <a:pPr lvl="1"/>
            <a:r>
              <a:rPr lang="en-US" sz="2600" dirty="0" smtClean="0"/>
              <a:t>Creating and deleting both user and system processes</a:t>
            </a:r>
          </a:p>
          <a:p>
            <a:pPr lvl="1"/>
            <a:r>
              <a:rPr lang="en-US" sz="2600" dirty="0" smtClean="0"/>
              <a:t>Suspending and resuming processes</a:t>
            </a:r>
          </a:p>
          <a:p>
            <a:pPr lvl="1"/>
            <a:r>
              <a:rPr lang="en-US" sz="2600" dirty="0" smtClean="0"/>
              <a:t>Providing mechanisms for process synchronization</a:t>
            </a:r>
          </a:p>
          <a:p>
            <a:pPr lvl="1"/>
            <a:r>
              <a:rPr lang="en-US" sz="2600" dirty="0" smtClean="0"/>
              <a:t>Providing mechanisms for process communication</a:t>
            </a:r>
          </a:p>
          <a:p>
            <a:pPr lvl="1"/>
            <a:r>
              <a:rPr lang="en-US" sz="2600" dirty="0" smtClean="0"/>
              <a:t>Providing mechanisms for deadlock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428604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Process creation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Is created </a:t>
            </a:r>
          </a:p>
          <a:p>
            <a:pPr lvl="1"/>
            <a:r>
              <a:rPr lang="en-US" dirty="0" smtClean="0"/>
              <a:t>When a new job is submitted</a:t>
            </a:r>
          </a:p>
          <a:p>
            <a:pPr lvl="1"/>
            <a:r>
              <a:rPr lang="en-US" dirty="0" smtClean="0"/>
              <a:t>When a user attempts to login</a:t>
            </a:r>
          </a:p>
          <a:p>
            <a:pPr lvl="1"/>
            <a:r>
              <a:rPr lang="en-US" dirty="0" smtClean="0"/>
              <a:t>to provide a service </a:t>
            </a:r>
          </a:p>
          <a:p>
            <a:pPr eaLnBrk="1" hangingPunct="1"/>
            <a:r>
              <a:rPr lang="en-US" dirty="0" smtClean="0"/>
              <a:t>Process can be  spawned by existing process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For executing a job , OS  first creates data structure for holding the context of process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Loads the job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At some point of time the scheduler schedules the job and it starts executing.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Dispatcher process   dispatches ready to execute process for execution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once executing  process terminates,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its time slice expires 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0000FF"/>
                </a:solidFill>
              </a:rPr>
              <a:t>Executing  process makes I/O request and gets blocked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Dispatcher is a system process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304800" y="457200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How a program/job is </a:t>
            </a:r>
            <a:r>
              <a:rPr lang="en-US" sz="3600" b="1" dirty="0">
                <a:latin typeface="Times New Roman" pitchFamily="18" charset="0"/>
                <a:ea typeface="+mj-ea"/>
                <a:cs typeface="Times New Roman" pitchFamily="18" charset="0"/>
              </a:rPr>
              <a:t>executed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&amp; Multiprogramming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In multiprogramming environment, many jobs can be in memory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Jobs in memory are ready to execute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At any point of time one Job would be in running state  and other jobs  would be in not running state.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Operating Systems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1606</Words>
  <Application>Microsoft Office PowerPoint</Application>
  <PresentationFormat>On-screen Show (4:3)</PresentationFormat>
  <Paragraphs>386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Custom Design</vt:lpstr>
      <vt:lpstr>PowerPoint Presentation</vt:lpstr>
      <vt:lpstr>Program &amp; Process</vt:lpstr>
      <vt:lpstr>Process Management</vt:lpstr>
      <vt:lpstr>Process Management</vt:lpstr>
      <vt:lpstr>Process in memory</vt:lpstr>
      <vt:lpstr>Process Management Activities</vt:lpstr>
      <vt:lpstr>Process creation</vt:lpstr>
      <vt:lpstr>PowerPoint Presentation</vt:lpstr>
      <vt:lpstr>Process &amp; Multiprogramming </vt:lpstr>
      <vt:lpstr>Memory Layout</vt:lpstr>
      <vt:lpstr>Execution Of Ready Processes</vt:lpstr>
      <vt:lpstr>PowerPoint Presentation</vt:lpstr>
      <vt:lpstr>Two State Process Model</vt:lpstr>
      <vt:lpstr>Queuing Diagram</vt:lpstr>
      <vt:lpstr>State Transition </vt:lpstr>
      <vt:lpstr>Dispatcher</vt:lpstr>
      <vt:lpstr>Three State Model</vt:lpstr>
      <vt:lpstr>Process States</vt:lpstr>
      <vt:lpstr>Queuing Diagram</vt:lpstr>
      <vt:lpstr>Queuing Diagram</vt:lpstr>
      <vt:lpstr>PowerPoint Presentation</vt:lpstr>
      <vt:lpstr>Three State Model</vt:lpstr>
      <vt:lpstr>Five  State Model</vt:lpstr>
      <vt:lpstr>Why do we need “New” state</vt:lpstr>
      <vt:lpstr>Consider a scenario </vt:lpstr>
      <vt:lpstr>One Suspend State</vt:lpstr>
      <vt:lpstr>Two Suspend State</vt:lpstr>
      <vt:lpstr>State Transitions</vt:lpstr>
      <vt:lpstr>State Transitions</vt:lpstr>
      <vt:lpstr>State Transitions</vt:lpstr>
      <vt:lpstr>Seven state process state transition Diagram</vt:lpstr>
      <vt:lpstr>Unix Process State Transition Diagram</vt:lpstr>
      <vt:lpstr>Unix System V</vt:lpstr>
      <vt:lpstr>Process 0 &amp; Process 1</vt:lpstr>
      <vt:lpstr>Process Summary</vt:lpstr>
      <vt:lpstr>Process &amp; Resource at some instance of time</vt:lpstr>
      <vt:lpstr>OS as Process Manager</vt:lpstr>
      <vt:lpstr>OS as Process Manager</vt:lpstr>
      <vt:lpstr>Memory Table &amp; I/O Table</vt:lpstr>
      <vt:lpstr>File Table &amp; Process Table</vt:lpstr>
      <vt:lpstr>PowerPoint Presentation</vt:lpstr>
      <vt:lpstr>Process Image</vt:lpstr>
      <vt:lpstr>Process Management</vt:lpstr>
      <vt:lpstr>Process Attributes</vt:lpstr>
      <vt:lpstr>Process Identification</vt:lpstr>
      <vt:lpstr>Processor State Information</vt:lpstr>
      <vt:lpstr>Processes Control Information</vt:lpstr>
      <vt:lpstr>Functions of OS kernel </vt:lpstr>
      <vt:lpstr>Functions of OS kernel  Cont…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Admin</cp:lastModifiedBy>
  <cp:revision>207</cp:revision>
  <dcterms:created xsi:type="dcterms:W3CDTF">2012-01-02T05:05:52Z</dcterms:created>
  <dcterms:modified xsi:type="dcterms:W3CDTF">2020-09-08T11:54:52Z</dcterms:modified>
</cp:coreProperties>
</file>