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10" r:id="rId2"/>
    <p:sldId id="256" r:id="rId3"/>
    <p:sldId id="257" r:id="rId4"/>
    <p:sldId id="258" r:id="rId5"/>
    <p:sldId id="259" r:id="rId6"/>
    <p:sldId id="264" r:id="rId7"/>
    <p:sldId id="265" r:id="rId8"/>
    <p:sldId id="266" r:id="rId9"/>
    <p:sldId id="260" r:id="rId10"/>
    <p:sldId id="261" r:id="rId11"/>
    <p:sldId id="289" r:id="rId12"/>
    <p:sldId id="263" r:id="rId13"/>
    <p:sldId id="267" r:id="rId14"/>
    <p:sldId id="268" r:id="rId15"/>
    <p:sldId id="269" r:id="rId16"/>
    <p:sldId id="297" r:id="rId17"/>
    <p:sldId id="270" r:id="rId18"/>
    <p:sldId id="273" r:id="rId19"/>
    <p:sldId id="272" r:id="rId20"/>
    <p:sldId id="274" r:id="rId21"/>
    <p:sldId id="311" r:id="rId22"/>
    <p:sldId id="275" r:id="rId23"/>
    <p:sldId id="276" r:id="rId24"/>
    <p:sldId id="277" r:id="rId25"/>
    <p:sldId id="298" r:id="rId26"/>
    <p:sldId id="278" r:id="rId27"/>
    <p:sldId id="299" r:id="rId28"/>
    <p:sldId id="279" r:id="rId29"/>
    <p:sldId id="280" r:id="rId30"/>
    <p:sldId id="281" r:id="rId31"/>
    <p:sldId id="294" r:id="rId32"/>
    <p:sldId id="284" r:id="rId33"/>
    <p:sldId id="282" r:id="rId34"/>
    <p:sldId id="290" r:id="rId35"/>
    <p:sldId id="292" r:id="rId36"/>
    <p:sldId id="283" r:id="rId37"/>
    <p:sldId id="285" r:id="rId38"/>
    <p:sldId id="286" r:id="rId39"/>
    <p:sldId id="309" r:id="rId40"/>
    <p:sldId id="287" r:id="rId41"/>
    <p:sldId id="288" r:id="rId42"/>
    <p:sldId id="300" r:id="rId43"/>
    <p:sldId id="301" r:id="rId44"/>
    <p:sldId id="302" r:id="rId45"/>
    <p:sldId id="303" r:id="rId46"/>
    <p:sldId id="304" r:id="rId47"/>
    <p:sldId id="305" r:id="rId48"/>
    <p:sldId id="306" r:id="rId49"/>
    <p:sldId id="307" r:id="rId50"/>
    <p:sldId id="308"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2D69F-9D4B-4868-83FA-E71E99EC08C5}"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CE0C43-4D63-42AB-98F0-74340CF680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7232B-397F-4C89-A5B5-18689DA3DE60}" type="slidenum">
              <a:rPr lang="en-US"/>
              <a:pPr/>
              <a:t>42</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55EB5E-15CC-4D33-9BE5-A2B7159CCFEF}" type="slidenum">
              <a:rPr lang="en-US"/>
              <a:pPr/>
              <a:t>43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BB1D4-2583-4AC3-AF85-A5414654B93F}" type="slidenum">
              <a:rPr lang="en-US"/>
              <a:pPr/>
              <a:t>44</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CF9B3-7D7A-4692-BF9D-74F970F47885}" type="slidenum">
              <a:rPr lang="en-US"/>
              <a:pPr/>
              <a:t>45</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DA572-BBC8-4261-8E13-F47A552BE906}" type="slidenum">
              <a:rPr lang="en-US"/>
              <a:pPr/>
              <a:t>46</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2B90BD-98B3-421E-9088-3FBBC4251553}" type="slidenum">
              <a:rPr lang="en-US"/>
              <a:pPr/>
              <a:t>47</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CE0C43-4D63-42AB-98F0-74340CF680E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914C60-3E80-4039-AD90-2415EF2FB1C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B965E7-6915-4B6E-B1F1-514FE55F714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1110DD-A325-4598-BB5A-307E423B9CA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A4F9C-BA5B-4177-9252-DE0CC887F4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CD9795-F5EA-40AE-8584-3F3290AFFB5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5A3817-3A41-47B6-978C-FA949430039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D125862-6F2B-4B56-A57A-93C83F9EB12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348F26-D734-49FA-A333-FB7C5A4CF18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1FA66B1-188D-45CA-9391-43A3928E1AE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1EF4CC-1649-48F2-A294-DDDBC87770F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A86F02-1726-4AC3-AA1F-AC343ABFCD3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088A011-153F-402B-BF86-0956023FFBB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748508">
            <a:off x="685800" y="2130425"/>
            <a:ext cx="7772400" cy="1470025"/>
          </a:xfrm>
        </p:spPr>
        <p:txBody>
          <a:bodyPr/>
          <a:lstStyle/>
          <a:p>
            <a:r>
              <a:rPr lang="en-US" dirty="0" smtClean="0"/>
              <a:t>Scheduling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381000"/>
            <a:ext cx="8229600" cy="5745163"/>
          </a:xfrm>
        </p:spPr>
        <p:txBody>
          <a:bodyPr/>
          <a:lstStyle/>
          <a:p>
            <a:r>
              <a:rPr lang="en-US" sz="2800" dirty="0"/>
              <a:t>Processes Can be </a:t>
            </a:r>
            <a:endParaRPr lang="en-US" sz="2800" dirty="0" smtClean="0"/>
          </a:p>
          <a:p>
            <a:endParaRPr lang="en-US" sz="2800" dirty="0"/>
          </a:p>
          <a:p>
            <a:pPr lvl="1"/>
            <a:r>
              <a:rPr lang="en-US" sz="2400" dirty="0"/>
              <a:t>CPU Bound : Processes spend bulk of its time executing on processor and do very little I/O</a:t>
            </a:r>
          </a:p>
          <a:p>
            <a:pPr lvl="1"/>
            <a:r>
              <a:rPr lang="en-US" sz="2400" dirty="0"/>
              <a:t>I/O Bound : Process spend very little time executing on processor and do lot of I/O </a:t>
            </a:r>
            <a:r>
              <a:rPr lang="en-US" sz="2400" dirty="0" smtClean="0"/>
              <a:t>operation</a:t>
            </a:r>
          </a:p>
          <a:p>
            <a:pPr lvl="1"/>
            <a:endParaRPr lang="en-US" dirty="0"/>
          </a:p>
          <a:p>
            <a:r>
              <a:rPr lang="en-US" sz="2400" dirty="0"/>
              <a:t>Mix of processes in the system can not be predicted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3562"/>
          </a:xfrm>
        </p:spPr>
        <p:txBody>
          <a:bodyPr/>
          <a:lstStyle/>
          <a:p>
            <a:r>
              <a:rPr lang="en-US" altLang="ko-KR" dirty="0" smtClean="0">
                <a:ea typeface="Gulim" pitchFamily="34" charset="-127"/>
              </a:rPr>
              <a:t>Assumption: CPU Bursts</a:t>
            </a:r>
          </a:p>
        </p:txBody>
      </p:sp>
      <p:pic>
        <p:nvPicPr>
          <p:cNvPr id="18437" name="Picture 6"/>
          <p:cNvPicPr>
            <a:picLocks noChangeAspect="1" noChangeArrowheads="1"/>
          </p:cNvPicPr>
          <p:nvPr/>
        </p:nvPicPr>
        <p:blipFill>
          <a:blip r:embed="rId3" cstate="print"/>
          <a:srcRect l="626" t="6123" r="418" b="6123"/>
          <a:stretch>
            <a:fillRect/>
          </a:stretch>
        </p:blipFill>
        <p:spPr bwMode="auto">
          <a:xfrm>
            <a:off x="609600" y="914400"/>
            <a:ext cx="7162800" cy="4343400"/>
          </a:xfrm>
          <a:prstGeom prst="rect">
            <a:avLst/>
          </a:prstGeom>
          <a:noFill/>
          <a:ln w="38100" cmpd="dbl">
            <a:solidFill>
              <a:srgbClr val="CC6600"/>
            </a:solidFill>
            <a:miter lim="800000"/>
            <a:headEnd/>
            <a:tailEnd/>
          </a:ln>
          <a:effectLst/>
        </p:spPr>
      </p:pic>
      <p:sp>
        <p:nvSpPr>
          <p:cNvPr id="18438" name="Text Box 7"/>
          <p:cNvSpPr txBox="1">
            <a:spLocks noChangeArrowheads="1"/>
          </p:cNvSpPr>
          <p:nvPr/>
        </p:nvSpPr>
        <p:spPr bwMode="auto">
          <a:xfrm>
            <a:off x="2590800" y="1447800"/>
            <a:ext cx="3181350" cy="366712"/>
          </a:xfrm>
          <a:prstGeom prst="rect">
            <a:avLst/>
          </a:prstGeom>
          <a:noFill/>
          <a:ln w="38100" algn="ctr">
            <a:noFill/>
            <a:miter lim="800000"/>
            <a:headEnd/>
            <a:tailEnd/>
          </a:ln>
          <a:effectLst/>
        </p:spPr>
        <p:txBody>
          <a:bodyPr wrap="none">
            <a:spAutoFit/>
          </a:bodyPr>
          <a:lstStyle/>
          <a:p>
            <a:pPr>
              <a:lnSpc>
                <a:spcPct val="100000"/>
              </a:lnSpc>
              <a:spcBef>
                <a:spcPct val="0"/>
              </a:spcBef>
              <a:buSzTx/>
              <a:buFontTx/>
              <a:buNone/>
            </a:pPr>
            <a:r>
              <a:rPr lang="en-US" sz="1800" dirty="0">
                <a:solidFill>
                  <a:schemeClr val="hlink"/>
                </a:solidFill>
              </a:rPr>
              <a:t>Weighted toward small bursts</a:t>
            </a:r>
          </a:p>
        </p:txBody>
      </p:sp>
      <p:sp>
        <p:nvSpPr>
          <p:cNvPr id="18439" name="Freeform 8"/>
          <p:cNvSpPr>
            <a:spLocks/>
          </p:cNvSpPr>
          <p:nvPr/>
        </p:nvSpPr>
        <p:spPr bwMode="auto">
          <a:xfrm>
            <a:off x="1752600" y="1752600"/>
            <a:ext cx="914400" cy="495300"/>
          </a:xfrm>
          <a:custGeom>
            <a:avLst/>
            <a:gdLst>
              <a:gd name="T0" fmla="*/ 914400 w 576"/>
              <a:gd name="T1" fmla="*/ 0 h 312"/>
              <a:gd name="T2" fmla="*/ 533400 w 576"/>
              <a:gd name="T3" fmla="*/ 457200 h 312"/>
              <a:gd name="T4" fmla="*/ 0 w 576"/>
              <a:gd name="T5" fmla="*/ 228600 h 312"/>
              <a:gd name="T6" fmla="*/ 0 60000 65536"/>
              <a:gd name="T7" fmla="*/ 0 60000 65536"/>
              <a:gd name="T8" fmla="*/ 0 60000 65536"/>
            </a:gdLst>
            <a:ahLst/>
            <a:cxnLst>
              <a:cxn ang="T6">
                <a:pos x="T0" y="T1"/>
              </a:cxn>
              <a:cxn ang="T7">
                <a:pos x="T2" y="T3"/>
              </a:cxn>
              <a:cxn ang="T8">
                <a:pos x="T4" y="T5"/>
              </a:cxn>
            </a:cxnLst>
            <a:rect l="0" t="0" r="r" b="b"/>
            <a:pathLst>
              <a:path w="576" h="312">
                <a:moveTo>
                  <a:pt x="576" y="0"/>
                </a:moveTo>
                <a:cubicBezTo>
                  <a:pt x="504" y="132"/>
                  <a:pt x="432" y="264"/>
                  <a:pt x="336" y="288"/>
                </a:cubicBezTo>
                <a:cubicBezTo>
                  <a:pt x="240" y="312"/>
                  <a:pt x="120" y="228"/>
                  <a:pt x="0" y="144"/>
                </a:cubicBezTo>
              </a:path>
            </a:pathLst>
          </a:custGeom>
          <a:noFill/>
          <a:ln w="57150" cap="flat" cmpd="sng">
            <a:solidFill>
              <a:schemeClr val="hlink"/>
            </a:solidFill>
            <a:prstDash val="solid"/>
            <a:round/>
            <a:headEnd type="none" w="med" len="med"/>
            <a:tailEnd type="triangle" w="med" len="med"/>
          </a:ln>
          <a:effectLst/>
        </p:spPr>
        <p:txBody>
          <a:bodyPr vert="eaVert" wrap="none" anchor="ctr"/>
          <a:lstStyle/>
          <a:p>
            <a:endParaRPr lang="en-US"/>
          </a:p>
        </p:txBody>
      </p:sp>
      <p:cxnSp>
        <p:nvCxnSpPr>
          <p:cNvPr id="7" name="Straight Arrow Connector 6"/>
          <p:cNvCxnSpPr/>
          <p:nvPr/>
        </p:nvCxnSpPr>
        <p:spPr bwMode="auto">
          <a:xfrm flipV="1">
            <a:off x="2209800" y="4495800"/>
            <a:ext cx="0" cy="457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body" idx="1"/>
          </p:nvPr>
        </p:nvSpPr>
        <p:spPr>
          <a:xfrm>
            <a:off x="457200" y="533400"/>
            <a:ext cx="8229600" cy="5943600"/>
          </a:xfrm>
          <a:noFill/>
          <a:ln/>
        </p:spPr>
        <p:txBody>
          <a:bodyPr/>
          <a:lstStyle/>
          <a:p>
            <a:pPr algn="ctr">
              <a:buFontTx/>
              <a:buNone/>
            </a:pPr>
            <a:r>
              <a:rPr lang="en-US" sz="2800" dirty="0"/>
              <a:t>CPU Scheduler</a:t>
            </a:r>
          </a:p>
          <a:p>
            <a:r>
              <a:rPr lang="en-US" sz="2800" dirty="0"/>
              <a:t>Selects </a:t>
            </a:r>
            <a:endParaRPr lang="en-US" sz="2800" dirty="0" smtClean="0"/>
          </a:p>
          <a:p>
            <a:pPr lvl="1"/>
            <a:r>
              <a:rPr lang="en-US" sz="2400" dirty="0" smtClean="0"/>
              <a:t>the </a:t>
            </a:r>
            <a:r>
              <a:rPr lang="en-US" sz="2400" dirty="0"/>
              <a:t>processes in memory that are ready to </a:t>
            </a:r>
            <a:r>
              <a:rPr lang="en-US" sz="2400" dirty="0" smtClean="0"/>
              <a:t>execute </a:t>
            </a:r>
          </a:p>
          <a:p>
            <a:pPr lvl="1"/>
            <a:r>
              <a:rPr lang="en-US" sz="2400" dirty="0" smtClean="0"/>
              <a:t>allocates </a:t>
            </a:r>
            <a:r>
              <a:rPr lang="en-US" sz="2400" dirty="0"/>
              <a:t>the CPU to one of them.</a:t>
            </a:r>
          </a:p>
          <a:p>
            <a:r>
              <a:rPr lang="en-US" sz="2800" dirty="0"/>
              <a:t>CPU scheduling decisions may take place when a process:</a:t>
            </a:r>
          </a:p>
          <a:p>
            <a:pPr lvl="1">
              <a:buNone/>
            </a:pPr>
            <a:r>
              <a:rPr lang="en-US" sz="2400" dirty="0"/>
              <a:t>1.	Switches from running to waiting state.</a:t>
            </a:r>
          </a:p>
          <a:p>
            <a:pPr lvl="1">
              <a:buNone/>
            </a:pPr>
            <a:r>
              <a:rPr lang="en-US" sz="2400" dirty="0"/>
              <a:t>2.	Switches from running to ready state.</a:t>
            </a:r>
          </a:p>
          <a:p>
            <a:pPr lvl="1">
              <a:buNone/>
            </a:pPr>
            <a:r>
              <a:rPr lang="en-US" sz="2400" dirty="0"/>
              <a:t>3.	Switches from waiting to ready.</a:t>
            </a:r>
          </a:p>
          <a:p>
            <a:pPr lvl="1">
              <a:buNone/>
            </a:pPr>
            <a:r>
              <a:rPr lang="en-US" sz="2400" dirty="0"/>
              <a:t>4.	Terminates.</a:t>
            </a:r>
          </a:p>
          <a:p>
            <a:r>
              <a:rPr lang="en-US" sz="2800" dirty="0"/>
              <a:t>Scheduling under 1 and 4 is </a:t>
            </a:r>
            <a:r>
              <a:rPr lang="en-US" sz="2800" i="1" dirty="0"/>
              <a:t>non preemptive</a:t>
            </a:r>
            <a:r>
              <a:rPr lang="en-US" sz="2800" dirty="0"/>
              <a:t>.</a:t>
            </a:r>
          </a:p>
          <a:p>
            <a:r>
              <a:rPr lang="en-US" sz="2800" dirty="0"/>
              <a:t>All other scheduling is </a:t>
            </a:r>
            <a:r>
              <a:rPr lang="en-US" sz="2800" i="1" dirty="0"/>
              <a:t>preemptive.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274638"/>
            <a:ext cx="8229600" cy="792162"/>
          </a:xfrm>
          <a:noFill/>
          <a:ln/>
        </p:spPr>
        <p:txBody>
          <a:bodyPr/>
          <a:lstStyle/>
          <a:p>
            <a:r>
              <a:rPr lang="en-US"/>
              <a:t>Dispatcher </a:t>
            </a:r>
          </a:p>
        </p:txBody>
      </p:sp>
      <p:sp>
        <p:nvSpPr>
          <p:cNvPr id="16389" name="Rectangle 5"/>
          <p:cNvSpPr>
            <a:spLocks noGrp="1" noChangeArrowheads="1"/>
          </p:cNvSpPr>
          <p:nvPr>
            <p:ph type="body" idx="1"/>
          </p:nvPr>
        </p:nvSpPr>
        <p:spPr>
          <a:xfrm>
            <a:off x="381000" y="1143000"/>
            <a:ext cx="8229600" cy="5257800"/>
          </a:xfrm>
          <a:noFill/>
          <a:ln/>
        </p:spPr>
        <p:txBody>
          <a:bodyPr/>
          <a:lstStyle/>
          <a:p>
            <a:r>
              <a:rPr lang="en-US"/>
              <a:t>Dispatcher module gives control of the CPU to the process selected by the short-term scheduler; this involves:</a:t>
            </a:r>
          </a:p>
          <a:p>
            <a:pPr lvl="1"/>
            <a:r>
              <a:rPr lang="en-US"/>
              <a:t>switching context</a:t>
            </a:r>
          </a:p>
          <a:p>
            <a:pPr lvl="1"/>
            <a:r>
              <a:rPr lang="en-US"/>
              <a:t>switching to user mode</a:t>
            </a:r>
          </a:p>
          <a:p>
            <a:pPr lvl="1"/>
            <a:r>
              <a:rPr lang="en-US"/>
              <a:t>jumping to the proper location in the user program to restart that program</a:t>
            </a:r>
          </a:p>
          <a:p>
            <a:r>
              <a:rPr lang="en-US" i="1"/>
              <a:t>Dispatch latency</a:t>
            </a:r>
            <a:r>
              <a:rPr lang="en-US"/>
              <a:t> – time it takes for the dispatcher to stop one process and start another running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xEl>
                                              <p:pRg st="1" end="1"/>
                                            </p:txEl>
                                          </p:spTgt>
                                        </p:tgtEl>
                                        <p:attrNameLst>
                                          <p:attrName>style.visibility</p:attrName>
                                        </p:attrNameLst>
                                      </p:cBhvr>
                                      <p:to>
                                        <p:strVal val="visible"/>
                                      </p:to>
                                    </p:set>
                                    <p:anim calcmode="lin" valueType="num">
                                      <p:cBhvr additive="base">
                                        <p:cTn id="13" dur="500" fill="hold"/>
                                        <p:tgtEl>
                                          <p:spTgt spid="163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9">
                                            <p:txEl>
                                              <p:pRg st="2" end="2"/>
                                            </p:txEl>
                                          </p:spTgt>
                                        </p:tgtEl>
                                        <p:attrNameLst>
                                          <p:attrName>style.visibility</p:attrName>
                                        </p:attrNameLst>
                                      </p:cBhvr>
                                      <p:to>
                                        <p:strVal val="visible"/>
                                      </p:to>
                                    </p:set>
                                    <p:anim calcmode="lin" valueType="num">
                                      <p:cBhvr additive="base">
                                        <p:cTn id="19" dur="500" fill="hold"/>
                                        <p:tgtEl>
                                          <p:spTgt spid="163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9">
                                            <p:txEl>
                                              <p:pRg st="3" end="3"/>
                                            </p:txEl>
                                          </p:spTgt>
                                        </p:tgtEl>
                                        <p:attrNameLst>
                                          <p:attrName>style.visibility</p:attrName>
                                        </p:attrNameLst>
                                      </p:cBhvr>
                                      <p:to>
                                        <p:strVal val="visible"/>
                                      </p:to>
                                    </p:set>
                                    <p:anim calcmode="lin" valueType="num">
                                      <p:cBhvr additive="base">
                                        <p:cTn id="25" dur="500" fill="hold"/>
                                        <p:tgtEl>
                                          <p:spTgt spid="163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9">
                                            <p:txEl>
                                              <p:pRg st="4" end="4"/>
                                            </p:txEl>
                                          </p:spTgt>
                                        </p:tgtEl>
                                        <p:attrNameLst>
                                          <p:attrName>style.visibility</p:attrName>
                                        </p:attrNameLst>
                                      </p:cBhvr>
                                      <p:to>
                                        <p:strVal val="visible"/>
                                      </p:to>
                                    </p:set>
                                    <p:anim calcmode="lin" valueType="num">
                                      <p:cBhvr additive="base">
                                        <p:cTn id="31" dur="500" fill="hold"/>
                                        <p:tgtEl>
                                          <p:spTgt spid="163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p:spPr>
        <p:txBody>
          <a:bodyPr/>
          <a:lstStyle/>
          <a:p>
            <a:r>
              <a:rPr lang="en-US" dirty="0" smtClean="0"/>
              <a:t>Performance Measures </a:t>
            </a:r>
            <a:endParaRPr lang="en-US" dirty="0"/>
          </a:p>
        </p:txBody>
      </p:sp>
      <p:sp>
        <p:nvSpPr>
          <p:cNvPr id="17412" name="Rectangle 4"/>
          <p:cNvSpPr>
            <a:spLocks noGrp="1" noChangeArrowheads="1"/>
          </p:cNvSpPr>
          <p:nvPr>
            <p:ph type="body" idx="1"/>
          </p:nvPr>
        </p:nvSpPr>
        <p:spPr>
          <a:xfrm>
            <a:off x="228600" y="1219200"/>
            <a:ext cx="8763000" cy="5257800"/>
          </a:xfrm>
          <a:noFill/>
          <a:ln/>
        </p:spPr>
        <p:txBody>
          <a:bodyPr/>
          <a:lstStyle/>
          <a:p>
            <a:r>
              <a:rPr lang="en-US" sz="2400" dirty="0"/>
              <a:t>CPU utilization – keep the CPU as busy as possible. CPU utilization vary from 0 to 100. In real </a:t>
            </a:r>
            <a:r>
              <a:rPr lang="en-US" sz="2400" dirty="0" smtClean="0"/>
              <a:t>systems </a:t>
            </a:r>
          </a:p>
          <a:p>
            <a:pPr lvl="1"/>
            <a:r>
              <a:rPr lang="en-US" sz="2000" dirty="0" smtClean="0"/>
              <a:t> </a:t>
            </a:r>
            <a:r>
              <a:rPr lang="en-US" sz="2000" dirty="0">
                <a:solidFill>
                  <a:schemeClr val="accent2">
                    <a:lumMod val="75000"/>
                  </a:schemeClr>
                </a:solidFill>
              </a:rPr>
              <a:t>it varies from 40 (lightly loaded) to 90 (heavily loaded) </a:t>
            </a:r>
          </a:p>
          <a:p>
            <a:r>
              <a:rPr lang="en-US" sz="2400" dirty="0"/>
              <a:t>Throughput – Number of processes that complete their execution per time unit.</a:t>
            </a:r>
          </a:p>
          <a:p>
            <a:r>
              <a:rPr lang="en-US" sz="2400" dirty="0"/>
              <a:t>Turnaround time – amount of time to execute a particular process (interval from time of submission to time of completion of process). </a:t>
            </a:r>
          </a:p>
          <a:p>
            <a:r>
              <a:rPr lang="en-US" sz="2400" dirty="0"/>
              <a:t>Waiting time – amount of time a process has been waiting in the ready queue (sum of the periods spend waiting in the ready queue).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anim calcmode="lin" valueType="num">
                                      <p:cBhvr additive="base">
                                        <p:cTn id="13" dur="500" fill="hold"/>
                                        <p:tgtEl>
                                          <p:spTgt spid="174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2">
                                            <p:txEl>
                                              <p:pRg st="2" end="2"/>
                                            </p:txEl>
                                          </p:spTgt>
                                        </p:tgtEl>
                                        <p:attrNameLst>
                                          <p:attrName>style.visibility</p:attrName>
                                        </p:attrNameLst>
                                      </p:cBhvr>
                                      <p:to>
                                        <p:strVal val="visible"/>
                                      </p:to>
                                    </p:set>
                                    <p:anim calcmode="lin" valueType="num">
                                      <p:cBhvr additive="base">
                                        <p:cTn id="19" dur="500" fill="hold"/>
                                        <p:tgtEl>
                                          <p:spTgt spid="174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2">
                                            <p:txEl>
                                              <p:pRg st="3" end="3"/>
                                            </p:txEl>
                                          </p:spTgt>
                                        </p:tgtEl>
                                        <p:attrNameLst>
                                          <p:attrName>style.visibility</p:attrName>
                                        </p:attrNameLst>
                                      </p:cBhvr>
                                      <p:to>
                                        <p:strVal val="visible"/>
                                      </p:to>
                                    </p:set>
                                    <p:anim calcmode="lin" valueType="num">
                                      <p:cBhvr additive="base">
                                        <p:cTn id="25" dur="500" fill="hold"/>
                                        <p:tgtEl>
                                          <p:spTgt spid="174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2">
                                            <p:txEl>
                                              <p:pRg st="4" end="4"/>
                                            </p:txEl>
                                          </p:spTgt>
                                        </p:tgtEl>
                                        <p:attrNameLst>
                                          <p:attrName>style.visibility</p:attrName>
                                        </p:attrNameLst>
                                      </p:cBhvr>
                                      <p:to>
                                        <p:strVal val="visible"/>
                                      </p:to>
                                    </p:set>
                                    <p:anim calcmode="lin" valueType="num">
                                      <p:cBhvr additive="base">
                                        <p:cTn id="31" dur="500" fill="hold"/>
                                        <p:tgtEl>
                                          <p:spTgt spid="1741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600200"/>
            <a:ext cx="8229600" cy="4953000"/>
          </a:xfrm>
        </p:spPr>
        <p:txBody>
          <a:bodyPr/>
          <a:lstStyle/>
          <a:p>
            <a:r>
              <a:rPr lang="en-US" sz="2800" dirty="0"/>
              <a:t>Response time – amount of time it takes from when a request was submitted until the first response is </a:t>
            </a:r>
            <a:r>
              <a:rPr lang="en-US" sz="2800" dirty="0" smtClean="0"/>
              <a:t>produced (</a:t>
            </a:r>
            <a:r>
              <a:rPr lang="en-US" sz="2800" b="1" dirty="0" smtClean="0">
                <a:solidFill>
                  <a:srgbClr val="0070C0"/>
                </a:solidFill>
              </a:rPr>
              <a:t>not</a:t>
            </a:r>
            <a:r>
              <a:rPr lang="en-US" sz="2800" dirty="0" smtClean="0">
                <a:solidFill>
                  <a:srgbClr val="0070C0"/>
                </a:solidFill>
              </a:rPr>
              <a:t> </a:t>
            </a:r>
            <a:r>
              <a:rPr lang="en-US" sz="2800" dirty="0">
                <a:solidFill>
                  <a:srgbClr val="0070C0"/>
                </a:solidFill>
              </a:rPr>
              <a:t>output  </a:t>
            </a:r>
            <a:r>
              <a:rPr lang="en-US" sz="2800" dirty="0" smtClean="0"/>
              <a:t>).</a:t>
            </a:r>
            <a:endParaRPr lang="en-US" sz="2800" dirty="0"/>
          </a:p>
          <a:p>
            <a:r>
              <a:rPr lang="en-US" sz="2800" dirty="0"/>
              <a:t>Optimization criteria</a:t>
            </a:r>
          </a:p>
          <a:p>
            <a:pPr lvl="1"/>
            <a:r>
              <a:rPr lang="en-US" dirty="0"/>
              <a:t>Max CPU utilization, Max throughput, Min turnaround time, Min waiting time, Min response time</a:t>
            </a:r>
          </a:p>
          <a:p>
            <a:r>
              <a:rPr lang="en-US" sz="2800" dirty="0"/>
              <a:t>Fairness</a:t>
            </a:r>
          </a:p>
          <a:p>
            <a:r>
              <a:rPr lang="en-US" sz="2800" dirty="0"/>
              <a:t>Balancing resources</a:t>
            </a:r>
          </a:p>
          <a:p>
            <a:r>
              <a:rPr lang="en-US" sz="2800" dirty="0" smtClean="0"/>
              <a:t>Predictability</a:t>
            </a:r>
            <a:endParaRPr lang="en-US" sz="2800" dirty="0"/>
          </a:p>
        </p:txBody>
      </p:sp>
      <p:sp>
        <p:nvSpPr>
          <p:cNvPr id="4" name="Rectangle 2"/>
          <p:cNvSpPr>
            <a:spLocks noGrp="1" noChangeArrowheads="1"/>
          </p:cNvSpPr>
          <p:nvPr>
            <p:ph type="title"/>
          </p:nvPr>
        </p:nvSpPr>
        <p:spPr>
          <a:xfrm>
            <a:off x="457200" y="274638"/>
            <a:ext cx="8229600" cy="639762"/>
          </a:xfrm>
        </p:spPr>
        <p:txBody>
          <a:bodyPr/>
          <a:lstStyle/>
          <a:p>
            <a:r>
              <a:rPr lang="en-US" sz="3200" dirty="0" smtClean="0"/>
              <a:t>Performance Measures </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762000"/>
          </a:xfrm>
        </p:spPr>
        <p:txBody>
          <a:bodyPr/>
          <a:lstStyle/>
          <a:p>
            <a:r>
              <a:rPr lang="en-US" altLang="ko-KR" dirty="0" smtClean="0">
                <a:ea typeface="굴림" pitchFamily="50" charset="-127"/>
              </a:rPr>
              <a:t>Scheduling Assumptions</a:t>
            </a:r>
          </a:p>
        </p:txBody>
      </p:sp>
      <p:sp>
        <p:nvSpPr>
          <p:cNvPr id="575491" name="Rectangle 3"/>
          <p:cNvSpPr>
            <a:spLocks noGrp="1" noChangeArrowheads="1"/>
          </p:cNvSpPr>
          <p:nvPr>
            <p:ph idx="1"/>
          </p:nvPr>
        </p:nvSpPr>
        <p:spPr>
          <a:xfrm>
            <a:off x="228600" y="1600200"/>
            <a:ext cx="8686800" cy="4953000"/>
          </a:xfrm>
        </p:spPr>
        <p:txBody>
          <a:bodyPr/>
          <a:lstStyle/>
          <a:p>
            <a:pPr>
              <a:lnSpc>
                <a:spcPct val="85000"/>
              </a:lnSpc>
              <a:spcBef>
                <a:spcPct val="20000"/>
              </a:spcBef>
            </a:pPr>
            <a:r>
              <a:rPr lang="en-US" altLang="ko-KR" sz="2000" dirty="0" smtClean="0">
                <a:ea typeface="굴림" pitchFamily="50" charset="-127"/>
              </a:rPr>
              <a:t>Many implicit assumptions for CPU scheduling:</a:t>
            </a:r>
          </a:p>
          <a:p>
            <a:pPr lvl="1">
              <a:lnSpc>
                <a:spcPct val="85000"/>
              </a:lnSpc>
              <a:spcBef>
                <a:spcPct val="20000"/>
              </a:spcBef>
            </a:pPr>
            <a:r>
              <a:rPr lang="en-US" altLang="ko-KR" sz="2000" dirty="0" smtClean="0">
                <a:ea typeface="굴림" pitchFamily="50" charset="-127"/>
              </a:rPr>
              <a:t>One program per user</a:t>
            </a:r>
          </a:p>
          <a:p>
            <a:pPr lvl="1">
              <a:lnSpc>
                <a:spcPct val="85000"/>
              </a:lnSpc>
              <a:spcBef>
                <a:spcPct val="20000"/>
              </a:spcBef>
            </a:pPr>
            <a:r>
              <a:rPr lang="en-US" altLang="ko-KR" sz="2000" dirty="0" smtClean="0">
                <a:ea typeface="굴림" pitchFamily="50" charset="-127"/>
              </a:rPr>
              <a:t>One thread per program</a:t>
            </a:r>
          </a:p>
          <a:p>
            <a:pPr lvl="1">
              <a:lnSpc>
                <a:spcPct val="85000"/>
              </a:lnSpc>
              <a:spcBef>
                <a:spcPct val="20000"/>
              </a:spcBef>
            </a:pPr>
            <a:r>
              <a:rPr lang="en-US" altLang="ko-KR" sz="2000" dirty="0" smtClean="0">
                <a:ea typeface="굴림" pitchFamily="50" charset="-127"/>
              </a:rPr>
              <a:t>Programs are independent</a:t>
            </a:r>
          </a:p>
          <a:p>
            <a:pPr>
              <a:lnSpc>
                <a:spcPct val="85000"/>
              </a:lnSpc>
              <a:spcBef>
                <a:spcPct val="20000"/>
              </a:spcBef>
            </a:pPr>
            <a:r>
              <a:rPr lang="en-US" altLang="ko-KR" sz="2000" dirty="0" smtClean="0">
                <a:ea typeface="굴림" pitchFamily="50" charset="-127"/>
              </a:rPr>
              <a:t>Clearly, these are unrealistic but they simplify the problem so it can be solved</a:t>
            </a:r>
          </a:p>
          <a:p>
            <a:pPr lvl="1">
              <a:lnSpc>
                <a:spcPct val="85000"/>
              </a:lnSpc>
              <a:spcBef>
                <a:spcPct val="20000"/>
              </a:spcBef>
            </a:pPr>
            <a:r>
              <a:rPr lang="en-US" altLang="ko-KR" sz="2000" dirty="0" smtClean="0">
                <a:ea typeface="굴림" pitchFamily="50" charset="-127"/>
              </a:rPr>
              <a:t>For instance: is “fair” about fairness among users or programs?  </a:t>
            </a:r>
          </a:p>
          <a:p>
            <a:pPr lvl="2">
              <a:lnSpc>
                <a:spcPct val="85000"/>
              </a:lnSpc>
              <a:spcBef>
                <a:spcPct val="20000"/>
              </a:spcBef>
            </a:pPr>
            <a:r>
              <a:rPr lang="en-US" altLang="ko-KR" sz="2000" dirty="0" smtClean="0">
                <a:ea typeface="굴림" pitchFamily="50" charset="-127"/>
              </a:rPr>
              <a:t>If I run one compilation job and you run five, you get five times as much CPU on many operating systems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 calcmode="lin" valueType="num">
                                      <p:cBhvr additive="base">
                                        <p:cTn id="7" dur="500" fill="hold"/>
                                        <p:tgtEl>
                                          <p:spTgt spid="575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5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75491">
                                            <p:txEl>
                                              <p:pRg st="1" end="1"/>
                                            </p:txEl>
                                          </p:spTgt>
                                        </p:tgtEl>
                                        <p:attrNameLst>
                                          <p:attrName>style.visibility</p:attrName>
                                        </p:attrNameLst>
                                      </p:cBhvr>
                                      <p:to>
                                        <p:strVal val="visible"/>
                                      </p:to>
                                    </p:set>
                                    <p:anim calcmode="lin" valueType="num">
                                      <p:cBhvr additive="base">
                                        <p:cTn id="11" dur="500" fill="hold"/>
                                        <p:tgtEl>
                                          <p:spTgt spid="5754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754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75491">
                                            <p:txEl>
                                              <p:pRg st="2" end="2"/>
                                            </p:txEl>
                                          </p:spTgt>
                                        </p:tgtEl>
                                        <p:attrNameLst>
                                          <p:attrName>style.visibility</p:attrName>
                                        </p:attrNameLst>
                                      </p:cBhvr>
                                      <p:to>
                                        <p:strVal val="visible"/>
                                      </p:to>
                                    </p:set>
                                    <p:anim calcmode="lin" valueType="num">
                                      <p:cBhvr additive="base">
                                        <p:cTn id="15" dur="500" fill="hold"/>
                                        <p:tgtEl>
                                          <p:spTgt spid="5754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754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75491">
                                            <p:txEl>
                                              <p:pRg st="3" end="3"/>
                                            </p:txEl>
                                          </p:spTgt>
                                        </p:tgtEl>
                                        <p:attrNameLst>
                                          <p:attrName>style.visibility</p:attrName>
                                        </p:attrNameLst>
                                      </p:cBhvr>
                                      <p:to>
                                        <p:strVal val="visible"/>
                                      </p:to>
                                    </p:set>
                                    <p:anim calcmode="lin" valueType="num">
                                      <p:cBhvr additive="base">
                                        <p:cTn id="19" dur="500" fill="hold"/>
                                        <p:tgtEl>
                                          <p:spTgt spid="5754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5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75491">
                                            <p:txEl>
                                              <p:pRg st="4" end="4"/>
                                            </p:txEl>
                                          </p:spTgt>
                                        </p:tgtEl>
                                        <p:attrNameLst>
                                          <p:attrName>style.visibility</p:attrName>
                                        </p:attrNameLst>
                                      </p:cBhvr>
                                      <p:to>
                                        <p:strVal val="visible"/>
                                      </p:to>
                                    </p:set>
                                    <p:anim calcmode="lin" valueType="num">
                                      <p:cBhvr additive="base">
                                        <p:cTn id="25" dur="500" fill="hold"/>
                                        <p:tgtEl>
                                          <p:spTgt spid="5754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7549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75491">
                                            <p:txEl>
                                              <p:pRg st="5" end="5"/>
                                            </p:txEl>
                                          </p:spTgt>
                                        </p:tgtEl>
                                        <p:attrNameLst>
                                          <p:attrName>style.visibility</p:attrName>
                                        </p:attrNameLst>
                                      </p:cBhvr>
                                      <p:to>
                                        <p:strVal val="visible"/>
                                      </p:to>
                                    </p:set>
                                    <p:anim calcmode="lin" valueType="num">
                                      <p:cBhvr additive="base">
                                        <p:cTn id="29" dur="500" fill="hold"/>
                                        <p:tgtEl>
                                          <p:spTgt spid="5754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7549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75491">
                                            <p:txEl>
                                              <p:pRg st="6" end="6"/>
                                            </p:txEl>
                                          </p:spTgt>
                                        </p:tgtEl>
                                        <p:attrNameLst>
                                          <p:attrName>style.visibility</p:attrName>
                                        </p:attrNameLst>
                                      </p:cBhvr>
                                      <p:to>
                                        <p:strVal val="visible"/>
                                      </p:to>
                                    </p:set>
                                    <p:anim calcmode="lin" valueType="num">
                                      <p:cBhvr additive="base">
                                        <p:cTn id="33" dur="500" fill="hold"/>
                                        <p:tgtEl>
                                          <p:spTgt spid="57549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7549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457200" y="152400"/>
            <a:ext cx="8229600" cy="762000"/>
          </a:xfrm>
          <a:noFill/>
          <a:ln/>
        </p:spPr>
        <p:txBody>
          <a:bodyPr/>
          <a:lstStyle/>
          <a:p>
            <a:r>
              <a:rPr lang="en-US"/>
              <a:t>Scheduling Algorithms</a:t>
            </a:r>
          </a:p>
        </p:txBody>
      </p:sp>
      <p:sp>
        <p:nvSpPr>
          <p:cNvPr id="19461" name="Rectangle 5"/>
          <p:cNvSpPr>
            <a:spLocks noGrp="1" noChangeArrowheads="1"/>
          </p:cNvSpPr>
          <p:nvPr>
            <p:ph type="body" idx="1"/>
          </p:nvPr>
        </p:nvSpPr>
        <p:spPr>
          <a:xfrm>
            <a:off x="228600" y="990600"/>
            <a:ext cx="8686800" cy="5638800"/>
          </a:xfrm>
          <a:noFill/>
          <a:ln/>
        </p:spPr>
        <p:txBody>
          <a:bodyPr/>
          <a:lstStyle/>
          <a:p>
            <a:pPr>
              <a:lnSpc>
                <a:spcPct val="90000"/>
              </a:lnSpc>
            </a:pPr>
            <a:r>
              <a:rPr lang="en-US" sz="2400" dirty="0"/>
              <a:t>First – Come, First – Served </a:t>
            </a:r>
            <a:r>
              <a:rPr lang="en-US" sz="2400" dirty="0" smtClean="0"/>
              <a:t>Scheduling (Run until done )</a:t>
            </a:r>
          </a:p>
          <a:p>
            <a:pPr lvl="1">
              <a:lnSpc>
                <a:spcPct val="90000"/>
              </a:lnSpc>
            </a:pPr>
            <a:r>
              <a:rPr lang="en-US" sz="2400" dirty="0" smtClean="0"/>
              <a:t>Example</a:t>
            </a:r>
            <a:r>
              <a:rPr lang="en-US" sz="2400" dirty="0"/>
              <a:t>:	</a:t>
            </a:r>
            <a:r>
              <a:rPr lang="en-US" sz="2400" u="sng" dirty="0"/>
              <a:t>Process</a:t>
            </a:r>
            <a:r>
              <a:rPr lang="en-US" sz="2400" dirty="0"/>
              <a:t>	</a:t>
            </a:r>
            <a:r>
              <a:rPr lang="en-US" sz="2400" u="sng" dirty="0"/>
              <a:t>Burst Time	</a:t>
            </a:r>
          </a:p>
          <a:p>
            <a:pPr>
              <a:lnSpc>
                <a:spcPct val="90000"/>
              </a:lnSpc>
              <a:buFontTx/>
              <a:buNone/>
            </a:pPr>
            <a:r>
              <a:rPr lang="en-US" sz="2400" dirty="0"/>
              <a:t>				</a:t>
            </a:r>
            <a:r>
              <a:rPr lang="en-US" sz="2400" i="1" dirty="0"/>
              <a:t>P1</a:t>
            </a:r>
            <a:r>
              <a:rPr lang="en-US" sz="2400" dirty="0"/>
              <a:t>	             24</a:t>
            </a:r>
          </a:p>
          <a:p>
            <a:pPr>
              <a:lnSpc>
                <a:spcPct val="90000"/>
              </a:lnSpc>
              <a:buFontTx/>
              <a:buNone/>
            </a:pPr>
            <a:r>
              <a:rPr lang="en-US" sz="2400" dirty="0"/>
              <a:t>		 		</a:t>
            </a:r>
            <a:r>
              <a:rPr lang="en-US" sz="2400" i="1" dirty="0"/>
              <a:t>P2</a:t>
            </a:r>
            <a:r>
              <a:rPr lang="en-US" sz="2400" dirty="0"/>
              <a:t> 	              3</a:t>
            </a:r>
          </a:p>
          <a:p>
            <a:pPr>
              <a:lnSpc>
                <a:spcPct val="90000"/>
              </a:lnSpc>
              <a:buFontTx/>
              <a:buNone/>
            </a:pPr>
            <a:r>
              <a:rPr lang="en-US" sz="2400" dirty="0"/>
              <a:t>	 	 		</a:t>
            </a:r>
            <a:r>
              <a:rPr lang="en-US" sz="2400" i="1" dirty="0"/>
              <a:t>P3		   </a:t>
            </a:r>
            <a:r>
              <a:rPr lang="en-US" sz="2400" dirty="0"/>
              <a:t>3</a:t>
            </a:r>
            <a:r>
              <a:rPr lang="en-US" sz="2400" i="1" dirty="0"/>
              <a:t> </a:t>
            </a:r>
          </a:p>
          <a:p>
            <a:pPr lvl="1">
              <a:lnSpc>
                <a:spcPct val="90000"/>
              </a:lnSpc>
            </a:pPr>
            <a:r>
              <a:rPr lang="en-US" sz="2400" dirty="0"/>
              <a:t>Suppose that the processes arrive in the order: </a:t>
            </a:r>
            <a:r>
              <a:rPr lang="en-US" sz="2400" i="1" dirty="0"/>
              <a:t>P1</a:t>
            </a:r>
            <a:r>
              <a:rPr lang="en-US" sz="2400" dirty="0"/>
              <a:t> , 	 </a:t>
            </a:r>
            <a:r>
              <a:rPr lang="en-US" sz="2400" i="1" dirty="0" smtClean="0"/>
              <a:t>P2</a:t>
            </a:r>
            <a:r>
              <a:rPr lang="en-US" sz="2400" dirty="0" smtClean="0"/>
              <a:t> , </a:t>
            </a:r>
            <a:r>
              <a:rPr lang="en-US" sz="2400" i="1" dirty="0" smtClean="0"/>
              <a:t>P3  </a:t>
            </a:r>
            <a:r>
              <a:rPr lang="en-US" sz="2400" i="1" dirty="0"/>
              <a:t/>
            </a:r>
            <a:br>
              <a:rPr lang="en-US" sz="2400" i="1" dirty="0"/>
            </a:br>
            <a:r>
              <a:rPr lang="en-US" sz="2400" dirty="0"/>
              <a:t>The Gantt Chart for the schedule is</a:t>
            </a:r>
            <a:r>
              <a:rPr lang="en-US" dirty="0"/>
              <a:t>:</a:t>
            </a:r>
            <a:br>
              <a:rPr lang="en-US" dirty="0"/>
            </a:br>
            <a:r>
              <a:rPr lang="en-US" dirty="0"/>
              <a:t/>
            </a:r>
            <a:br>
              <a:rPr lang="en-US" dirty="0"/>
            </a:br>
            <a:r>
              <a:rPr lang="en-US" dirty="0"/>
              <a:t/>
            </a:r>
            <a:br>
              <a:rPr lang="en-US" dirty="0"/>
            </a:br>
            <a:r>
              <a:rPr lang="en-US" dirty="0"/>
              <a:t/>
            </a:r>
            <a:br>
              <a:rPr lang="en-US" dirty="0"/>
            </a:br>
            <a:endParaRPr lang="en-US" dirty="0"/>
          </a:p>
          <a:p>
            <a:pPr lvl="1">
              <a:lnSpc>
                <a:spcPct val="90000"/>
              </a:lnSpc>
            </a:pPr>
            <a:r>
              <a:rPr lang="en-US" sz="2400" dirty="0"/>
              <a:t>Waiting time for </a:t>
            </a:r>
            <a:r>
              <a:rPr lang="en-US" sz="2400" i="1" dirty="0"/>
              <a:t>P1</a:t>
            </a:r>
            <a:r>
              <a:rPr lang="en-US" sz="2400" dirty="0"/>
              <a:t>  = 0; </a:t>
            </a:r>
            <a:r>
              <a:rPr lang="en-US" sz="2400" i="1" dirty="0"/>
              <a:t>P2</a:t>
            </a:r>
            <a:r>
              <a:rPr lang="en-US" sz="2400" dirty="0"/>
              <a:t>  = 24; </a:t>
            </a:r>
            <a:r>
              <a:rPr lang="en-US" sz="2400" i="1" dirty="0"/>
              <a:t>P3 </a:t>
            </a:r>
            <a:r>
              <a:rPr lang="en-US" sz="2400" dirty="0"/>
              <a:t>= 27</a:t>
            </a:r>
          </a:p>
          <a:p>
            <a:pPr lvl="1">
              <a:lnSpc>
                <a:spcPct val="90000"/>
              </a:lnSpc>
            </a:pPr>
            <a:r>
              <a:rPr lang="en-US" sz="2400" dirty="0"/>
              <a:t>Average waiting time:  (0 + 24 + 27)/3 = 17</a:t>
            </a:r>
          </a:p>
          <a:p>
            <a:pPr lvl="1">
              <a:lnSpc>
                <a:spcPct val="90000"/>
              </a:lnSpc>
            </a:pPr>
            <a:endParaRPr lang="en-US" sz="2400" dirty="0"/>
          </a:p>
        </p:txBody>
      </p:sp>
      <p:sp>
        <p:nvSpPr>
          <p:cNvPr id="19469" name="Line 13"/>
          <p:cNvSpPr>
            <a:spLocks noChangeShapeType="1"/>
          </p:cNvSpPr>
          <p:nvPr/>
        </p:nvSpPr>
        <p:spPr bwMode="auto">
          <a:xfrm>
            <a:off x="5181600" y="4191000"/>
            <a:ext cx="1588" cy="381000"/>
          </a:xfrm>
          <a:prstGeom prst="line">
            <a:avLst/>
          </a:prstGeom>
          <a:noFill/>
          <a:ln w="9525">
            <a:solidFill>
              <a:schemeClr val="tx1"/>
            </a:solidFill>
            <a:round/>
            <a:headEnd/>
            <a:tailEnd/>
          </a:ln>
          <a:effectLst/>
        </p:spPr>
        <p:txBody>
          <a:bodyPr wrap="none" anchor="ctr"/>
          <a:lstStyle/>
          <a:p>
            <a:endParaRPr lang="en-US"/>
          </a:p>
        </p:txBody>
      </p:sp>
      <p:sp>
        <p:nvSpPr>
          <p:cNvPr id="19470" name="Line 14"/>
          <p:cNvSpPr>
            <a:spLocks noChangeShapeType="1"/>
          </p:cNvSpPr>
          <p:nvPr/>
        </p:nvSpPr>
        <p:spPr bwMode="auto">
          <a:xfrm>
            <a:off x="6096000" y="4191000"/>
            <a:ext cx="1588" cy="381000"/>
          </a:xfrm>
          <a:prstGeom prst="line">
            <a:avLst/>
          </a:prstGeom>
          <a:noFill/>
          <a:ln w="9525">
            <a:solidFill>
              <a:schemeClr val="tx1"/>
            </a:solidFill>
            <a:round/>
            <a:headEnd/>
            <a:tailEnd/>
          </a:ln>
          <a:effectLst/>
        </p:spPr>
        <p:txBody>
          <a:bodyPr wrap="none" anchor="ctr"/>
          <a:lstStyle/>
          <a:p>
            <a:endParaRPr lang="en-US"/>
          </a:p>
        </p:txBody>
      </p:sp>
      <p:grpSp>
        <p:nvGrpSpPr>
          <p:cNvPr id="19495" name="Group 39"/>
          <p:cNvGrpSpPr>
            <a:grpSpLocks/>
          </p:cNvGrpSpPr>
          <p:nvPr/>
        </p:nvGrpSpPr>
        <p:grpSpPr bwMode="auto">
          <a:xfrm>
            <a:off x="1752600" y="4191000"/>
            <a:ext cx="5543550" cy="823913"/>
            <a:chOff x="1104" y="2640"/>
            <a:chExt cx="3492" cy="519"/>
          </a:xfrm>
        </p:grpSpPr>
        <p:grpSp>
          <p:nvGrpSpPr>
            <p:cNvPr id="19492" name="Group 36"/>
            <p:cNvGrpSpPr>
              <a:grpSpLocks/>
            </p:cNvGrpSpPr>
            <p:nvPr/>
          </p:nvGrpSpPr>
          <p:grpSpPr bwMode="auto">
            <a:xfrm>
              <a:off x="1104" y="2640"/>
              <a:ext cx="3492" cy="519"/>
              <a:chOff x="1104" y="2640"/>
              <a:chExt cx="3492" cy="519"/>
            </a:xfrm>
          </p:grpSpPr>
          <p:sp>
            <p:nvSpPr>
              <p:cNvPr id="19463" name="Rectangle 7"/>
              <p:cNvSpPr>
                <a:spLocks noChangeArrowheads="1"/>
              </p:cNvSpPr>
              <p:nvPr/>
            </p:nvSpPr>
            <p:spPr bwMode="auto">
              <a:xfrm>
                <a:off x="1152" y="2640"/>
                <a:ext cx="33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464" name="Text Box 8"/>
              <p:cNvSpPr txBox="1">
                <a:spLocks noChangeArrowheads="1"/>
              </p:cNvSpPr>
              <p:nvPr/>
            </p:nvSpPr>
            <p:spPr bwMode="auto">
              <a:xfrm>
                <a:off x="1968" y="2645"/>
                <a:ext cx="265" cy="231"/>
              </a:xfrm>
              <a:prstGeom prst="rect">
                <a:avLst/>
              </a:prstGeom>
              <a:noFill/>
              <a:ln w="9525">
                <a:noFill/>
                <a:miter lim="800000"/>
                <a:headEnd/>
                <a:tailEnd/>
              </a:ln>
              <a:effectLst/>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19465" name="Text Box 9"/>
              <p:cNvSpPr txBox="1">
                <a:spLocks noChangeArrowheads="1"/>
              </p:cNvSpPr>
              <p:nvPr/>
            </p:nvSpPr>
            <p:spPr bwMode="auto">
              <a:xfrm>
                <a:off x="3456" y="2645"/>
                <a:ext cx="265" cy="231"/>
              </a:xfrm>
              <a:prstGeom prst="rect">
                <a:avLst/>
              </a:prstGeom>
              <a:noFill/>
              <a:ln w="9525">
                <a:noFill/>
                <a:miter lim="800000"/>
                <a:headEnd/>
                <a:tailEnd/>
              </a:ln>
              <a:effectLst/>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2</a:t>
                </a:r>
                <a:endParaRPr lang="en-US">
                  <a:latin typeface="Helvetica" pitchFamily="34" charset="0"/>
                </a:endParaRPr>
              </a:p>
            </p:txBody>
          </p:sp>
          <p:sp>
            <p:nvSpPr>
              <p:cNvPr id="19466" name="Text Box 10"/>
              <p:cNvSpPr txBox="1">
                <a:spLocks noChangeArrowheads="1"/>
              </p:cNvSpPr>
              <p:nvPr/>
            </p:nvSpPr>
            <p:spPr bwMode="auto">
              <a:xfrm>
                <a:off x="4032" y="2645"/>
                <a:ext cx="265" cy="231"/>
              </a:xfrm>
              <a:prstGeom prst="rect">
                <a:avLst/>
              </a:prstGeom>
              <a:noFill/>
              <a:ln w="9525">
                <a:noFill/>
                <a:miter lim="800000"/>
                <a:headEnd/>
                <a:tailEnd/>
              </a:ln>
              <a:effectLst/>
            </p:spPr>
            <p:txBody>
              <a:bodyPr wrap="none" anchor="ctr">
                <a:spAutoFit/>
              </a:bodyPr>
              <a:lstStyle/>
              <a:p>
                <a:pPr algn="ctr">
                  <a:spcBef>
                    <a:spcPct val="50000"/>
                  </a:spcBef>
                </a:pPr>
                <a:r>
                  <a:rPr lang="en-US">
                    <a:latin typeface="Helvetica" pitchFamily="34" charset="0"/>
                  </a:rPr>
                  <a:t>P</a:t>
                </a:r>
                <a:r>
                  <a:rPr lang="en-US" baseline="-25000">
                    <a:latin typeface="Helvetica" pitchFamily="34" charset="0"/>
                  </a:rPr>
                  <a:t>3</a:t>
                </a:r>
                <a:endParaRPr lang="en-US">
                  <a:latin typeface="Helvetica" pitchFamily="34" charset="0"/>
                </a:endParaRPr>
              </a:p>
            </p:txBody>
          </p:sp>
          <p:sp>
            <p:nvSpPr>
              <p:cNvPr id="19473" name="Text Box 17"/>
              <p:cNvSpPr txBox="1">
                <a:spLocks noChangeArrowheads="1"/>
              </p:cNvSpPr>
              <p:nvPr/>
            </p:nvSpPr>
            <p:spPr bwMode="auto">
              <a:xfrm>
                <a:off x="3120" y="2928"/>
                <a:ext cx="276" cy="231"/>
              </a:xfrm>
              <a:prstGeom prst="rect">
                <a:avLst/>
              </a:prstGeom>
              <a:noFill/>
              <a:ln w="9525">
                <a:noFill/>
                <a:miter lim="800000"/>
                <a:headEnd/>
                <a:tailEnd/>
              </a:ln>
              <a:effectLst/>
            </p:spPr>
            <p:txBody>
              <a:bodyPr anchor="ctr">
                <a:spAutoFit/>
              </a:bodyPr>
              <a:lstStyle/>
              <a:p>
                <a:pPr algn="ctr">
                  <a:spcBef>
                    <a:spcPct val="50000"/>
                  </a:spcBef>
                </a:pPr>
                <a:r>
                  <a:rPr lang="en-US">
                    <a:latin typeface="Helvetica" pitchFamily="34" charset="0"/>
                  </a:rPr>
                  <a:t>24</a:t>
                </a:r>
              </a:p>
            </p:txBody>
          </p:sp>
          <p:sp>
            <p:nvSpPr>
              <p:cNvPr id="19474" name="Text Box 18"/>
              <p:cNvSpPr txBox="1">
                <a:spLocks noChangeArrowheads="1"/>
              </p:cNvSpPr>
              <p:nvPr/>
            </p:nvSpPr>
            <p:spPr bwMode="auto">
              <a:xfrm>
                <a:off x="3696" y="2928"/>
                <a:ext cx="276" cy="231"/>
              </a:xfrm>
              <a:prstGeom prst="rect">
                <a:avLst/>
              </a:prstGeom>
              <a:noFill/>
              <a:ln w="9525">
                <a:noFill/>
                <a:miter lim="800000"/>
                <a:headEnd/>
                <a:tailEnd/>
              </a:ln>
              <a:effectLst/>
            </p:spPr>
            <p:txBody>
              <a:bodyPr wrap="none" anchor="ctr">
                <a:spAutoFit/>
              </a:bodyPr>
              <a:lstStyle/>
              <a:p>
                <a:pPr algn="ctr">
                  <a:spcBef>
                    <a:spcPct val="50000"/>
                  </a:spcBef>
                </a:pPr>
                <a:r>
                  <a:rPr lang="en-US">
                    <a:latin typeface="Helvetica" pitchFamily="34" charset="0"/>
                  </a:rPr>
                  <a:t>27</a:t>
                </a:r>
              </a:p>
            </p:txBody>
          </p:sp>
          <p:sp>
            <p:nvSpPr>
              <p:cNvPr id="19475" name="Text Box 19"/>
              <p:cNvSpPr txBox="1">
                <a:spLocks noChangeArrowheads="1"/>
              </p:cNvSpPr>
              <p:nvPr/>
            </p:nvSpPr>
            <p:spPr bwMode="auto">
              <a:xfrm>
                <a:off x="4320" y="2928"/>
                <a:ext cx="276" cy="231"/>
              </a:xfrm>
              <a:prstGeom prst="rect">
                <a:avLst/>
              </a:prstGeom>
              <a:noFill/>
              <a:ln w="9525">
                <a:noFill/>
                <a:miter lim="800000"/>
                <a:headEnd/>
                <a:tailEnd/>
              </a:ln>
              <a:effectLst/>
            </p:spPr>
            <p:txBody>
              <a:bodyPr wrap="none" anchor="ctr">
                <a:spAutoFit/>
              </a:bodyPr>
              <a:lstStyle/>
              <a:p>
                <a:pPr algn="ctr">
                  <a:spcBef>
                    <a:spcPct val="50000"/>
                  </a:spcBef>
                </a:pPr>
                <a:r>
                  <a:rPr lang="en-US">
                    <a:latin typeface="Helvetica" pitchFamily="34" charset="0"/>
                  </a:rPr>
                  <a:t>30</a:t>
                </a:r>
              </a:p>
            </p:txBody>
          </p:sp>
          <p:sp>
            <p:nvSpPr>
              <p:cNvPr id="19476" name="Text Box 20"/>
              <p:cNvSpPr txBox="1">
                <a:spLocks noChangeArrowheads="1"/>
              </p:cNvSpPr>
              <p:nvPr/>
            </p:nvSpPr>
            <p:spPr bwMode="auto">
              <a:xfrm>
                <a:off x="1104" y="2928"/>
                <a:ext cx="196" cy="231"/>
              </a:xfrm>
              <a:prstGeom prst="rect">
                <a:avLst/>
              </a:prstGeom>
              <a:noFill/>
              <a:ln w="9525">
                <a:noFill/>
                <a:miter lim="800000"/>
                <a:headEnd/>
                <a:tailEnd/>
              </a:ln>
              <a:effectLst/>
            </p:spPr>
            <p:txBody>
              <a:bodyPr anchor="ctr">
                <a:spAutoFit/>
              </a:bodyPr>
              <a:lstStyle/>
              <a:p>
                <a:pPr algn="ctr">
                  <a:spcBef>
                    <a:spcPct val="50000"/>
                  </a:spcBef>
                </a:pPr>
                <a:r>
                  <a:rPr lang="en-US">
                    <a:latin typeface="Helvetica" pitchFamily="34" charset="0"/>
                  </a:rPr>
                  <a:t>0</a:t>
                </a:r>
              </a:p>
            </p:txBody>
          </p:sp>
        </p:grpSp>
        <p:sp>
          <p:nvSpPr>
            <p:cNvPr id="19493" name="Line 37"/>
            <p:cNvSpPr>
              <a:spLocks noChangeShapeType="1"/>
            </p:cNvSpPr>
            <p:nvPr/>
          </p:nvSpPr>
          <p:spPr bwMode="auto">
            <a:xfrm>
              <a:off x="3264" y="2640"/>
              <a:ext cx="0" cy="240"/>
            </a:xfrm>
            <a:prstGeom prst="line">
              <a:avLst/>
            </a:prstGeom>
            <a:noFill/>
            <a:ln w="9525">
              <a:solidFill>
                <a:schemeClr val="tx1"/>
              </a:solidFill>
              <a:round/>
              <a:headEnd/>
              <a:tailEnd/>
            </a:ln>
            <a:effectLst/>
          </p:spPr>
          <p:txBody>
            <a:bodyPr/>
            <a:lstStyle/>
            <a:p>
              <a:endParaRPr lang="en-US"/>
            </a:p>
          </p:txBody>
        </p:sp>
        <p:sp>
          <p:nvSpPr>
            <p:cNvPr id="19494" name="Line 38"/>
            <p:cNvSpPr>
              <a:spLocks noChangeShapeType="1"/>
            </p:cNvSpPr>
            <p:nvPr/>
          </p:nvSpPr>
          <p:spPr bwMode="auto">
            <a:xfrm>
              <a:off x="3840" y="2640"/>
              <a:ext cx="0" cy="240"/>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228600"/>
            <a:ext cx="8229600" cy="5897563"/>
          </a:xfrm>
        </p:spPr>
        <p:txBody>
          <a:bodyPr/>
          <a:lstStyle/>
          <a:p>
            <a:pPr>
              <a:buFontTx/>
              <a:buNone/>
            </a:pPr>
            <a:r>
              <a:rPr lang="en-US" dirty="0">
                <a:solidFill>
                  <a:srgbClr val="0070C0"/>
                </a:solidFill>
              </a:rPr>
              <a:t>Turn around time</a:t>
            </a:r>
            <a:r>
              <a:rPr lang="en-US" dirty="0"/>
              <a:t>:</a:t>
            </a:r>
          </a:p>
          <a:p>
            <a:pPr>
              <a:buFontTx/>
              <a:buNone/>
            </a:pPr>
            <a:r>
              <a:rPr lang="en-US" dirty="0"/>
              <a:t>P1=24	P2=27	P3=30</a:t>
            </a:r>
          </a:p>
          <a:p>
            <a:pPr>
              <a:buFontTx/>
              <a:buNone/>
            </a:pPr>
            <a:endParaRPr lang="en-US" dirty="0" smtClean="0"/>
          </a:p>
          <a:p>
            <a:pPr>
              <a:buFontTx/>
              <a:buNone/>
            </a:pPr>
            <a:endParaRPr lang="en-US" dirty="0" smtClean="0"/>
          </a:p>
          <a:p>
            <a:pPr>
              <a:buFontTx/>
              <a:buNone/>
            </a:pPr>
            <a:r>
              <a:rPr lang="en-US" dirty="0" smtClean="0">
                <a:solidFill>
                  <a:srgbClr val="0070C0"/>
                </a:solidFill>
              </a:rPr>
              <a:t>Normalized </a:t>
            </a:r>
            <a:r>
              <a:rPr lang="en-US" dirty="0">
                <a:solidFill>
                  <a:srgbClr val="0070C0"/>
                </a:solidFill>
              </a:rPr>
              <a:t>turn around time :</a:t>
            </a:r>
            <a:r>
              <a:rPr lang="en-US" dirty="0"/>
              <a:t> is turn around time divided by CPU burst.</a:t>
            </a:r>
          </a:p>
          <a:p>
            <a:pPr>
              <a:buFontTx/>
              <a:buNone/>
            </a:pPr>
            <a:endParaRPr lang="en-US" dirty="0"/>
          </a:p>
          <a:p>
            <a:pPr>
              <a:buFontTx/>
              <a:buNone/>
            </a:pPr>
            <a:r>
              <a:rPr lang="en-US" dirty="0"/>
              <a:t>P1=24/24=1	P2 = 27/3 =9	P3=30/3=10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371600" y="381000"/>
            <a:ext cx="7772400" cy="5715000"/>
          </a:xfrm>
        </p:spPr>
        <p:txBody>
          <a:bodyPr/>
          <a:lstStyle/>
          <a:p>
            <a:pPr>
              <a:buFontTx/>
              <a:buNone/>
            </a:pPr>
            <a:r>
              <a:rPr lang="en-US" sz="2800" dirty="0"/>
              <a:t>Suppose that the processes arrive in the order</a:t>
            </a:r>
          </a:p>
          <a:p>
            <a:pPr>
              <a:buFontTx/>
              <a:buNone/>
            </a:pPr>
            <a:r>
              <a:rPr lang="en-US" sz="2800" dirty="0"/>
              <a:t>		 </a:t>
            </a:r>
            <a:r>
              <a:rPr lang="en-US" sz="2800" i="1" dirty="0"/>
              <a:t>P</a:t>
            </a:r>
            <a:r>
              <a:rPr lang="en-US" sz="2800" i="1" baseline="-25000" dirty="0"/>
              <a:t>2</a:t>
            </a:r>
            <a:r>
              <a:rPr lang="en-US" sz="2800" dirty="0"/>
              <a:t> , </a:t>
            </a:r>
            <a:r>
              <a:rPr lang="en-US" sz="2800" i="1" dirty="0"/>
              <a:t>P</a:t>
            </a:r>
            <a:r>
              <a:rPr lang="en-US" sz="2800" i="1" baseline="-25000" dirty="0"/>
              <a:t>3</a:t>
            </a:r>
            <a:r>
              <a:rPr lang="en-US" sz="2800" dirty="0"/>
              <a:t> , </a:t>
            </a:r>
            <a:r>
              <a:rPr lang="en-US" sz="2800" i="1" dirty="0"/>
              <a:t>P</a:t>
            </a:r>
            <a:r>
              <a:rPr lang="en-US" sz="2800" i="1" baseline="-25000" dirty="0"/>
              <a:t>1</a:t>
            </a:r>
            <a:r>
              <a:rPr lang="en-US" sz="2800" dirty="0"/>
              <a:t> .</a:t>
            </a:r>
          </a:p>
          <a:p>
            <a:r>
              <a:rPr lang="en-US" sz="2800" dirty="0"/>
              <a:t>The Gantt chart for the schedule is:</a:t>
            </a:r>
            <a:br>
              <a:rPr lang="en-US" sz="2800" dirty="0"/>
            </a:br>
            <a:endParaRPr lang="en-US" sz="2800" dirty="0"/>
          </a:p>
          <a:p>
            <a:endParaRPr lang="en-US" sz="2800" dirty="0"/>
          </a:p>
          <a:p>
            <a:pPr>
              <a:buFontTx/>
              <a:buNone/>
            </a:pPr>
            <a:r>
              <a:rPr lang="en-US" sz="2800" dirty="0"/>
              <a:t>    0	         3           6			        30</a:t>
            </a:r>
          </a:p>
          <a:p>
            <a:pPr>
              <a:buFontTx/>
              <a:buNone/>
            </a:pPr>
            <a:r>
              <a:rPr lang="en-US" sz="2800" dirty="0"/>
              <a:t>Waiting time for </a:t>
            </a:r>
            <a:r>
              <a:rPr lang="en-US" sz="2800" i="1" dirty="0"/>
              <a:t>P</a:t>
            </a:r>
            <a:r>
              <a:rPr lang="en-US" sz="2800" i="1" baseline="-25000" dirty="0"/>
              <a:t>1 </a:t>
            </a:r>
            <a:r>
              <a:rPr lang="en-US" sz="2800" i="1" dirty="0"/>
              <a:t>=</a:t>
            </a:r>
            <a:r>
              <a:rPr lang="en-US" sz="2800" dirty="0"/>
              <a:t> 6</a:t>
            </a:r>
            <a:r>
              <a:rPr lang="en-US" sz="2800" i="1" dirty="0"/>
              <a:t>;</a:t>
            </a:r>
            <a:r>
              <a:rPr lang="en-US" sz="2800" i="1" baseline="-25000" dirty="0"/>
              <a:t> </a:t>
            </a:r>
            <a:r>
              <a:rPr lang="en-US" sz="2800" i="1" dirty="0"/>
              <a:t>P</a:t>
            </a:r>
            <a:r>
              <a:rPr lang="en-US" sz="2800" i="1" baseline="-25000" dirty="0"/>
              <a:t>2</a:t>
            </a:r>
            <a:r>
              <a:rPr lang="en-US" sz="2800" dirty="0"/>
              <a:t> = 0</a:t>
            </a:r>
            <a:r>
              <a:rPr lang="en-US" sz="2800" i="1" baseline="-25000" dirty="0"/>
              <a:t>; </a:t>
            </a:r>
            <a:r>
              <a:rPr lang="en-US" sz="2800" i="1" dirty="0"/>
              <a:t>P</a:t>
            </a:r>
            <a:r>
              <a:rPr lang="en-US" sz="2800" i="1" baseline="-25000" dirty="0"/>
              <a:t>3 </a:t>
            </a:r>
            <a:r>
              <a:rPr lang="en-US" sz="2800" i="1" dirty="0"/>
              <a:t>= </a:t>
            </a:r>
            <a:r>
              <a:rPr lang="en-US" sz="2800" dirty="0"/>
              <a:t>3</a:t>
            </a:r>
            <a:endParaRPr lang="en-US" sz="2800" i="1" dirty="0"/>
          </a:p>
          <a:p>
            <a:pPr>
              <a:buFontTx/>
              <a:buNone/>
            </a:pPr>
            <a:r>
              <a:rPr lang="en-US" sz="2800" dirty="0"/>
              <a:t>Average waiting time:   (6 + 0 + 3)/3 = 3</a:t>
            </a:r>
          </a:p>
          <a:p>
            <a:pPr>
              <a:buFontTx/>
              <a:buNone/>
            </a:pPr>
            <a:r>
              <a:rPr lang="en-US" sz="2800" dirty="0"/>
              <a:t>Much better than previous case.</a:t>
            </a:r>
          </a:p>
          <a:p>
            <a:pPr>
              <a:buFontTx/>
              <a:buNone/>
            </a:pPr>
            <a:r>
              <a:rPr lang="en-US" sz="2800" i="1" dirty="0"/>
              <a:t>Convoy effect</a:t>
            </a:r>
            <a:r>
              <a:rPr lang="en-US" sz="2800" dirty="0"/>
              <a:t> short process behind long process</a:t>
            </a:r>
          </a:p>
          <a:p>
            <a:pPr>
              <a:buFontTx/>
              <a:buNone/>
            </a:pPr>
            <a:r>
              <a:rPr lang="en-US" sz="2800" dirty="0"/>
              <a:t>Favors CPU bound processes</a:t>
            </a:r>
          </a:p>
        </p:txBody>
      </p:sp>
      <p:graphicFrame>
        <p:nvGraphicFramePr>
          <p:cNvPr id="25603" name="Group 3"/>
          <p:cNvGraphicFramePr>
            <a:graphicFrameLocks noGrp="1"/>
          </p:cNvGraphicFramePr>
          <p:nvPr/>
        </p:nvGraphicFramePr>
        <p:xfrm>
          <a:off x="1981200" y="2286000"/>
          <a:ext cx="6096000" cy="584200"/>
        </p:xfrm>
        <a:graphic>
          <a:graphicData uri="http://schemas.openxmlformats.org/drawingml/2006/table">
            <a:tbl>
              <a:tblPr/>
              <a:tblGrid>
                <a:gridCol w="1371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274638"/>
            <a:ext cx="8229600" cy="563562"/>
          </a:xfrm>
        </p:spPr>
        <p:txBody>
          <a:bodyPr/>
          <a:lstStyle/>
          <a:p>
            <a:r>
              <a:rPr lang="en-US" sz="4000"/>
              <a:t>Scheduling</a:t>
            </a:r>
          </a:p>
        </p:txBody>
      </p:sp>
      <p:sp>
        <p:nvSpPr>
          <p:cNvPr id="4101" name="Rectangle 5"/>
          <p:cNvSpPr>
            <a:spLocks noGrp="1" noChangeArrowheads="1"/>
          </p:cNvSpPr>
          <p:nvPr>
            <p:ph type="body" idx="1"/>
          </p:nvPr>
        </p:nvSpPr>
        <p:spPr>
          <a:xfrm>
            <a:off x="457200" y="914400"/>
            <a:ext cx="8229600" cy="5715000"/>
          </a:xfrm>
        </p:spPr>
        <p:txBody>
          <a:bodyPr/>
          <a:lstStyle/>
          <a:p>
            <a:pPr>
              <a:lnSpc>
                <a:spcPct val="80000"/>
              </a:lnSpc>
            </a:pPr>
            <a:r>
              <a:rPr lang="en-US" sz="2800"/>
              <a:t>Processes in different state maintain Queue.</a:t>
            </a:r>
          </a:p>
          <a:p>
            <a:pPr>
              <a:lnSpc>
                <a:spcPct val="80000"/>
              </a:lnSpc>
            </a:pPr>
            <a:r>
              <a:rPr lang="en-US" sz="2800"/>
              <a:t>The different queues are maintained for different purpose eg.</a:t>
            </a:r>
          </a:p>
          <a:p>
            <a:pPr lvl="1">
              <a:lnSpc>
                <a:spcPct val="80000"/>
              </a:lnSpc>
            </a:pPr>
            <a:r>
              <a:rPr lang="en-US" sz="2400"/>
              <a:t>Ready Queue : Processes waiting for CPU </a:t>
            </a:r>
          </a:p>
          <a:p>
            <a:pPr lvl="1">
              <a:lnSpc>
                <a:spcPct val="80000"/>
              </a:lnSpc>
            </a:pPr>
            <a:r>
              <a:rPr lang="en-US" sz="2400"/>
              <a:t>Blocked : processes waiting for I/O to complete</a:t>
            </a:r>
          </a:p>
          <a:p>
            <a:pPr>
              <a:lnSpc>
                <a:spcPct val="80000"/>
              </a:lnSpc>
            </a:pPr>
            <a:r>
              <a:rPr lang="en-US" sz="2800"/>
              <a:t>Transition form a state where queue is maintained to next state involves decision making such as</a:t>
            </a:r>
          </a:p>
          <a:p>
            <a:pPr lvl="1">
              <a:lnSpc>
                <a:spcPct val="80000"/>
              </a:lnSpc>
            </a:pPr>
            <a:r>
              <a:rPr lang="en-US" sz="2400"/>
              <a:t>When to move process from one state to another</a:t>
            </a:r>
          </a:p>
          <a:p>
            <a:pPr lvl="1">
              <a:lnSpc>
                <a:spcPct val="80000"/>
              </a:lnSpc>
            </a:pPr>
            <a:r>
              <a:rPr lang="en-US" sz="2400"/>
              <a:t>Which process to move</a:t>
            </a:r>
          </a:p>
          <a:p>
            <a:pPr>
              <a:lnSpc>
                <a:spcPct val="80000"/>
              </a:lnSpc>
            </a:pPr>
            <a:r>
              <a:rPr lang="en-US" sz="2800"/>
              <a:t>When transitions occur, OS may be required to carry out some house keeping activity such as context switch, Mode switch etc. These activities are considered as overhead and must be carried out in efficient manner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l"/>
            <a:r>
              <a:rPr lang="en-US" dirty="0"/>
              <a:t>FCFS scheduling</a:t>
            </a:r>
          </a:p>
        </p:txBody>
      </p:sp>
      <p:sp>
        <p:nvSpPr>
          <p:cNvPr id="27651" name="Rectangle 3"/>
          <p:cNvSpPr>
            <a:spLocks noGrp="1" noChangeArrowheads="1"/>
          </p:cNvSpPr>
          <p:nvPr>
            <p:ph idx="1"/>
          </p:nvPr>
        </p:nvSpPr>
        <p:spPr/>
        <p:txBody>
          <a:bodyPr/>
          <a:lstStyle/>
          <a:p>
            <a:pPr marL="285750">
              <a:lnSpc>
                <a:spcPct val="80000"/>
              </a:lnSpc>
              <a:buFont typeface="Arial" pitchFamily="34" charset="0"/>
              <a:buChar char="•"/>
              <a:tabLst>
                <a:tab pos="3032125" algn="ctr"/>
                <a:tab pos="4635500" algn="ctr"/>
              </a:tabLst>
            </a:pPr>
            <a:r>
              <a:rPr lang="en-US" altLang="ko-KR" dirty="0" smtClean="0">
                <a:ea typeface="Gulim" pitchFamily="34" charset="-127"/>
              </a:rPr>
              <a:t>In early systems, FCFS meant one program </a:t>
            </a:r>
            <a:br>
              <a:rPr lang="en-US" altLang="ko-KR" dirty="0" smtClean="0">
                <a:ea typeface="Gulim" pitchFamily="34" charset="-127"/>
              </a:rPr>
            </a:br>
            <a:r>
              <a:rPr lang="en-US" altLang="ko-KR" dirty="0" smtClean="0">
                <a:ea typeface="Gulim" pitchFamily="34" charset="-127"/>
              </a:rPr>
              <a:t>scheduled until done (including I/O)</a:t>
            </a:r>
          </a:p>
          <a:p>
            <a:pPr marL="285750">
              <a:lnSpc>
                <a:spcPct val="80000"/>
              </a:lnSpc>
              <a:buFont typeface="Arial" pitchFamily="34" charset="0"/>
              <a:buChar char="•"/>
              <a:tabLst>
                <a:tab pos="3032125" algn="ctr"/>
                <a:tab pos="4635500" algn="ctr"/>
              </a:tabLst>
            </a:pPr>
            <a:r>
              <a:rPr lang="en-US" altLang="ko-KR" dirty="0" smtClean="0">
                <a:ea typeface="Gulim" pitchFamily="34" charset="-127"/>
              </a:rPr>
              <a:t>Now, means keep CPU until thread blocks </a:t>
            </a:r>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FCFS scheduling</a:t>
            </a:r>
            <a:endParaRPr lang="en-US" dirty="0"/>
          </a:p>
        </p:txBody>
      </p:sp>
      <p:sp>
        <p:nvSpPr>
          <p:cNvPr id="3" name="Content Placeholder 2"/>
          <p:cNvSpPr>
            <a:spLocks noGrp="1"/>
          </p:cNvSpPr>
          <p:nvPr>
            <p:ph idx="1"/>
          </p:nvPr>
        </p:nvSpPr>
        <p:spPr/>
        <p:txBody>
          <a:bodyPr/>
          <a:lstStyle/>
          <a:p>
            <a:r>
              <a:rPr lang="en-US" dirty="0"/>
              <a:t>FCFS is non preemptive : once the CPU has been allocated to a process, the process keeps the CPU till it finishes or it requests the I/O</a:t>
            </a:r>
          </a:p>
          <a:p>
            <a:r>
              <a:rPr lang="en-US" dirty="0"/>
              <a:t>It is not suited for time sharing system</a:t>
            </a:r>
          </a:p>
          <a:p>
            <a:r>
              <a:rPr lang="en-US" dirty="0"/>
              <a:t>Average wait time is not minimal as it depends on arrival and CPU burst of arriving processes</a:t>
            </a:r>
          </a:p>
          <a:p>
            <a:endParaRPr lang="en-US" dirty="0"/>
          </a:p>
        </p:txBody>
      </p:sp>
    </p:spTree>
    <p:extLst>
      <p:ext uri="{BB962C8B-B14F-4D97-AF65-F5344CB8AC3E}">
        <p14:creationId xmlns:p14="http://schemas.microsoft.com/office/powerpoint/2010/main" val="135536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457200" y="274638"/>
            <a:ext cx="8229600" cy="411162"/>
          </a:xfrm>
          <a:noFill/>
          <a:ln/>
        </p:spPr>
        <p:txBody>
          <a:bodyPr/>
          <a:lstStyle/>
          <a:p>
            <a:r>
              <a:rPr lang="en-US" sz="2800"/>
              <a:t>Shortest-Job-First (SJF) Scheduling</a:t>
            </a:r>
          </a:p>
        </p:txBody>
      </p:sp>
      <p:sp>
        <p:nvSpPr>
          <p:cNvPr id="28677" name="Rectangle 5"/>
          <p:cNvSpPr>
            <a:spLocks noGrp="1" noChangeArrowheads="1"/>
          </p:cNvSpPr>
          <p:nvPr>
            <p:ph type="body" idx="1"/>
          </p:nvPr>
        </p:nvSpPr>
        <p:spPr>
          <a:xfrm>
            <a:off x="457200" y="838200"/>
            <a:ext cx="8229600" cy="5638800"/>
          </a:xfrm>
          <a:noFill/>
          <a:ln/>
        </p:spPr>
        <p:txBody>
          <a:bodyPr/>
          <a:lstStyle/>
          <a:p>
            <a:pPr>
              <a:lnSpc>
                <a:spcPct val="90000"/>
              </a:lnSpc>
            </a:pPr>
            <a:r>
              <a:rPr lang="en-US" sz="2800" dirty="0"/>
              <a:t>Associate with each process the length of its next CPU burst.  Use these lengths to schedule the process with the shortest time.</a:t>
            </a:r>
          </a:p>
          <a:p>
            <a:pPr>
              <a:lnSpc>
                <a:spcPct val="90000"/>
              </a:lnSpc>
            </a:pPr>
            <a:r>
              <a:rPr lang="en-US" sz="2800" dirty="0"/>
              <a:t>Two schemes: </a:t>
            </a:r>
          </a:p>
          <a:p>
            <a:pPr lvl="1">
              <a:lnSpc>
                <a:spcPct val="90000"/>
              </a:lnSpc>
            </a:pPr>
            <a:r>
              <a:rPr lang="en-US" sz="2400" dirty="0"/>
              <a:t>Non </a:t>
            </a:r>
            <a:r>
              <a:rPr lang="en-US" sz="2400" dirty="0" smtClean="0"/>
              <a:t>preemptive (SPN)  </a:t>
            </a:r>
            <a:r>
              <a:rPr lang="en-US" sz="2400" dirty="0"/>
              <a:t>– once CPU given to the process it cannot be preempted until completes its CPU burst.</a:t>
            </a:r>
          </a:p>
          <a:p>
            <a:pPr lvl="1">
              <a:lnSpc>
                <a:spcPct val="90000"/>
              </a:lnSpc>
            </a:pPr>
            <a:r>
              <a:rPr lang="en-US" sz="2400" dirty="0"/>
              <a:t>Preemptive – if a new process arrives with CPU burst </a:t>
            </a:r>
            <a:r>
              <a:rPr lang="en-US" sz="2400" dirty="0" smtClean="0"/>
              <a:t>length, </a:t>
            </a:r>
            <a:r>
              <a:rPr lang="en-US" sz="2400" dirty="0"/>
              <a:t>less than remaining time of current executing process, preempt.  This scheme is know as the </a:t>
            </a:r>
            <a:br>
              <a:rPr lang="en-US" sz="2400" dirty="0"/>
            </a:br>
            <a:r>
              <a:rPr lang="en-US" sz="2400" dirty="0"/>
              <a:t>Shortest-Remaining-Time-First (SRTF).</a:t>
            </a:r>
          </a:p>
          <a:p>
            <a:pPr>
              <a:lnSpc>
                <a:spcPct val="90000"/>
              </a:lnSpc>
            </a:pPr>
            <a:r>
              <a:rPr lang="en-US" sz="2800" dirty="0"/>
              <a:t>SJF is optimal – gives minimum average waiting time for a given set of processes.</a:t>
            </a:r>
          </a:p>
          <a:p>
            <a:pPr>
              <a:lnSpc>
                <a:spcPct val="90000"/>
              </a:lnSpc>
            </a:pPr>
            <a:r>
              <a:rPr lang="en-US" sz="2400" dirty="0" smtClean="0"/>
              <a:t>Optimal average response time</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09600" y="381000"/>
            <a:ext cx="8382000" cy="6096000"/>
          </a:xfrm>
        </p:spPr>
        <p:txBody>
          <a:bodyPr/>
          <a:lstStyle/>
          <a:p>
            <a:pPr>
              <a:buFontTx/>
              <a:buNone/>
            </a:pPr>
            <a:r>
              <a:rPr lang="en-US" sz="2800" u="sng" dirty="0"/>
              <a:t>Process	Arrival Time</a:t>
            </a:r>
            <a:r>
              <a:rPr lang="en-US" sz="2800" dirty="0"/>
              <a:t>	</a:t>
            </a:r>
            <a:r>
              <a:rPr lang="en-US" sz="2800" u="sng" dirty="0"/>
              <a:t>Burst Time</a:t>
            </a:r>
            <a:endParaRPr lang="en-US" sz="2800" dirty="0"/>
          </a:p>
          <a:p>
            <a:pPr>
              <a:buFontTx/>
              <a:buNone/>
            </a:pPr>
            <a:r>
              <a:rPr lang="en-US" sz="2800" dirty="0"/>
              <a:t>		</a:t>
            </a:r>
            <a:r>
              <a:rPr lang="en-US" sz="2800" i="1" dirty="0"/>
              <a:t>P</a:t>
            </a:r>
            <a:r>
              <a:rPr lang="en-US" sz="2800" i="1" baseline="-25000" dirty="0"/>
              <a:t>1</a:t>
            </a:r>
            <a:r>
              <a:rPr lang="en-US" sz="2800" dirty="0"/>
              <a:t>		0.0			7</a:t>
            </a:r>
          </a:p>
          <a:p>
            <a:pPr>
              <a:buFontTx/>
              <a:buNone/>
            </a:pPr>
            <a:r>
              <a:rPr lang="en-US" sz="2800" dirty="0"/>
              <a:t>		 </a:t>
            </a:r>
            <a:r>
              <a:rPr lang="en-US" sz="2800" i="1" dirty="0"/>
              <a:t>P</a:t>
            </a:r>
            <a:r>
              <a:rPr lang="en-US" sz="2800" i="1" baseline="-25000" dirty="0"/>
              <a:t>2		</a:t>
            </a:r>
            <a:r>
              <a:rPr lang="en-US" sz="2800" dirty="0"/>
              <a:t>2.0			4</a:t>
            </a:r>
          </a:p>
          <a:p>
            <a:pPr>
              <a:buFontTx/>
              <a:buNone/>
            </a:pPr>
            <a:r>
              <a:rPr lang="en-US" sz="2800" dirty="0"/>
              <a:t>		 </a:t>
            </a:r>
            <a:r>
              <a:rPr lang="en-US" sz="2800" i="1" dirty="0"/>
              <a:t>P</a:t>
            </a:r>
            <a:r>
              <a:rPr lang="en-US" sz="2800" i="1" baseline="-25000" dirty="0"/>
              <a:t>3</a:t>
            </a:r>
            <a:r>
              <a:rPr lang="en-US" sz="2800" dirty="0"/>
              <a:t>		4.0			1</a:t>
            </a:r>
          </a:p>
          <a:p>
            <a:pPr>
              <a:buFontTx/>
              <a:buNone/>
            </a:pPr>
            <a:r>
              <a:rPr lang="en-US" sz="2800" dirty="0"/>
              <a:t>		 </a:t>
            </a:r>
            <a:r>
              <a:rPr lang="en-US" sz="2800" i="1" dirty="0"/>
              <a:t>P</a:t>
            </a:r>
            <a:r>
              <a:rPr lang="en-US" sz="2800" i="1" baseline="-25000" dirty="0"/>
              <a:t>4</a:t>
            </a:r>
            <a:r>
              <a:rPr lang="en-US" sz="2800" dirty="0"/>
              <a:t>		5.0			4</a:t>
            </a:r>
          </a:p>
          <a:p>
            <a:r>
              <a:rPr lang="en-US" sz="2800" dirty="0"/>
              <a:t>SJF (non-preemptive)</a:t>
            </a:r>
          </a:p>
          <a:p>
            <a:endParaRPr lang="en-US" sz="2800" dirty="0"/>
          </a:p>
          <a:p>
            <a:endParaRPr lang="en-US" sz="2800" dirty="0"/>
          </a:p>
          <a:p>
            <a:pPr lvl="1">
              <a:buFontTx/>
              <a:buNone/>
            </a:pPr>
            <a:r>
              <a:rPr lang="en-US" sz="2400" dirty="0"/>
              <a:t>	0			  </a:t>
            </a:r>
            <a:r>
              <a:rPr lang="en-US" sz="2400" dirty="0" smtClean="0"/>
              <a:t>        7       </a:t>
            </a:r>
            <a:r>
              <a:rPr lang="en-US" sz="2400" dirty="0"/>
              <a:t>8	    </a:t>
            </a:r>
            <a:r>
              <a:rPr lang="en-US" sz="2400" dirty="0" smtClean="0"/>
              <a:t>          12               </a:t>
            </a:r>
            <a:r>
              <a:rPr lang="en-US" sz="2400" dirty="0"/>
              <a:t>16</a:t>
            </a:r>
          </a:p>
          <a:p>
            <a:endParaRPr lang="en-US" sz="2800" dirty="0"/>
          </a:p>
          <a:p>
            <a:r>
              <a:rPr lang="en-US" sz="2800" dirty="0"/>
              <a:t>Average waiting time = (0 + 6 + 3 + 7)/4 = 4</a:t>
            </a:r>
            <a:endParaRPr lang="en-US" sz="2800" i="1" baseline="-25000" dirty="0"/>
          </a:p>
          <a:p>
            <a:endParaRPr lang="en-US" sz="2800" dirty="0"/>
          </a:p>
        </p:txBody>
      </p:sp>
      <p:graphicFrame>
        <p:nvGraphicFramePr>
          <p:cNvPr id="31748" name="Group 4"/>
          <p:cNvGraphicFramePr>
            <a:graphicFrameLocks noGrp="1"/>
          </p:cNvGraphicFramePr>
          <p:nvPr/>
        </p:nvGraphicFramePr>
        <p:xfrm>
          <a:off x="2057400" y="3810000"/>
          <a:ext cx="6096000" cy="584200"/>
        </p:xfrm>
        <a:graphic>
          <a:graphicData uri="http://schemas.openxmlformats.org/drawingml/2006/table">
            <a:tbl>
              <a:tblPr/>
              <a:tblGrid>
                <a:gridCol w="2286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33400" y="381000"/>
            <a:ext cx="7772400" cy="5715000"/>
          </a:xfrm>
        </p:spPr>
        <p:txBody>
          <a:bodyPr/>
          <a:lstStyle/>
          <a:p>
            <a:pPr>
              <a:buFontTx/>
              <a:buNone/>
            </a:pPr>
            <a:r>
              <a:rPr lang="en-US" sz="2800" u="sng" dirty="0"/>
              <a:t>Process	Arrival Time</a:t>
            </a:r>
            <a:r>
              <a:rPr lang="en-US" sz="2800" dirty="0"/>
              <a:t>	</a:t>
            </a:r>
            <a:r>
              <a:rPr lang="en-US" sz="2800" u="sng" dirty="0"/>
              <a:t>Burst Time</a:t>
            </a:r>
            <a:endParaRPr lang="en-US" sz="2800" dirty="0"/>
          </a:p>
          <a:p>
            <a:pPr>
              <a:buFontTx/>
              <a:buNone/>
            </a:pPr>
            <a:r>
              <a:rPr lang="en-US" sz="2800" dirty="0"/>
              <a:t>		 </a:t>
            </a:r>
            <a:r>
              <a:rPr lang="en-US" sz="2800" i="1" dirty="0"/>
              <a:t>P</a:t>
            </a:r>
            <a:r>
              <a:rPr lang="en-US" sz="2800" i="1" baseline="-25000" dirty="0"/>
              <a:t>1</a:t>
            </a:r>
            <a:r>
              <a:rPr lang="en-US" sz="2800" dirty="0"/>
              <a:t>		0.0			7</a:t>
            </a:r>
          </a:p>
          <a:p>
            <a:pPr>
              <a:buFontTx/>
              <a:buNone/>
            </a:pPr>
            <a:r>
              <a:rPr lang="en-US" sz="2800" dirty="0"/>
              <a:t>		 </a:t>
            </a:r>
            <a:r>
              <a:rPr lang="en-US" sz="2800" i="1" dirty="0"/>
              <a:t>P</a:t>
            </a:r>
            <a:r>
              <a:rPr lang="en-US" sz="2800" i="1" baseline="-25000" dirty="0"/>
              <a:t>2		</a:t>
            </a:r>
            <a:r>
              <a:rPr lang="en-US" sz="2800" dirty="0"/>
              <a:t>2.0			4</a:t>
            </a:r>
          </a:p>
          <a:p>
            <a:pPr>
              <a:buFontTx/>
              <a:buNone/>
            </a:pPr>
            <a:r>
              <a:rPr lang="en-US" sz="2800" dirty="0"/>
              <a:t>		 </a:t>
            </a:r>
            <a:r>
              <a:rPr lang="en-US" sz="2800" i="1" dirty="0"/>
              <a:t>P</a:t>
            </a:r>
            <a:r>
              <a:rPr lang="en-US" sz="2800" i="1" baseline="-25000" dirty="0"/>
              <a:t>3</a:t>
            </a:r>
            <a:r>
              <a:rPr lang="en-US" sz="2800" dirty="0"/>
              <a:t>		4.0			1</a:t>
            </a:r>
          </a:p>
          <a:p>
            <a:pPr>
              <a:buFontTx/>
              <a:buNone/>
            </a:pPr>
            <a:r>
              <a:rPr lang="en-US" sz="2800" dirty="0"/>
              <a:t>		 </a:t>
            </a:r>
            <a:r>
              <a:rPr lang="en-US" sz="2800" i="1" dirty="0"/>
              <a:t>P</a:t>
            </a:r>
            <a:r>
              <a:rPr lang="en-US" sz="2800" i="1" baseline="-25000" dirty="0"/>
              <a:t>4</a:t>
            </a:r>
            <a:r>
              <a:rPr lang="en-US" sz="2800" dirty="0"/>
              <a:t>		5.0			4</a:t>
            </a:r>
          </a:p>
          <a:p>
            <a:r>
              <a:rPr lang="en-US" sz="2800" dirty="0"/>
              <a:t>SJF (preemptive)</a:t>
            </a:r>
          </a:p>
          <a:p>
            <a:endParaRPr lang="en-US" sz="2800" dirty="0"/>
          </a:p>
          <a:p>
            <a:pPr>
              <a:buFontTx/>
              <a:buNone/>
            </a:pPr>
            <a:endParaRPr lang="en-US" sz="2800" dirty="0"/>
          </a:p>
          <a:p>
            <a:pPr>
              <a:buFontTx/>
              <a:buNone/>
            </a:pPr>
            <a:r>
              <a:rPr lang="en-US" sz="2800" dirty="0"/>
              <a:t>     </a:t>
            </a:r>
            <a:r>
              <a:rPr lang="en-US" sz="2400" dirty="0"/>
              <a:t>0	    2	    4	 5	7	     11		16	</a:t>
            </a:r>
          </a:p>
          <a:p>
            <a:endParaRPr lang="en-US" sz="2800" dirty="0"/>
          </a:p>
          <a:p>
            <a:r>
              <a:rPr lang="en-US" sz="2800" dirty="0"/>
              <a:t>Average waiting time = (9 + 1 + 0 +2)/4 = 3</a:t>
            </a:r>
            <a:endParaRPr lang="en-US" sz="2800" i="1" baseline="-25000" dirty="0"/>
          </a:p>
          <a:p>
            <a:endParaRPr lang="en-US" sz="2800" dirty="0"/>
          </a:p>
        </p:txBody>
      </p:sp>
      <p:graphicFrame>
        <p:nvGraphicFramePr>
          <p:cNvPr id="32772" name="Group 4"/>
          <p:cNvGraphicFramePr>
            <a:graphicFrameLocks noGrp="1"/>
          </p:cNvGraphicFramePr>
          <p:nvPr/>
        </p:nvGraphicFramePr>
        <p:xfrm>
          <a:off x="1143000" y="3886200"/>
          <a:ext cx="6096000" cy="51816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8763000" cy="533400"/>
          </a:xfrm>
        </p:spPr>
        <p:txBody>
          <a:bodyPr/>
          <a:lstStyle/>
          <a:p>
            <a:r>
              <a:rPr lang="en-US" altLang="ko-KR" sz="3200" dirty="0" smtClean="0">
                <a:ea typeface="굴림" pitchFamily="50" charset="-127"/>
              </a:rPr>
              <a:t>Predicting the Length of the Next CPU Burst</a:t>
            </a:r>
          </a:p>
        </p:txBody>
      </p:sp>
      <p:sp>
        <p:nvSpPr>
          <p:cNvPr id="626691" name="Rectangle 3"/>
          <p:cNvSpPr>
            <a:spLocks noGrp="1" noChangeArrowheads="1"/>
          </p:cNvSpPr>
          <p:nvPr>
            <p:ph type="body" idx="1"/>
          </p:nvPr>
        </p:nvSpPr>
        <p:spPr>
          <a:xfrm>
            <a:off x="152400" y="685800"/>
            <a:ext cx="8839200" cy="5943600"/>
          </a:xfrm>
        </p:spPr>
        <p:txBody>
          <a:bodyPr/>
          <a:lstStyle/>
          <a:p>
            <a:pPr>
              <a:lnSpc>
                <a:spcPct val="80000"/>
              </a:lnSpc>
              <a:spcBef>
                <a:spcPct val="25000"/>
              </a:spcBef>
            </a:pPr>
            <a:r>
              <a:rPr lang="en-US" altLang="ko-KR" sz="2800" dirty="0" smtClean="0">
                <a:solidFill>
                  <a:schemeClr val="hlink"/>
                </a:solidFill>
                <a:ea typeface="굴림" pitchFamily="50" charset="-127"/>
                <a:sym typeface="Symbol" pitchFamily="18" charset="2"/>
              </a:rPr>
              <a:t>Adaptive</a:t>
            </a:r>
            <a:r>
              <a:rPr lang="en-US" altLang="ko-KR" sz="2800" dirty="0" smtClean="0">
                <a:ea typeface="굴림" pitchFamily="50" charset="-127"/>
                <a:sym typeface="Symbol" pitchFamily="18" charset="2"/>
              </a:rPr>
              <a:t>: Changing policy based on past behavior</a:t>
            </a:r>
          </a:p>
          <a:p>
            <a:pPr lvl="1">
              <a:lnSpc>
                <a:spcPct val="80000"/>
              </a:lnSpc>
              <a:spcBef>
                <a:spcPct val="25000"/>
              </a:spcBef>
            </a:pPr>
            <a:r>
              <a:rPr lang="en-US" altLang="ko-KR" dirty="0" smtClean="0">
                <a:ea typeface="굴림" pitchFamily="50" charset="-127"/>
                <a:sym typeface="Symbol" pitchFamily="18" charset="2"/>
              </a:rPr>
              <a:t>Works because programs have predictable behavior</a:t>
            </a:r>
          </a:p>
          <a:p>
            <a:pPr lvl="3">
              <a:lnSpc>
                <a:spcPct val="80000"/>
              </a:lnSpc>
              <a:spcBef>
                <a:spcPct val="25000"/>
              </a:spcBef>
            </a:pPr>
            <a:r>
              <a:rPr lang="en-US" altLang="ko-KR" sz="2400" dirty="0" smtClean="0">
                <a:solidFill>
                  <a:srgbClr val="0070C0"/>
                </a:solidFill>
                <a:ea typeface="굴림" pitchFamily="50" charset="-127"/>
                <a:sym typeface="Symbol" pitchFamily="18" charset="2"/>
              </a:rPr>
              <a:t>If program was I/O bound in past, likely in future</a:t>
            </a:r>
          </a:p>
          <a:p>
            <a:pPr lvl="3">
              <a:lnSpc>
                <a:spcPct val="80000"/>
              </a:lnSpc>
              <a:spcBef>
                <a:spcPct val="25000"/>
              </a:spcBef>
            </a:pPr>
            <a:r>
              <a:rPr lang="en-US" altLang="ko-KR" sz="2400" dirty="0" smtClean="0">
                <a:solidFill>
                  <a:srgbClr val="0070C0"/>
                </a:solidFill>
                <a:ea typeface="굴림" pitchFamily="50" charset="-127"/>
                <a:sym typeface="Symbol" pitchFamily="18" charset="2"/>
              </a:rPr>
              <a:t>If computer behavior were random, it will not help</a:t>
            </a:r>
            <a:endParaRPr lang="en-US" altLang="ko-KR" sz="2400" dirty="0" smtClean="0">
              <a:solidFill>
                <a:srgbClr val="0070C0"/>
              </a:solidFill>
              <a:ea typeface="굴림" pitchFamily="50" charset="-127"/>
            </a:endParaRPr>
          </a:p>
          <a:p>
            <a:pPr>
              <a:lnSpc>
                <a:spcPct val="80000"/>
              </a:lnSpc>
              <a:spcBef>
                <a:spcPct val="25000"/>
              </a:spcBef>
            </a:pPr>
            <a:r>
              <a:rPr lang="en-US" altLang="ko-KR" sz="2800" dirty="0" smtClean="0">
                <a:ea typeface="굴림" pitchFamily="50" charset="-127"/>
              </a:rPr>
              <a:t>Example: SJF with estimated burst length</a:t>
            </a:r>
          </a:p>
          <a:p>
            <a:pPr lvl="1">
              <a:lnSpc>
                <a:spcPct val="80000"/>
              </a:lnSpc>
              <a:spcBef>
                <a:spcPct val="25000"/>
              </a:spcBef>
            </a:pPr>
            <a:r>
              <a:rPr lang="en-US" altLang="ko-KR" dirty="0" smtClean="0">
                <a:ea typeface="굴림" pitchFamily="50" charset="-127"/>
              </a:rPr>
              <a:t>Use an estimator function on previous bursts: </a:t>
            </a:r>
            <a:br>
              <a:rPr lang="en-US" altLang="ko-KR" dirty="0" smtClean="0">
                <a:ea typeface="굴림" pitchFamily="50" charset="-127"/>
              </a:rPr>
            </a:br>
            <a:r>
              <a:rPr lang="en-US" altLang="ko-KR" dirty="0" smtClean="0">
                <a:ea typeface="굴림" pitchFamily="50" charset="-127"/>
              </a:rPr>
              <a:t>Let t</a:t>
            </a:r>
            <a:r>
              <a:rPr lang="en-US" altLang="ko-KR" baseline="-25000" dirty="0" smtClean="0">
                <a:ea typeface="굴림" pitchFamily="50" charset="-127"/>
              </a:rPr>
              <a:t>n-1</a:t>
            </a:r>
            <a:r>
              <a:rPr lang="en-US" altLang="ko-KR" dirty="0" smtClean="0">
                <a:ea typeface="굴림" pitchFamily="50" charset="-127"/>
              </a:rPr>
              <a:t>, t</a:t>
            </a:r>
            <a:r>
              <a:rPr lang="en-US" altLang="ko-KR" baseline="-25000" dirty="0" smtClean="0">
                <a:ea typeface="굴림" pitchFamily="50" charset="-127"/>
              </a:rPr>
              <a:t>n-2</a:t>
            </a:r>
            <a:r>
              <a:rPr lang="en-US" altLang="ko-KR" dirty="0" smtClean="0">
                <a:ea typeface="굴림" pitchFamily="50" charset="-127"/>
              </a:rPr>
              <a:t>, t</a:t>
            </a:r>
            <a:r>
              <a:rPr lang="en-US" altLang="ko-KR" baseline="-25000" dirty="0" smtClean="0">
                <a:ea typeface="굴림" pitchFamily="50" charset="-127"/>
              </a:rPr>
              <a:t>n-3</a:t>
            </a:r>
            <a:r>
              <a:rPr lang="en-US" altLang="ko-KR" dirty="0" smtClean="0">
                <a:ea typeface="굴림" pitchFamily="50" charset="-127"/>
              </a:rPr>
              <a:t>, etc. be previous CPU burst lengths. </a:t>
            </a:r>
          </a:p>
          <a:p>
            <a:pPr lvl="1">
              <a:lnSpc>
                <a:spcPct val="80000"/>
              </a:lnSpc>
              <a:spcBef>
                <a:spcPct val="25000"/>
              </a:spcBef>
            </a:pPr>
            <a:r>
              <a:rPr lang="en-US" altLang="ko-KR" dirty="0" smtClean="0">
                <a:ea typeface="굴림" pitchFamily="50" charset="-127"/>
              </a:rPr>
              <a:t>Estimate next burst </a:t>
            </a:r>
            <a:r>
              <a:rPr lang="en-US" altLang="ko-KR" dirty="0" smtClean="0">
                <a:ea typeface="굴림" pitchFamily="50" charset="-127"/>
                <a:sym typeface="Symbol" pitchFamily="18" charset="2"/>
              </a:rPr>
              <a:t></a:t>
            </a:r>
            <a:r>
              <a:rPr lang="en-US" altLang="ko-KR" baseline="-25000" dirty="0" smtClean="0">
                <a:ea typeface="굴림" pitchFamily="50" charset="-127"/>
                <a:sym typeface="Symbol" pitchFamily="18" charset="2"/>
              </a:rPr>
              <a:t>n</a:t>
            </a:r>
            <a:r>
              <a:rPr lang="en-US" altLang="ko-KR" dirty="0" smtClean="0">
                <a:ea typeface="굴림" pitchFamily="50" charset="-127"/>
                <a:sym typeface="Symbol" pitchFamily="18" charset="2"/>
              </a:rPr>
              <a:t> = f(</a:t>
            </a:r>
            <a:r>
              <a:rPr lang="en-US" altLang="ko-KR" dirty="0" smtClean="0">
                <a:ea typeface="굴림" pitchFamily="50" charset="-127"/>
              </a:rPr>
              <a:t>t</a:t>
            </a:r>
            <a:r>
              <a:rPr lang="en-US" altLang="ko-KR" baseline="-25000" dirty="0" smtClean="0">
                <a:ea typeface="굴림" pitchFamily="50" charset="-127"/>
              </a:rPr>
              <a:t>n-1</a:t>
            </a:r>
            <a:r>
              <a:rPr lang="en-US" altLang="ko-KR" dirty="0" smtClean="0">
                <a:ea typeface="굴림" pitchFamily="50" charset="-127"/>
              </a:rPr>
              <a:t>, t</a:t>
            </a:r>
            <a:r>
              <a:rPr lang="en-US" altLang="ko-KR" baseline="-25000" dirty="0" smtClean="0">
                <a:ea typeface="굴림" pitchFamily="50" charset="-127"/>
              </a:rPr>
              <a:t>n-2</a:t>
            </a:r>
            <a:r>
              <a:rPr lang="en-US" altLang="ko-KR" dirty="0" smtClean="0">
                <a:ea typeface="굴림" pitchFamily="50" charset="-127"/>
              </a:rPr>
              <a:t>, t</a:t>
            </a:r>
            <a:r>
              <a:rPr lang="en-US" altLang="ko-KR" baseline="-25000" dirty="0" smtClean="0">
                <a:ea typeface="굴림" pitchFamily="50" charset="-127"/>
              </a:rPr>
              <a:t>n-3</a:t>
            </a:r>
            <a:r>
              <a:rPr lang="en-US" altLang="ko-KR" dirty="0" smtClean="0">
                <a:ea typeface="굴림" pitchFamily="50" charset="-127"/>
              </a:rPr>
              <a:t>, …)</a:t>
            </a:r>
          </a:p>
          <a:p>
            <a:pPr lvl="1">
              <a:lnSpc>
                <a:spcPct val="80000"/>
              </a:lnSpc>
              <a:spcBef>
                <a:spcPct val="25000"/>
              </a:spcBef>
            </a:pPr>
            <a:r>
              <a:rPr lang="en-US" altLang="ko-KR" dirty="0" smtClean="0">
                <a:ea typeface="굴림" pitchFamily="50" charset="-127"/>
              </a:rPr>
              <a:t>Function f could be one of many different time series estimation schemes (</a:t>
            </a:r>
            <a:r>
              <a:rPr lang="en-US" altLang="ko-KR" dirty="0" err="1" smtClean="0">
                <a:ea typeface="굴림" pitchFamily="50" charset="-127"/>
              </a:rPr>
              <a:t>Kalman</a:t>
            </a:r>
            <a:r>
              <a:rPr lang="en-US" altLang="ko-KR" dirty="0" smtClean="0">
                <a:ea typeface="굴림" pitchFamily="50" charset="-127"/>
              </a:rPr>
              <a:t> filters,  exponential average etc.)</a:t>
            </a:r>
          </a:p>
          <a:p>
            <a:pPr lvl="1">
              <a:lnSpc>
                <a:spcPct val="80000"/>
              </a:lnSpc>
              <a:spcBef>
                <a:spcPct val="25000"/>
              </a:spcBef>
              <a:buFontTx/>
              <a:buNone/>
            </a:pPr>
            <a:r>
              <a:rPr lang="en-US" altLang="ko-KR" dirty="0" smtClean="0">
                <a:ea typeface="굴림" pitchFamily="50" charset="-127"/>
                <a:sym typeface="Symbol" pitchFamily="18" charset="2"/>
              </a:rPr>
              <a:t/>
            </a:r>
            <a:br>
              <a:rPr lang="en-US" altLang="ko-KR" dirty="0" smtClean="0">
                <a:ea typeface="굴림" pitchFamily="50" charset="-127"/>
                <a:sym typeface="Symbol" pitchFamily="18" charset="2"/>
              </a:rPr>
            </a:br>
            <a:endParaRPr lang="en-US" altLang="ko-KR" dirty="0" smtClean="0">
              <a:ea typeface="굴림" pitchFamily="50" charset="-127"/>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additive="base">
                                        <p:cTn id="7" dur="500" fill="hold"/>
                                        <p:tgtEl>
                                          <p:spTgt spid="626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anim calcmode="lin" valueType="num">
                                      <p:cBhvr additive="base">
                                        <p:cTn id="11" dur="500" fill="hold"/>
                                        <p:tgtEl>
                                          <p:spTgt spid="6266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266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anim calcmode="lin" valueType="num">
                                      <p:cBhvr additive="base">
                                        <p:cTn id="15" dur="500" fill="hold"/>
                                        <p:tgtEl>
                                          <p:spTgt spid="6266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266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anim calcmode="lin" valueType="num">
                                      <p:cBhvr additive="base">
                                        <p:cTn id="19" dur="500" fill="hold"/>
                                        <p:tgtEl>
                                          <p:spTgt spid="6266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66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6691">
                                            <p:txEl>
                                              <p:pRg st="4" end="4"/>
                                            </p:txEl>
                                          </p:spTgt>
                                        </p:tgtEl>
                                        <p:attrNameLst>
                                          <p:attrName>style.visibility</p:attrName>
                                        </p:attrNameLst>
                                      </p:cBhvr>
                                      <p:to>
                                        <p:strVal val="visible"/>
                                      </p:to>
                                    </p:set>
                                    <p:anim calcmode="lin" valueType="num">
                                      <p:cBhvr additive="base">
                                        <p:cTn id="25" dur="500" fill="hold"/>
                                        <p:tgtEl>
                                          <p:spTgt spid="6266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66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26691">
                                            <p:txEl>
                                              <p:pRg st="5" end="5"/>
                                            </p:txEl>
                                          </p:spTgt>
                                        </p:tgtEl>
                                        <p:attrNameLst>
                                          <p:attrName>style.visibility</p:attrName>
                                        </p:attrNameLst>
                                      </p:cBhvr>
                                      <p:to>
                                        <p:strVal val="visible"/>
                                      </p:to>
                                    </p:set>
                                    <p:anim calcmode="lin" valueType="num">
                                      <p:cBhvr additive="base">
                                        <p:cTn id="31" dur="500" fill="hold"/>
                                        <p:tgtEl>
                                          <p:spTgt spid="62669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66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6691">
                                            <p:txEl>
                                              <p:pRg st="6" end="6"/>
                                            </p:txEl>
                                          </p:spTgt>
                                        </p:tgtEl>
                                        <p:attrNameLst>
                                          <p:attrName>style.visibility</p:attrName>
                                        </p:attrNameLst>
                                      </p:cBhvr>
                                      <p:to>
                                        <p:strVal val="visible"/>
                                      </p:to>
                                    </p:set>
                                    <p:anim calcmode="lin" valueType="num">
                                      <p:cBhvr additive="base">
                                        <p:cTn id="37" dur="500" fill="hold"/>
                                        <p:tgtEl>
                                          <p:spTgt spid="62669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6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26691">
                                            <p:txEl>
                                              <p:pRg st="7" end="7"/>
                                            </p:txEl>
                                          </p:spTgt>
                                        </p:tgtEl>
                                        <p:attrNameLst>
                                          <p:attrName>style.visibility</p:attrName>
                                        </p:attrNameLst>
                                      </p:cBhvr>
                                      <p:to>
                                        <p:strVal val="visible"/>
                                      </p:to>
                                    </p:set>
                                    <p:anim calcmode="lin" valueType="num">
                                      <p:cBhvr additive="base">
                                        <p:cTn id="43" dur="500" fill="hold"/>
                                        <p:tgtEl>
                                          <p:spTgt spid="62669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26691">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626691">
                                            <p:txEl>
                                              <p:pRg st="8" end="8"/>
                                            </p:txEl>
                                          </p:spTgt>
                                        </p:tgtEl>
                                        <p:attrNameLst>
                                          <p:attrName>style.visibility</p:attrName>
                                        </p:attrNameLst>
                                      </p:cBhvr>
                                      <p:to>
                                        <p:strVal val="visible"/>
                                      </p:to>
                                    </p:set>
                                    <p:anim calcmode="lin" valueType="num">
                                      <p:cBhvr additive="base">
                                        <p:cTn id="47" dur="500" fill="hold"/>
                                        <p:tgtEl>
                                          <p:spTgt spid="62669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6266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360362"/>
          </a:xfrm>
        </p:spPr>
        <p:txBody>
          <a:bodyPr/>
          <a:lstStyle/>
          <a:p>
            <a:r>
              <a:rPr lang="en-US" sz="3200"/>
              <a:t>Determining Length of Next CPU Burst</a:t>
            </a:r>
          </a:p>
        </p:txBody>
      </p:sp>
      <p:sp>
        <p:nvSpPr>
          <p:cNvPr id="33795" name="Rectangle 3"/>
          <p:cNvSpPr>
            <a:spLocks noGrp="1" noChangeArrowheads="1"/>
          </p:cNvSpPr>
          <p:nvPr>
            <p:ph type="body" idx="1"/>
          </p:nvPr>
        </p:nvSpPr>
        <p:spPr>
          <a:xfrm>
            <a:off x="304800" y="762000"/>
            <a:ext cx="8686800" cy="5867400"/>
          </a:xfrm>
        </p:spPr>
        <p:txBody>
          <a:bodyPr/>
          <a:lstStyle/>
          <a:p>
            <a:pPr>
              <a:lnSpc>
                <a:spcPct val="90000"/>
              </a:lnSpc>
            </a:pPr>
            <a:r>
              <a:rPr lang="en-US" sz="2000" dirty="0" smtClean="0"/>
              <a:t>Can </a:t>
            </a:r>
            <a:r>
              <a:rPr lang="en-US" sz="2000" dirty="0"/>
              <a:t>be done by using the length of previous CPU bursts, using exponential averaging.</a:t>
            </a:r>
          </a:p>
          <a:p>
            <a:pPr lvl="1">
              <a:lnSpc>
                <a:spcPct val="90000"/>
              </a:lnSpc>
              <a:buFontTx/>
              <a:buNone/>
            </a:pPr>
            <a:endParaRPr lang="en-US" sz="2000" dirty="0"/>
          </a:p>
          <a:p>
            <a:pPr lvl="1">
              <a:lnSpc>
                <a:spcPct val="90000"/>
              </a:lnSpc>
              <a:buFontTx/>
              <a:buNone/>
            </a:pPr>
            <a:endParaRPr lang="en-US" sz="2000" dirty="0">
              <a:solidFill>
                <a:srgbClr val="FF9966"/>
              </a:solidFill>
            </a:endParaRPr>
          </a:p>
          <a:p>
            <a:pPr>
              <a:lnSpc>
                <a:spcPct val="90000"/>
              </a:lnSpc>
            </a:pPr>
            <a:endParaRPr lang="en-US" sz="2000" dirty="0">
              <a:solidFill>
                <a:srgbClr val="FF9966"/>
              </a:solidFill>
            </a:endParaRPr>
          </a:p>
          <a:p>
            <a:pPr>
              <a:lnSpc>
                <a:spcPct val="90000"/>
              </a:lnSpc>
            </a:pPr>
            <a:endParaRPr lang="en-US" sz="2000" dirty="0">
              <a:solidFill>
                <a:srgbClr val="FF9966"/>
              </a:solidFill>
            </a:endParaRPr>
          </a:p>
          <a:p>
            <a:pPr>
              <a:lnSpc>
                <a:spcPct val="90000"/>
              </a:lnSpc>
            </a:pPr>
            <a:endParaRPr lang="en-US" sz="2000" dirty="0" smtClean="0">
              <a:sym typeface="Symbol" pitchFamily="18" charset="2"/>
            </a:endParaRPr>
          </a:p>
          <a:p>
            <a:pPr>
              <a:lnSpc>
                <a:spcPct val="90000"/>
              </a:lnSpc>
            </a:pPr>
            <a:r>
              <a:rPr lang="en-US" sz="2000" dirty="0" smtClean="0">
                <a:sym typeface="Symbol" pitchFamily="18" charset="2"/>
              </a:rPr>
              <a:t> </a:t>
            </a:r>
            <a:r>
              <a:rPr lang="en-US" sz="2000" dirty="0">
                <a:sym typeface="Symbol" pitchFamily="18" charset="2"/>
              </a:rPr>
              <a:t>=0</a:t>
            </a:r>
          </a:p>
          <a:p>
            <a:pPr lvl="1">
              <a:lnSpc>
                <a:spcPct val="90000"/>
              </a:lnSpc>
            </a:pPr>
            <a:r>
              <a:rPr lang="en-US" sz="2000" dirty="0">
                <a:sym typeface="Symbol" pitchFamily="18" charset="2"/>
              </a:rPr>
              <a:t></a:t>
            </a:r>
            <a:r>
              <a:rPr lang="en-US" sz="2000" baseline="-25000" dirty="0">
                <a:sym typeface="Symbol" pitchFamily="18" charset="2"/>
              </a:rPr>
              <a:t>n+1</a:t>
            </a:r>
            <a:r>
              <a:rPr lang="en-US" sz="2000" dirty="0">
                <a:sym typeface="Symbol" pitchFamily="18" charset="2"/>
              </a:rPr>
              <a:t> = </a:t>
            </a:r>
            <a:r>
              <a:rPr lang="en-US" sz="2000" baseline="-25000" dirty="0">
                <a:sym typeface="Symbol" pitchFamily="18" charset="2"/>
              </a:rPr>
              <a:t>n,	</a:t>
            </a:r>
            <a:r>
              <a:rPr lang="en-US" sz="2000" dirty="0">
                <a:sym typeface="Symbol" pitchFamily="18" charset="2"/>
              </a:rPr>
              <a:t>Recent history does not count.</a:t>
            </a:r>
          </a:p>
          <a:p>
            <a:pPr>
              <a:lnSpc>
                <a:spcPct val="90000"/>
              </a:lnSpc>
            </a:pPr>
            <a:r>
              <a:rPr lang="en-US" sz="2000" dirty="0">
                <a:sym typeface="Symbol" pitchFamily="18" charset="2"/>
              </a:rPr>
              <a:t> =1</a:t>
            </a:r>
          </a:p>
          <a:p>
            <a:pPr lvl="1">
              <a:lnSpc>
                <a:spcPct val="90000"/>
              </a:lnSpc>
            </a:pPr>
            <a:r>
              <a:rPr lang="en-US" sz="2000" dirty="0">
                <a:sym typeface="Symbol" pitchFamily="18" charset="2"/>
              </a:rPr>
              <a:t> </a:t>
            </a:r>
            <a:r>
              <a:rPr lang="en-US" sz="2000" baseline="-25000" dirty="0">
                <a:sym typeface="Symbol" pitchFamily="18" charset="2"/>
              </a:rPr>
              <a:t>n+1</a:t>
            </a:r>
            <a:r>
              <a:rPr lang="en-US" sz="2000" dirty="0">
                <a:sym typeface="Symbol" pitchFamily="18" charset="2"/>
              </a:rPr>
              <a:t> = </a:t>
            </a:r>
            <a:r>
              <a:rPr lang="en-US" sz="2000" i="1" dirty="0" err="1">
                <a:sym typeface="Symbol" pitchFamily="18" charset="2"/>
              </a:rPr>
              <a:t>t</a:t>
            </a:r>
            <a:r>
              <a:rPr lang="en-US" sz="2000" baseline="-25000" dirty="0" err="1">
                <a:sym typeface="Symbol" pitchFamily="18" charset="2"/>
              </a:rPr>
              <a:t>n</a:t>
            </a:r>
            <a:r>
              <a:rPr lang="en-US" sz="2000" baseline="-25000" dirty="0">
                <a:sym typeface="Symbol" pitchFamily="18" charset="2"/>
              </a:rPr>
              <a:t>	</a:t>
            </a:r>
            <a:r>
              <a:rPr lang="en-US" sz="2000" dirty="0">
                <a:sym typeface="Symbol" pitchFamily="18" charset="2"/>
              </a:rPr>
              <a:t>Only the actual last CPU burst counts.</a:t>
            </a:r>
          </a:p>
          <a:p>
            <a:pPr>
              <a:lnSpc>
                <a:spcPct val="90000"/>
              </a:lnSpc>
            </a:pPr>
            <a:r>
              <a:rPr lang="en-US" sz="2000" dirty="0">
                <a:sym typeface="Symbol" pitchFamily="18" charset="2"/>
              </a:rPr>
              <a:t>If we expand the formula, we get:</a:t>
            </a:r>
          </a:p>
          <a:p>
            <a:pPr lvl="2">
              <a:lnSpc>
                <a:spcPct val="90000"/>
              </a:lnSpc>
              <a:buFontTx/>
              <a:buNone/>
            </a:pPr>
            <a:r>
              <a:rPr lang="en-US" sz="2000" dirty="0">
                <a:sym typeface="Symbol" pitchFamily="18" charset="2"/>
              </a:rPr>
              <a:t></a:t>
            </a:r>
            <a:r>
              <a:rPr lang="en-US" sz="2000" baseline="-25000" dirty="0">
                <a:sym typeface="Symbol" pitchFamily="18" charset="2"/>
              </a:rPr>
              <a:t>n+1</a:t>
            </a:r>
            <a:r>
              <a:rPr lang="en-US" sz="2000" dirty="0">
                <a:sym typeface="Symbol" pitchFamily="18" charset="2"/>
              </a:rPr>
              <a:t> =  </a:t>
            </a:r>
            <a:r>
              <a:rPr lang="en-US" sz="2000" dirty="0" err="1">
                <a:sym typeface="Symbol" pitchFamily="18" charset="2"/>
              </a:rPr>
              <a:t>t</a:t>
            </a:r>
            <a:r>
              <a:rPr lang="en-US" sz="2000" baseline="-25000" dirty="0" err="1">
                <a:sym typeface="Symbol" pitchFamily="18" charset="2"/>
              </a:rPr>
              <a:t>n</a:t>
            </a:r>
            <a:r>
              <a:rPr lang="en-US" sz="2000" dirty="0">
                <a:sym typeface="Symbol" pitchFamily="18" charset="2"/>
              </a:rPr>
              <a:t>+(</a:t>
            </a:r>
            <a:r>
              <a:rPr lang="en-US" sz="2000" i="1" dirty="0">
                <a:sym typeface="Symbol" pitchFamily="18" charset="2"/>
              </a:rPr>
              <a:t>1 - </a:t>
            </a:r>
            <a:r>
              <a:rPr lang="en-US" sz="2000" dirty="0">
                <a:sym typeface="Symbol" pitchFamily="18" charset="2"/>
              </a:rPr>
              <a:t></a:t>
            </a:r>
            <a:r>
              <a:rPr lang="en-US" sz="2000" i="1" dirty="0">
                <a:sym typeface="Symbol" pitchFamily="18" charset="2"/>
              </a:rPr>
              <a:t>) </a:t>
            </a:r>
            <a:r>
              <a:rPr lang="en-US" sz="2000" dirty="0">
                <a:sym typeface="Symbol" pitchFamily="18" charset="2"/>
              </a:rPr>
              <a:t> </a:t>
            </a:r>
            <a:r>
              <a:rPr lang="en-US" sz="2000" dirty="0" err="1">
                <a:sym typeface="Symbol" pitchFamily="18" charset="2"/>
              </a:rPr>
              <a:t>t</a:t>
            </a:r>
            <a:r>
              <a:rPr lang="en-US" sz="2000" baseline="-25000" dirty="0" err="1">
                <a:sym typeface="Symbol" pitchFamily="18" charset="2"/>
              </a:rPr>
              <a:t>n</a:t>
            </a:r>
            <a:r>
              <a:rPr lang="en-US" sz="2000" dirty="0">
                <a:sym typeface="Symbol" pitchFamily="18" charset="2"/>
              </a:rPr>
              <a:t> </a:t>
            </a:r>
            <a:r>
              <a:rPr lang="en-US" sz="2000" baseline="-25000" dirty="0">
                <a:sym typeface="Symbol" pitchFamily="18" charset="2"/>
              </a:rPr>
              <a:t>-</a:t>
            </a:r>
            <a:r>
              <a:rPr lang="en-US" sz="2000" i="1" baseline="-25000" dirty="0">
                <a:sym typeface="Symbol" pitchFamily="18" charset="2"/>
              </a:rPr>
              <a:t>1</a:t>
            </a:r>
            <a:r>
              <a:rPr lang="en-US" sz="2000" i="1" dirty="0">
                <a:sym typeface="Symbol" pitchFamily="18" charset="2"/>
              </a:rPr>
              <a:t> </a:t>
            </a:r>
            <a:r>
              <a:rPr lang="en-US" sz="2000" dirty="0">
                <a:sym typeface="Symbol" pitchFamily="18" charset="2"/>
              </a:rPr>
              <a:t>+ …</a:t>
            </a:r>
          </a:p>
          <a:p>
            <a:pPr lvl="2">
              <a:lnSpc>
                <a:spcPct val="90000"/>
              </a:lnSpc>
              <a:buFontTx/>
              <a:buNone/>
            </a:pPr>
            <a:r>
              <a:rPr lang="en-US" sz="2000" dirty="0">
                <a:sym typeface="Symbol" pitchFamily="18" charset="2"/>
              </a:rPr>
              <a:t>            </a:t>
            </a:r>
            <a:r>
              <a:rPr lang="en-US" sz="2000" i="1" dirty="0">
                <a:sym typeface="Symbol" pitchFamily="18" charset="2"/>
              </a:rPr>
              <a:t>+(1</a:t>
            </a:r>
            <a:r>
              <a:rPr lang="en-US" sz="2000" dirty="0">
                <a:sym typeface="Symbol" pitchFamily="18" charset="2"/>
              </a:rPr>
              <a:t> -  </a:t>
            </a:r>
            <a:r>
              <a:rPr lang="en-US" sz="2000" i="1" dirty="0">
                <a:sym typeface="Symbol" pitchFamily="18" charset="2"/>
              </a:rPr>
              <a:t>)</a:t>
            </a:r>
            <a:r>
              <a:rPr lang="en-US" sz="2000" baseline="30000" dirty="0">
                <a:sym typeface="Symbol" pitchFamily="18" charset="2"/>
              </a:rPr>
              <a:t>j </a:t>
            </a:r>
            <a:r>
              <a:rPr lang="en-US" sz="2000" dirty="0">
                <a:sym typeface="Symbol" pitchFamily="18" charset="2"/>
              </a:rPr>
              <a:t> </a:t>
            </a:r>
            <a:r>
              <a:rPr lang="en-US" sz="2000" dirty="0" err="1">
                <a:sym typeface="Symbol" pitchFamily="18" charset="2"/>
              </a:rPr>
              <a:t>t</a:t>
            </a:r>
            <a:r>
              <a:rPr lang="en-US" sz="2000" baseline="-25000" dirty="0" err="1">
                <a:sym typeface="Symbol" pitchFamily="18" charset="2"/>
              </a:rPr>
              <a:t>n</a:t>
            </a:r>
            <a:r>
              <a:rPr lang="en-US" sz="2000" dirty="0">
                <a:sym typeface="Symbol" pitchFamily="18" charset="2"/>
              </a:rPr>
              <a:t> </a:t>
            </a:r>
            <a:r>
              <a:rPr lang="en-US" sz="2000" baseline="-25000" dirty="0">
                <a:sym typeface="Symbol" pitchFamily="18" charset="2"/>
              </a:rPr>
              <a:t>-</a:t>
            </a:r>
            <a:r>
              <a:rPr lang="en-US" sz="2000" i="1" baseline="-25000" dirty="0">
                <a:sym typeface="Symbol" pitchFamily="18" charset="2"/>
              </a:rPr>
              <a:t>j </a:t>
            </a:r>
            <a:r>
              <a:rPr lang="en-US" sz="2000" dirty="0">
                <a:sym typeface="Symbol" pitchFamily="18" charset="2"/>
              </a:rPr>
              <a:t>+ …</a:t>
            </a:r>
          </a:p>
          <a:p>
            <a:pPr lvl="2">
              <a:lnSpc>
                <a:spcPct val="90000"/>
              </a:lnSpc>
              <a:buFontTx/>
              <a:buNone/>
            </a:pPr>
            <a:r>
              <a:rPr lang="en-US" sz="2000" dirty="0">
                <a:sym typeface="Symbol" pitchFamily="18" charset="2"/>
              </a:rPr>
              <a:t>            </a:t>
            </a:r>
            <a:r>
              <a:rPr lang="en-US" sz="2000" i="1" dirty="0">
                <a:sym typeface="Symbol" pitchFamily="18" charset="2"/>
              </a:rPr>
              <a:t>+(1</a:t>
            </a:r>
            <a:r>
              <a:rPr lang="en-US" sz="2000" dirty="0">
                <a:sym typeface="Symbol" pitchFamily="18" charset="2"/>
              </a:rPr>
              <a:t> -  </a:t>
            </a:r>
            <a:r>
              <a:rPr lang="en-US" sz="2000" i="1" dirty="0">
                <a:sym typeface="Symbol" pitchFamily="18" charset="2"/>
              </a:rPr>
              <a:t>)</a:t>
            </a:r>
            <a:r>
              <a:rPr lang="en-US" sz="2000" baseline="30000" dirty="0">
                <a:sym typeface="Symbol" pitchFamily="18" charset="2"/>
              </a:rPr>
              <a:t>n+1 </a:t>
            </a:r>
            <a:r>
              <a:rPr lang="en-US" sz="2000" dirty="0">
                <a:sym typeface="Symbol" pitchFamily="18" charset="2"/>
              </a:rPr>
              <a:t></a:t>
            </a:r>
            <a:r>
              <a:rPr lang="en-US" sz="2000" baseline="-25000" dirty="0">
                <a:sym typeface="Symbol" pitchFamily="18" charset="2"/>
              </a:rPr>
              <a:t>0</a:t>
            </a:r>
          </a:p>
          <a:p>
            <a:pPr>
              <a:lnSpc>
                <a:spcPct val="90000"/>
              </a:lnSpc>
            </a:pPr>
            <a:r>
              <a:rPr lang="en-US" sz="2000" dirty="0">
                <a:sym typeface="Symbol" pitchFamily="18" charset="2"/>
              </a:rPr>
              <a:t>Since both  and (1 - ) are less than or equal to 1, each successive term has less weight than its predecessor.</a:t>
            </a:r>
          </a:p>
          <a:p>
            <a:pPr>
              <a:lnSpc>
                <a:spcPct val="90000"/>
              </a:lnSpc>
            </a:pPr>
            <a:endParaRPr lang="en-US" sz="2000" dirty="0"/>
          </a:p>
          <a:p>
            <a:pPr>
              <a:lnSpc>
                <a:spcPct val="90000"/>
              </a:lnSpc>
            </a:pPr>
            <a:endParaRPr lang="en-US" sz="2000" dirty="0"/>
          </a:p>
          <a:p>
            <a:pPr>
              <a:lnSpc>
                <a:spcPct val="90000"/>
              </a:lnSpc>
            </a:pPr>
            <a:endParaRPr lang="en-US" sz="2000" dirty="0"/>
          </a:p>
        </p:txBody>
      </p:sp>
      <p:graphicFrame>
        <p:nvGraphicFramePr>
          <p:cNvPr id="33796" name="Object 4"/>
          <p:cNvGraphicFramePr>
            <a:graphicFrameLocks noChangeAspect="1"/>
          </p:cNvGraphicFramePr>
          <p:nvPr/>
        </p:nvGraphicFramePr>
        <p:xfrm>
          <a:off x="2222500" y="1676400"/>
          <a:ext cx="4699000" cy="1333500"/>
        </p:xfrm>
        <a:graphic>
          <a:graphicData uri="http://schemas.openxmlformats.org/presentationml/2006/ole">
            <mc:AlternateContent xmlns:mc="http://schemas.openxmlformats.org/markup-compatibility/2006">
              <mc:Choice xmlns:v="urn:schemas-microsoft-com:vml" Requires="v">
                <p:oleObj spid="_x0000_s33800" name="Equation" r:id="rId4" imgW="4698720" imgH="1333440" progId="">
                  <p:embed/>
                </p:oleObj>
              </mc:Choice>
              <mc:Fallback>
                <p:oleObj name="Equation" r:id="rId4" imgW="4698720" imgH="133344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00" y="1676400"/>
                        <a:ext cx="469900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3733800" y="2667000"/>
          <a:ext cx="2819400" cy="533400"/>
        </p:xfrm>
        <a:graphic>
          <a:graphicData uri="http://schemas.openxmlformats.org/presentationml/2006/ole">
            <mc:AlternateContent xmlns:mc="http://schemas.openxmlformats.org/markup-compatibility/2006">
              <mc:Choice xmlns:v="urn:schemas-microsoft-com:vml" Requires="v">
                <p:oleObj spid="_x0000_s33801" name="Equation" r:id="rId6" imgW="1320480" imgH="228600" progId="">
                  <p:embed/>
                </p:oleObj>
              </mc:Choice>
              <mc:Fallback>
                <p:oleObj name="Equation" r:id="rId6" imgW="1320480" imgH="2286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667000"/>
                        <a:ext cx="2819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4"/>
          <p:cNvPicPr>
            <a:picLocks noGrp="1" noChangeAspect="1" noChangeArrowheads="1"/>
          </p:cNvPicPr>
          <p:nvPr>
            <p:ph idx="1"/>
          </p:nvPr>
        </p:nvPicPr>
        <p:blipFill>
          <a:blip r:embed="rId3" cstate="print"/>
          <a:srcRect l="641" t="2280" r="641" b="2849"/>
          <a:stretch>
            <a:fillRect/>
          </a:stretch>
        </p:blipFill>
        <p:spPr bwMode="auto">
          <a:xfrm>
            <a:off x="1432340" y="1600200"/>
            <a:ext cx="7330660" cy="4525963"/>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504825"/>
          </a:xfrm>
        </p:spPr>
        <p:txBody>
          <a:bodyPr/>
          <a:lstStyle/>
          <a:p>
            <a:r>
              <a:rPr lang="en-US" sz="3200"/>
              <a:t>Priority Scheduling</a:t>
            </a:r>
          </a:p>
        </p:txBody>
      </p:sp>
      <p:sp>
        <p:nvSpPr>
          <p:cNvPr id="34819" name="Rectangle 3"/>
          <p:cNvSpPr>
            <a:spLocks noGrp="1" noChangeArrowheads="1"/>
          </p:cNvSpPr>
          <p:nvPr>
            <p:ph type="body" idx="1"/>
          </p:nvPr>
        </p:nvSpPr>
        <p:spPr>
          <a:xfrm>
            <a:off x="1219200" y="838200"/>
            <a:ext cx="7772400" cy="5257800"/>
          </a:xfrm>
        </p:spPr>
        <p:txBody>
          <a:bodyPr/>
          <a:lstStyle/>
          <a:p>
            <a:pPr>
              <a:lnSpc>
                <a:spcPct val="90000"/>
              </a:lnSpc>
            </a:pPr>
            <a:r>
              <a:rPr lang="en-US" sz="2800" dirty="0"/>
              <a:t>A priority number (integer) is associated with each process</a:t>
            </a:r>
          </a:p>
          <a:p>
            <a:pPr>
              <a:lnSpc>
                <a:spcPct val="90000"/>
              </a:lnSpc>
            </a:pPr>
            <a:r>
              <a:rPr lang="en-US" sz="2800" dirty="0"/>
              <a:t>The CPU is allocated to the process with the highest priority (smallest integer </a:t>
            </a:r>
            <a:r>
              <a:rPr lang="en-US" sz="2800" dirty="0">
                <a:sym typeface="Symbol" pitchFamily="18" charset="2"/>
              </a:rPr>
              <a:t> highest priority).</a:t>
            </a:r>
          </a:p>
          <a:p>
            <a:pPr lvl="1">
              <a:lnSpc>
                <a:spcPct val="90000"/>
              </a:lnSpc>
            </a:pPr>
            <a:r>
              <a:rPr lang="en-US" sz="2400" dirty="0"/>
              <a:t>Preemptive</a:t>
            </a:r>
          </a:p>
          <a:p>
            <a:pPr lvl="1">
              <a:lnSpc>
                <a:spcPct val="90000"/>
              </a:lnSpc>
            </a:pPr>
            <a:r>
              <a:rPr lang="en-US" sz="2400" dirty="0"/>
              <a:t>Non preemptive</a:t>
            </a:r>
          </a:p>
          <a:p>
            <a:pPr>
              <a:lnSpc>
                <a:spcPct val="90000"/>
              </a:lnSpc>
            </a:pPr>
            <a:r>
              <a:rPr lang="en-US" sz="2800" dirty="0"/>
              <a:t>SJF is a priority scheduling where priority is the predicted next CPU burst time.</a:t>
            </a:r>
          </a:p>
          <a:p>
            <a:pPr>
              <a:lnSpc>
                <a:spcPct val="90000"/>
              </a:lnSpc>
            </a:pPr>
            <a:r>
              <a:rPr lang="en-US" sz="2800" dirty="0"/>
              <a:t>Problem </a:t>
            </a:r>
            <a:r>
              <a:rPr lang="en-US" sz="2800" dirty="0">
                <a:sym typeface="Symbol" pitchFamily="18" charset="2"/>
              </a:rPr>
              <a:t> Starvation – low priority processes may never execute.</a:t>
            </a:r>
          </a:p>
          <a:p>
            <a:pPr>
              <a:lnSpc>
                <a:spcPct val="90000"/>
              </a:lnSpc>
            </a:pPr>
            <a:r>
              <a:rPr lang="en-US" sz="2800" dirty="0">
                <a:sym typeface="Symbol" pitchFamily="18" charset="2"/>
              </a:rPr>
              <a:t>Solution  Aging – as time progresses increase the priority of the process.</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504825"/>
          </a:xfrm>
        </p:spPr>
        <p:txBody>
          <a:bodyPr/>
          <a:lstStyle/>
          <a:p>
            <a:r>
              <a:rPr lang="en-US" sz="3200"/>
              <a:t>Round Robin (RR)</a:t>
            </a:r>
          </a:p>
        </p:txBody>
      </p:sp>
      <p:sp>
        <p:nvSpPr>
          <p:cNvPr id="35843" name="Rectangle 3"/>
          <p:cNvSpPr>
            <a:spLocks noGrp="1" noChangeArrowheads="1"/>
          </p:cNvSpPr>
          <p:nvPr>
            <p:ph type="body" idx="1"/>
          </p:nvPr>
        </p:nvSpPr>
        <p:spPr>
          <a:xfrm>
            <a:off x="304800" y="914400"/>
            <a:ext cx="8686800" cy="5715000"/>
          </a:xfrm>
        </p:spPr>
        <p:txBody>
          <a:bodyPr/>
          <a:lstStyle/>
          <a:p>
            <a:pPr>
              <a:lnSpc>
                <a:spcPct val="90000"/>
              </a:lnSpc>
            </a:pPr>
            <a:r>
              <a:rPr lang="en-US" sz="2800" dirty="0"/>
              <a:t>Each process gets a small unit of CPU time (</a:t>
            </a:r>
            <a:r>
              <a:rPr lang="en-US" sz="2800" i="1" dirty="0"/>
              <a:t>time quantum</a:t>
            </a:r>
            <a:r>
              <a:rPr lang="en-US" sz="2800" dirty="0"/>
              <a:t>), usually 10-100 milliseconds.  After this time has elapsed, the process is preempted and added to the end of the ready queue.</a:t>
            </a:r>
          </a:p>
          <a:p>
            <a:pPr>
              <a:lnSpc>
                <a:spcPct val="90000"/>
              </a:lnSpc>
            </a:pPr>
            <a:r>
              <a:rPr lang="en-US" dirty="0"/>
              <a:t>If there are </a:t>
            </a:r>
            <a:r>
              <a:rPr lang="en-US" i="1" dirty="0"/>
              <a:t>n</a:t>
            </a:r>
            <a:r>
              <a:rPr lang="en-US" dirty="0"/>
              <a:t> processes in the ready queue </a:t>
            </a:r>
            <a:endParaRPr lang="en-US" dirty="0" smtClean="0"/>
          </a:p>
          <a:p>
            <a:pPr lvl="1">
              <a:lnSpc>
                <a:spcPct val="90000"/>
              </a:lnSpc>
            </a:pPr>
            <a:r>
              <a:rPr lang="en-US" sz="2400" dirty="0" smtClean="0"/>
              <a:t>Time </a:t>
            </a:r>
            <a:r>
              <a:rPr lang="en-US" sz="2400" dirty="0"/>
              <a:t>quantum is </a:t>
            </a:r>
            <a:r>
              <a:rPr lang="en-US" sz="2400" i="1" dirty="0" smtClean="0"/>
              <a:t>q</a:t>
            </a:r>
            <a:r>
              <a:rPr lang="en-US" sz="2400" dirty="0" smtClean="0"/>
              <a:t> </a:t>
            </a:r>
          </a:p>
          <a:p>
            <a:pPr lvl="1">
              <a:lnSpc>
                <a:spcPct val="90000"/>
              </a:lnSpc>
            </a:pPr>
            <a:r>
              <a:rPr lang="en-US" sz="2400" dirty="0" smtClean="0"/>
              <a:t>each </a:t>
            </a:r>
            <a:r>
              <a:rPr lang="en-US" sz="2400" dirty="0"/>
              <a:t>process gets 1/</a:t>
            </a:r>
            <a:r>
              <a:rPr lang="en-US" sz="2400" i="1" dirty="0"/>
              <a:t>n</a:t>
            </a:r>
            <a:r>
              <a:rPr lang="en-US" sz="2400" dirty="0"/>
              <a:t> of the CPU time in chunks of at most </a:t>
            </a:r>
            <a:r>
              <a:rPr lang="en-US" sz="2400" i="1" dirty="0"/>
              <a:t>q</a:t>
            </a:r>
            <a:r>
              <a:rPr lang="en-US" sz="2400" dirty="0"/>
              <a:t> time units at once.  </a:t>
            </a:r>
            <a:endParaRPr lang="en-US" sz="2400" dirty="0" smtClean="0"/>
          </a:p>
          <a:p>
            <a:pPr lvl="1">
              <a:lnSpc>
                <a:spcPct val="90000"/>
              </a:lnSpc>
            </a:pPr>
            <a:r>
              <a:rPr lang="en-US" sz="2400" dirty="0" smtClean="0"/>
              <a:t>No </a:t>
            </a:r>
            <a:r>
              <a:rPr lang="en-US" sz="2400" dirty="0"/>
              <a:t>process waits more than (</a:t>
            </a:r>
            <a:r>
              <a:rPr lang="en-US" sz="2400" i="1" dirty="0"/>
              <a:t>n</a:t>
            </a:r>
            <a:r>
              <a:rPr lang="en-US" sz="2400" dirty="0"/>
              <a:t>-1)</a:t>
            </a:r>
            <a:r>
              <a:rPr lang="en-US" sz="2400" i="1" dirty="0"/>
              <a:t>q </a:t>
            </a:r>
            <a:r>
              <a:rPr lang="en-US" sz="2400" dirty="0"/>
              <a:t>time units.</a:t>
            </a:r>
          </a:p>
          <a:p>
            <a:pPr>
              <a:lnSpc>
                <a:spcPct val="90000"/>
              </a:lnSpc>
            </a:pPr>
            <a:r>
              <a:rPr lang="en-US" sz="2800" dirty="0"/>
              <a:t>Performance</a:t>
            </a:r>
          </a:p>
          <a:p>
            <a:pPr lvl="1">
              <a:lnSpc>
                <a:spcPct val="90000"/>
              </a:lnSpc>
            </a:pPr>
            <a:r>
              <a:rPr lang="en-US" sz="2400" i="1" dirty="0"/>
              <a:t>q</a:t>
            </a:r>
            <a:r>
              <a:rPr lang="en-US" sz="2400" dirty="0"/>
              <a:t> large </a:t>
            </a:r>
            <a:r>
              <a:rPr lang="en-US" sz="2400" dirty="0">
                <a:sym typeface="Symbol" pitchFamily="18" charset="2"/>
              </a:rPr>
              <a:t> FIFO</a:t>
            </a:r>
          </a:p>
          <a:p>
            <a:pPr lvl="1">
              <a:lnSpc>
                <a:spcPct val="90000"/>
              </a:lnSpc>
            </a:pPr>
            <a:r>
              <a:rPr lang="en-US" sz="2400" i="1" dirty="0">
                <a:sym typeface="Symbol" pitchFamily="18" charset="2"/>
              </a:rPr>
              <a:t>q </a:t>
            </a:r>
            <a:r>
              <a:rPr lang="en-US" sz="2400" dirty="0">
                <a:sym typeface="Symbol" pitchFamily="18" charset="2"/>
              </a:rPr>
              <a:t>small  </a:t>
            </a:r>
            <a:r>
              <a:rPr lang="en-US" sz="2400" i="1" dirty="0">
                <a:sym typeface="Symbol" pitchFamily="18" charset="2"/>
              </a:rPr>
              <a:t>q </a:t>
            </a:r>
            <a:r>
              <a:rPr lang="en-US" sz="2400" dirty="0">
                <a:sym typeface="Symbol" pitchFamily="18" charset="2"/>
              </a:rPr>
              <a:t>must be large with respect to context switch, otherwise overhead is too high.</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scheduling ?</a:t>
            </a:r>
            <a:endParaRPr lang="en-US" dirty="0"/>
          </a:p>
        </p:txBody>
      </p:sp>
      <p:sp>
        <p:nvSpPr>
          <p:cNvPr id="6149" name="Rectangle 5"/>
          <p:cNvSpPr>
            <a:spLocks noGrp="1" noChangeArrowheads="1"/>
          </p:cNvSpPr>
          <p:nvPr>
            <p:ph idx="1"/>
          </p:nvPr>
        </p:nvSpPr>
        <p:spPr/>
        <p:txBody>
          <a:bodyPr/>
          <a:lstStyle/>
          <a:p>
            <a:r>
              <a:rPr lang="en-US" dirty="0"/>
              <a:t>Scheduling is matter of managing queues to minimize queuing delay and to optimize performance in queuing </a:t>
            </a:r>
            <a:r>
              <a:rPr lang="en-US" dirty="0" smtClean="0"/>
              <a:t>environment</a:t>
            </a:r>
          </a:p>
          <a:p>
            <a:endParaRPr lang="en-US" dirty="0"/>
          </a:p>
          <a:p>
            <a:r>
              <a:rPr lang="en-US" dirty="0"/>
              <a:t>Scheduling affects the performance of the system because it determines which process will wait and which will progress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81000" y="381000"/>
            <a:ext cx="8610600" cy="5715000"/>
          </a:xfrm>
        </p:spPr>
        <p:txBody>
          <a:bodyPr/>
          <a:lstStyle/>
          <a:p>
            <a:pPr>
              <a:lnSpc>
                <a:spcPct val="90000"/>
              </a:lnSpc>
              <a:buFontTx/>
              <a:buNone/>
            </a:pPr>
            <a:r>
              <a:rPr lang="en-US" sz="2800" u="sng" dirty="0"/>
              <a:t>Process</a:t>
            </a:r>
            <a:r>
              <a:rPr lang="en-US" sz="2800" dirty="0"/>
              <a:t>	</a:t>
            </a:r>
            <a:r>
              <a:rPr lang="en-US" sz="2800" u="sng" dirty="0"/>
              <a:t>Burst Time</a:t>
            </a:r>
          </a:p>
          <a:p>
            <a:pPr>
              <a:lnSpc>
                <a:spcPct val="90000"/>
              </a:lnSpc>
              <a:buFontTx/>
              <a:buNone/>
            </a:pPr>
            <a:r>
              <a:rPr lang="en-US" sz="2800" i="1" dirty="0"/>
              <a:t>		 P</a:t>
            </a:r>
            <a:r>
              <a:rPr lang="en-US" sz="2800" i="1" baseline="-25000" dirty="0"/>
              <a:t>1	</a:t>
            </a:r>
            <a:r>
              <a:rPr lang="en-US" sz="2800" dirty="0"/>
              <a:t>53</a:t>
            </a:r>
          </a:p>
          <a:p>
            <a:pPr>
              <a:lnSpc>
                <a:spcPct val="90000"/>
              </a:lnSpc>
              <a:buFontTx/>
              <a:buNone/>
            </a:pPr>
            <a:r>
              <a:rPr lang="en-US" sz="2800" dirty="0"/>
              <a:t>		 </a:t>
            </a:r>
            <a:r>
              <a:rPr lang="en-US" sz="2800" i="1" dirty="0"/>
              <a:t>P</a:t>
            </a:r>
            <a:r>
              <a:rPr lang="en-US" sz="2800" i="1" baseline="-25000" dirty="0"/>
              <a:t>2	 </a:t>
            </a:r>
            <a:r>
              <a:rPr lang="en-US" sz="2800" dirty="0" smtClean="0"/>
              <a:t>8</a:t>
            </a:r>
            <a:endParaRPr lang="en-US" sz="2800" dirty="0"/>
          </a:p>
          <a:p>
            <a:pPr>
              <a:lnSpc>
                <a:spcPct val="90000"/>
              </a:lnSpc>
              <a:buFontTx/>
              <a:buNone/>
            </a:pPr>
            <a:r>
              <a:rPr lang="en-US" sz="2800" dirty="0"/>
              <a:t>		 </a:t>
            </a:r>
            <a:r>
              <a:rPr lang="en-US" sz="2800" i="1" dirty="0"/>
              <a:t>P</a:t>
            </a:r>
            <a:r>
              <a:rPr lang="en-US" sz="2800" i="1" baseline="-25000" dirty="0"/>
              <a:t>3	</a:t>
            </a:r>
            <a:r>
              <a:rPr lang="en-US" sz="2800" dirty="0"/>
              <a:t>68</a:t>
            </a:r>
          </a:p>
          <a:p>
            <a:pPr>
              <a:lnSpc>
                <a:spcPct val="90000"/>
              </a:lnSpc>
              <a:buFontTx/>
              <a:buNone/>
            </a:pPr>
            <a:r>
              <a:rPr lang="en-US" sz="2800" dirty="0"/>
              <a:t>		 </a:t>
            </a:r>
            <a:r>
              <a:rPr lang="en-US" sz="2800" i="1" dirty="0"/>
              <a:t>P</a:t>
            </a:r>
            <a:r>
              <a:rPr lang="en-US" sz="2800" i="1" baseline="-25000" dirty="0"/>
              <a:t>4	 </a:t>
            </a:r>
            <a:r>
              <a:rPr lang="en-US" sz="2800" dirty="0"/>
              <a:t>24</a:t>
            </a:r>
          </a:p>
          <a:p>
            <a:pPr>
              <a:lnSpc>
                <a:spcPct val="90000"/>
              </a:lnSpc>
            </a:pPr>
            <a:r>
              <a:rPr lang="en-US" sz="2800" dirty="0"/>
              <a:t>The Gantt chart is: Q=20</a:t>
            </a:r>
            <a:br>
              <a:rPr lang="en-US" sz="2800" dirty="0"/>
            </a:br>
            <a:endParaRPr lang="en-US" sz="2800" dirty="0"/>
          </a:p>
          <a:p>
            <a:pPr>
              <a:lnSpc>
                <a:spcPct val="90000"/>
              </a:lnSpc>
            </a:pPr>
            <a:endParaRPr lang="en-US" sz="2800" dirty="0"/>
          </a:p>
          <a:p>
            <a:pPr>
              <a:lnSpc>
                <a:spcPct val="90000"/>
              </a:lnSpc>
              <a:buFontTx/>
              <a:buNone/>
            </a:pPr>
            <a:r>
              <a:rPr lang="en-US" sz="2800" dirty="0"/>
              <a:t>       </a:t>
            </a:r>
            <a:r>
              <a:rPr lang="en-US" sz="2400" dirty="0"/>
              <a:t>0     20    </a:t>
            </a:r>
            <a:r>
              <a:rPr lang="en-US" sz="2400" dirty="0" smtClean="0"/>
              <a:t>28    48    68    88   108   112   125 145  153   </a:t>
            </a:r>
            <a:r>
              <a:rPr lang="en-US" sz="2400" dirty="0"/>
              <a:t/>
            </a:r>
            <a:br>
              <a:rPr lang="en-US" sz="2400" dirty="0"/>
            </a:br>
            <a:r>
              <a:rPr lang="en-US" sz="2400" dirty="0"/>
              <a:t/>
            </a:r>
            <a:br>
              <a:rPr lang="en-US" sz="2400" dirty="0"/>
            </a:br>
            <a:endParaRPr lang="en-US" sz="2400" dirty="0"/>
          </a:p>
          <a:p>
            <a:pPr>
              <a:lnSpc>
                <a:spcPct val="90000"/>
              </a:lnSpc>
            </a:pPr>
            <a:r>
              <a:rPr lang="en-US" sz="2800" dirty="0"/>
              <a:t>Typically, higher average turnaround than SJF, but better </a:t>
            </a:r>
            <a:r>
              <a:rPr lang="en-US" sz="2800" i="1" dirty="0"/>
              <a:t>response</a:t>
            </a:r>
            <a:r>
              <a:rPr lang="en-US" sz="2800" dirty="0"/>
              <a:t>.</a:t>
            </a:r>
          </a:p>
        </p:txBody>
      </p:sp>
      <p:graphicFrame>
        <p:nvGraphicFramePr>
          <p:cNvPr id="36868" name="Group 4"/>
          <p:cNvGraphicFramePr>
            <a:graphicFrameLocks noGrp="1"/>
          </p:cNvGraphicFramePr>
          <p:nvPr/>
        </p:nvGraphicFramePr>
        <p:xfrm>
          <a:off x="1219200" y="3429000"/>
          <a:ext cx="6858000" cy="5334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0"/>
            <a:ext cx="8054975" cy="844550"/>
          </a:xfrm>
        </p:spPr>
        <p:txBody>
          <a:bodyPr/>
          <a:lstStyle/>
          <a:p>
            <a:r>
              <a:rPr lang="en-US" altLang="ko-KR" sz="3200" dirty="0" smtClean="0">
                <a:ea typeface="Gulim" pitchFamily="34" charset="-127"/>
              </a:rPr>
              <a:t>Example of RR with Time Quantum = 20</a:t>
            </a:r>
          </a:p>
        </p:txBody>
      </p:sp>
      <p:sp>
        <p:nvSpPr>
          <p:cNvPr id="581635" name="Rectangle 3"/>
          <p:cNvSpPr>
            <a:spLocks noGrp="1" noChangeArrowheads="1"/>
          </p:cNvSpPr>
          <p:nvPr>
            <p:ph type="body" idx="1"/>
          </p:nvPr>
        </p:nvSpPr>
        <p:spPr>
          <a:xfrm>
            <a:off x="228600" y="685800"/>
            <a:ext cx="8686800" cy="6019800"/>
          </a:xfrm>
        </p:spPr>
        <p:txBody>
          <a:bodyPr/>
          <a:lstStyle/>
          <a:p>
            <a:pPr marL="342900" indent="-342900">
              <a:tabLst>
                <a:tab pos="2630488" algn="ctr"/>
                <a:tab pos="3206750" algn="l"/>
                <a:tab pos="4459288" algn="ctr"/>
              </a:tabLst>
            </a:pPr>
            <a:r>
              <a:rPr lang="en-US" altLang="ko-KR" dirty="0" smtClean="0">
                <a:ea typeface="Gulim" pitchFamily="34" charset="-127"/>
              </a:rPr>
              <a:t>Example:</a:t>
            </a:r>
            <a:r>
              <a:rPr lang="en-US" altLang="ko-KR" sz="1800" dirty="0" smtClean="0">
                <a:ea typeface="Gulim" pitchFamily="34" charset="-127"/>
              </a:rPr>
              <a:t>	</a:t>
            </a:r>
            <a:r>
              <a:rPr lang="en-US" altLang="ko-KR" sz="1800" u="sng" dirty="0" smtClean="0">
                <a:ea typeface="Gulim" pitchFamily="34" charset="-127"/>
              </a:rPr>
              <a:t>Process</a:t>
            </a:r>
            <a:r>
              <a:rPr lang="en-US" altLang="ko-KR" sz="1800" dirty="0" smtClean="0">
                <a:ea typeface="Gulim" pitchFamily="34" charset="-127"/>
              </a:rPr>
              <a:t>		</a:t>
            </a:r>
            <a:r>
              <a:rPr lang="en-US" altLang="ko-KR" sz="1800" u="sng" dirty="0" smtClean="0">
                <a:ea typeface="Gulim" pitchFamily="34" charset="-127"/>
              </a:rPr>
              <a:t>Burst Time</a:t>
            </a:r>
            <a:br>
              <a:rPr lang="en-US" altLang="ko-KR" sz="1800" u="sng" dirty="0" smtClean="0">
                <a:ea typeface="Gulim" pitchFamily="34" charset="-127"/>
              </a:rPr>
            </a:br>
            <a:r>
              <a:rPr lang="en-US" altLang="ko-KR" sz="1800" i="1" dirty="0" smtClean="0">
                <a:ea typeface="Gulim" pitchFamily="34" charset="-127"/>
              </a:rPr>
              <a:t>	 P</a:t>
            </a:r>
            <a:r>
              <a:rPr lang="en-US" altLang="ko-KR" sz="1800" i="1" baseline="-25000" dirty="0" smtClean="0">
                <a:ea typeface="Gulim" pitchFamily="34" charset="-127"/>
              </a:rPr>
              <a:t>1		</a:t>
            </a:r>
            <a:r>
              <a:rPr lang="en-US" altLang="ko-KR" sz="1800" dirty="0" smtClean="0">
                <a:ea typeface="Gulim" pitchFamily="34" charset="-127"/>
              </a:rPr>
              <a:t>53</a:t>
            </a:r>
            <a:br>
              <a:rPr lang="en-US" altLang="ko-KR" sz="1800" dirty="0" smtClean="0">
                <a:ea typeface="Gulim" pitchFamily="34" charset="-127"/>
              </a:rPr>
            </a:br>
            <a:r>
              <a:rPr lang="en-US" altLang="ko-KR" sz="1800" dirty="0" smtClean="0">
                <a:ea typeface="Gulim" pitchFamily="34" charset="-127"/>
              </a:rPr>
              <a:t>	 </a:t>
            </a:r>
            <a:r>
              <a:rPr lang="en-US" altLang="ko-KR" sz="1800" i="1" dirty="0" smtClean="0">
                <a:ea typeface="Gulim" pitchFamily="34" charset="-127"/>
              </a:rPr>
              <a:t>P</a:t>
            </a:r>
            <a:r>
              <a:rPr lang="en-US" altLang="ko-KR" sz="1800" i="1" baseline="-25000" dirty="0" smtClean="0">
                <a:ea typeface="Gulim" pitchFamily="34" charset="-127"/>
              </a:rPr>
              <a:t>2		 </a:t>
            </a:r>
            <a:r>
              <a:rPr lang="en-US" altLang="ko-KR" sz="1800" dirty="0" smtClean="0">
                <a:ea typeface="Gulim" pitchFamily="34" charset="-127"/>
              </a:rPr>
              <a:t>8</a:t>
            </a:r>
            <a:br>
              <a:rPr lang="en-US" altLang="ko-KR" sz="1800" dirty="0" smtClean="0">
                <a:ea typeface="Gulim" pitchFamily="34" charset="-127"/>
              </a:rPr>
            </a:br>
            <a:r>
              <a:rPr lang="en-US" altLang="ko-KR" sz="1800" dirty="0" smtClean="0">
                <a:ea typeface="Gulim" pitchFamily="34" charset="-127"/>
              </a:rPr>
              <a:t>	 </a:t>
            </a:r>
            <a:r>
              <a:rPr lang="en-US" altLang="ko-KR" sz="1800" i="1" dirty="0" smtClean="0">
                <a:ea typeface="Gulim" pitchFamily="34" charset="-127"/>
              </a:rPr>
              <a:t>P</a:t>
            </a:r>
            <a:r>
              <a:rPr lang="en-US" altLang="ko-KR" sz="1800" i="1" baseline="-25000" dirty="0" smtClean="0">
                <a:ea typeface="Gulim" pitchFamily="34" charset="-127"/>
              </a:rPr>
              <a:t>3		</a:t>
            </a:r>
            <a:r>
              <a:rPr lang="en-US" altLang="ko-KR" sz="1800" dirty="0" smtClean="0">
                <a:ea typeface="Gulim" pitchFamily="34" charset="-127"/>
              </a:rPr>
              <a:t>68</a:t>
            </a:r>
            <a:br>
              <a:rPr lang="en-US" altLang="ko-KR" sz="1800" dirty="0" smtClean="0">
                <a:ea typeface="Gulim" pitchFamily="34" charset="-127"/>
              </a:rPr>
            </a:br>
            <a:r>
              <a:rPr lang="en-US" altLang="ko-KR" sz="1800" dirty="0" smtClean="0">
                <a:ea typeface="Gulim" pitchFamily="34" charset="-127"/>
              </a:rPr>
              <a:t>	 </a:t>
            </a:r>
            <a:r>
              <a:rPr lang="en-US" altLang="ko-KR" sz="1800" i="1" dirty="0" smtClean="0">
                <a:ea typeface="Gulim" pitchFamily="34" charset="-127"/>
              </a:rPr>
              <a:t>P</a:t>
            </a:r>
            <a:r>
              <a:rPr lang="en-US" altLang="ko-KR" sz="1800" i="1" baseline="-25000" dirty="0" smtClean="0">
                <a:ea typeface="Gulim" pitchFamily="34" charset="-127"/>
              </a:rPr>
              <a:t>4		 </a:t>
            </a:r>
            <a:r>
              <a:rPr lang="en-US" altLang="ko-KR" sz="1800" dirty="0" smtClean="0">
                <a:ea typeface="Gulim" pitchFamily="34" charset="-127"/>
              </a:rPr>
              <a:t>24</a:t>
            </a:r>
          </a:p>
          <a:p>
            <a:pPr marL="742950" lvl="1" indent="-285750">
              <a:tabLst>
                <a:tab pos="2630488" algn="ctr"/>
                <a:tab pos="3206750" algn="l"/>
                <a:tab pos="4459288" algn="ctr"/>
              </a:tabLst>
            </a:pPr>
            <a:r>
              <a:rPr lang="en-US" altLang="ko-KR" sz="2000" dirty="0" smtClean="0">
                <a:ea typeface="Gulim" pitchFamily="34" charset="-127"/>
              </a:rPr>
              <a:t>The Gantt chart is:</a:t>
            </a:r>
          </a:p>
          <a:p>
            <a:pPr marL="742950" lvl="1" indent="-285750">
              <a:tabLst>
                <a:tab pos="2630488" algn="ctr"/>
                <a:tab pos="3206750" algn="l"/>
                <a:tab pos="4459288" algn="ctr"/>
              </a:tabLst>
            </a:pPr>
            <a:endParaRPr lang="en-US" altLang="ko-KR" sz="2000" dirty="0" smtClean="0">
              <a:ea typeface="Gulim" pitchFamily="34" charset="-127"/>
            </a:endParaRPr>
          </a:p>
          <a:p>
            <a:pPr marL="742950" lvl="1" indent="-285750">
              <a:tabLst>
                <a:tab pos="2630488" algn="ctr"/>
                <a:tab pos="3206750" algn="l"/>
                <a:tab pos="4459288" algn="ctr"/>
              </a:tabLst>
            </a:pPr>
            <a:endParaRPr lang="en-US" altLang="ko-KR" sz="2000" dirty="0" smtClean="0">
              <a:ea typeface="Gulim" pitchFamily="34" charset="-127"/>
            </a:endParaRPr>
          </a:p>
          <a:p>
            <a:pPr marL="742950" lvl="1" indent="-285750">
              <a:tabLst>
                <a:tab pos="2630488" algn="ctr"/>
                <a:tab pos="3206750" algn="l"/>
                <a:tab pos="4459288" algn="ctr"/>
              </a:tabLst>
            </a:pPr>
            <a:endParaRPr lang="en-US" altLang="ko-KR" sz="2000" dirty="0" smtClean="0">
              <a:ea typeface="Gulim" pitchFamily="34" charset="-127"/>
            </a:endParaRPr>
          </a:p>
          <a:p>
            <a:pPr marL="742950" lvl="1" indent="-285750">
              <a:tabLst>
                <a:tab pos="2630488" algn="ctr"/>
                <a:tab pos="3206750" algn="l"/>
                <a:tab pos="4459288" algn="ctr"/>
              </a:tabLst>
            </a:pPr>
            <a:r>
              <a:rPr lang="en-US" altLang="ko-KR" sz="2000" dirty="0" smtClean="0">
                <a:ea typeface="Gulim" pitchFamily="34" charset="-127"/>
              </a:rPr>
              <a:t>Waiting time for 	P</a:t>
            </a:r>
            <a:r>
              <a:rPr lang="en-US" altLang="ko-KR" sz="2000" baseline="-25000" dirty="0" smtClean="0">
                <a:ea typeface="Gulim" pitchFamily="34" charset="-127"/>
              </a:rPr>
              <a:t>1</a:t>
            </a:r>
            <a:r>
              <a:rPr lang="en-US" altLang="ko-KR" sz="2000" dirty="0" smtClean="0">
                <a:ea typeface="Gulim" pitchFamily="34" charset="-127"/>
              </a:rPr>
              <a:t>=(68-20)+(112-88)=72					                    P</a:t>
            </a:r>
            <a:r>
              <a:rPr lang="en-US" altLang="ko-KR" sz="2000" baseline="-25000" dirty="0" smtClean="0">
                <a:ea typeface="Gulim" pitchFamily="34" charset="-127"/>
              </a:rPr>
              <a:t>2</a:t>
            </a:r>
            <a:r>
              <a:rPr lang="en-US" altLang="ko-KR" sz="2000" dirty="0" smtClean="0">
                <a:ea typeface="Gulim" pitchFamily="34" charset="-127"/>
              </a:rPr>
              <a:t>=(20-0)=20</a:t>
            </a:r>
            <a:br>
              <a:rPr lang="en-US" altLang="ko-KR" sz="2000" dirty="0" smtClean="0">
                <a:ea typeface="Gulim" pitchFamily="34" charset="-127"/>
              </a:rPr>
            </a:br>
            <a:r>
              <a:rPr lang="en-US" altLang="ko-KR" sz="2000" dirty="0" smtClean="0">
                <a:ea typeface="Gulim" pitchFamily="34" charset="-127"/>
              </a:rPr>
              <a:t>	                          P</a:t>
            </a:r>
            <a:r>
              <a:rPr lang="en-US" altLang="ko-KR" sz="2000" baseline="-25000" dirty="0" smtClean="0">
                <a:ea typeface="Gulim" pitchFamily="34" charset="-127"/>
              </a:rPr>
              <a:t>3</a:t>
            </a:r>
            <a:r>
              <a:rPr lang="en-US" altLang="ko-KR" sz="2000" dirty="0" smtClean="0">
                <a:ea typeface="Gulim" pitchFamily="34" charset="-127"/>
              </a:rPr>
              <a:t>=(28-0)+(88-48)+(125-108)=85</a:t>
            </a:r>
            <a:br>
              <a:rPr lang="en-US" altLang="ko-KR" sz="2000" dirty="0" smtClean="0">
                <a:ea typeface="Gulim" pitchFamily="34" charset="-127"/>
              </a:rPr>
            </a:br>
            <a:r>
              <a:rPr lang="en-US" altLang="ko-KR" sz="2000" dirty="0" smtClean="0">
                <a:ea typeface="Gulim" pitchFamily="34" charset="-127"/>
              </a:rPr>
              <a:t>	                          P</a:t>
            </a:r>
            <a:r>
              <a:rPr lang="en-US" altLang="ko-KR" sz="2000" baseline="-25000" dirty="0" smtClean="0">
                <a:ea typeface="Gulim" pitchFamily="34" charset="-127"/>
              </a:rPr>
              <a:t>4</a:t>
            </a:r>
            <a:r>
              <a:rPr lang="en-US" altLang="ko-KR" sz="2000" dirty="0" smtClean="0">
                <a:ea typeface="Gulim" pitchFamily="34" charset="-127"/>
              </a:rPr>
              <a:t>=(48-0)+(108-68)=88</a:t>
            </a:r>
          </a:p>
          <a:p>
            <a:pPr marL="742950" lvl="1" indent="-285750">
              <a:tabLst>
                <a:tab pos="2630488" algn="ctr"/>
                <a:tab pos="3206750" algn="l"/>
                <a:tab pos="4459288" algn="ctr"/>
              </a:tabLst>
            </a:pPr>
            <a:r>
              <a:rPr lang="en-US" altLang="ko-KR" sz="2000" dirty="0" smtClean="0">
                <a:ea typeface="Gulim" pitchFamily="34" charset="-127"/>
              </a:rPr>
              <a:t>Average waiting time = (72+20+85+88)/4=66¼</a:t>
            </a:r>
          </a:p>
          <a:p>
            <a:pPr marL="742950" lvl="1" indent="-285750">
              <a:tabLst>
                <a:tab pos="2630488" algn="ctr"/>
                <a:tab pos="3206750" algn="l"/>
                <a:tab pos="4459288" algn="ctr"/>
              </a:tabLst>
            </a:pPr>
            <a:r>
              <a:rPr lang="en-US" altLang="ko-KR" sz="2000" dirty="0" smtClean="0">
                <a:ea typeface="Gulim" pitchFamily="34" charset="-127"/>
              </a:rPr>
              <a:t>Average completion time = (125+28+153+112)/4 = 104½</a:t>
            </a:r>
          </a:p>
          <a:p>
            <a:pPr marL="342900" indent="-342900">
              <a:lnSpc>
                <a:spcPct val="80000"/>
              </a:lnSpc>
              <a:spcBef>
                <a:spcPct val="20000"/>
              </a:spcBef>
              <a:tabLst>
                <a:tab pos="2630488" algn="ctr"/>
                <a:tab pos="3206750" algn="l"/>
                <a:tab pos="4459288" algn="ctr"/>
              </a:tabLst>
            </a:pPr>
            <a:r>
              <a:rPr lang="en-US" altLang="ko-KR" sz="2400" dirty="0" smtClean="0">
                <a:ea typeface="Gulim" pitchFamily="34" charset="-127"/>
              </a:rPr>
              <a:t>Thus, Round-Robin Pros and Cons:</a:t>
            </a:r>
          </a:p>
          <a:p>
            <a:pPr marL="742950" lvl="1" indent="-285750">
              <a:lnSpc>
                <a:spcPct val="80000"/>
              </a:lnSpc>
              <a:spcBef>
                <a:spcPct val="20000"/>
              </a:spcBef>
              <a:tabLst>
                <a:tab pos="2630488" algn="ctr"/>
                <a:tab pos="3206750" algn="l"/>
                <a:tab pos="4459288" algn="ctr"/>
              </a:tabLst>
            </a:pPr>
            <a:r>
              <a:rPr lang="en-US" altLang="ko-KR" sz="2000" dirty="0" smtClean="0">
                <a:ea typeface="Gulim" pitchFamily="34" charset="-127"/>
              </a:rPr>
              <a:t>Better for short jobs, Fair (+)</a:t>
            </a:r>
          </a:p>
          <a:p>
            <a:pPr marL="742950" lvl="1" indent="-285750">
              <a:lnSpc>
                <a:spcPct val="80000"/>
              </a:lnSpc>
              <a:spcBef>
                <a:spcPct val="20000"/>
              </a:spcBef>
              <a:tabLst>
                <a:tab pos="2630488" algn="ctr"/>
                <a:tab pos="3206750" algn="l"/>
                <a:tab pos="4459288" algn="ctr"/>
              </a:tabLst>
            </a:pPr>
            <a:r>
              <a:rPr lang="en-US" altLang="ko-KR" sz="2000" dirty="0" smtClean="0">
                <a:ea typeface="Gulim" pitchFamily="34" charset="-127"/>
              </a:rPr>
              <a:t>Context-switching time adds up for long jobs (-)</a:t>
            </a:r>
          </a:p>
          <a:p>
            <a:pPr marL="342900" indent="-342900">
              <a:buFontTx/>
              <a:buNone/>
              <a:tabLst>
                <a:tab pos="2630488" algn="ctr"/>
                <a:tab pos="3206750" algn="l"/>
                <a:tab pos="4459288" algn="ctr"/>
              </a:tabLst>
            </a:pPr>
            <a:endParaRPr lang="en-US" altLang="ko-KR" sz="2000" dirty="0" smtClean="0">
              <a:ea typeface="Gulim" pitchFamily="34" charset="-127"/>
            </a:endParaRPr>
          </a:p>
        </p:txBody>
      </p:sp>
      <p:grpSp>
        <p:nvGrpSpPr>
          <p:cNvPr id="2" name="Group 27"/>
          <p:cNvGrpSpPr>
            <a:grpSpLocks/>
          </p:cNvGrpSpPr>
          <p:nvPr/>
        </p:nvGrpSpPr>
        <p:grpSpPr bwMode="auto">
          <a:xfrm>
            <a:off x="1524000" y="2743200"/>
            <a:ext cx="6051550" cy="976312"/>
            <a:chOff x="960" y="1968"/>
            <a:chExt cx="3812" cy="615"/>
          </a:xfrm>
        </p:grpSpPr>
        <p:grpSp>
          <p:nvGrpSpPr>
            <p:cNvPr id="3" name="Group 5"/>
            <p:cNvGrpSpPr>
              <a:grpSpLocks/>
            </p:cNvGrpSpPr>
            <p:nvPr/>
          </p:nvGrpSpPr>
          <p:grpSpPr bwMode="auto">
            <a:xfrm>
              <a:off x="1056" y="1968"/>
              <a:ext cx="3552" cy="384"/>
              <a:chOff x="1152" y="2736"/>
              <a:chExt cx="2880" cy="288"/>
            </a:xfrm>
          </p:grpSpPr>
          <p:sp>
            <p:nvSpPr>
              <p:cNvPr id="23569" name="Rectangle 6"/>
              <p:cNvSpPr>
                <a:spLocks noChangeArrowheads="1"/>
              </p:cNvSpPr>
              <p:nvPr/>
            </p:nvSpPr>
            <p:spPr bwMode="auto">
              <a:xfrm>
                <a:off x="1152"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dirty="0">
                    <a:latin typeface="Helvetica" pitchFamily="34" charset="0"/>
                  </a:rPr>
                  <a:t>P</a:t>
                </a:r>
                <a:r>
                  <a:rPr lang="en-US" sz="1800" b="0" baseline="-25000" dirty="0">
                    <a:latin typeface="Helvetica" pitchFamily="34" charset="0"/>
                  </a:rPr>
                  <a:t>1</a:t>
                </a:r>
                <a:endParaRPr lang="en-US" sz="1800" b="0" dirty="0">
                  <a:latin typeface="Helvetica" pitchFamily="34" charset="0"/>
                </a:endParaRPr>
              </a:p>
            </p:txBody>
          </p:sp>
          <p:sp>
            <p:nvSpPr>
              <p:cNvPr id="23570" name="Rectangle 7"/>
              <p:cNvSpPr>
                <a:spLocks noChangeArrowheads="1"/>
              </p:cNvSpPr>
              <p:nvPr/>
            </p:nvSpPr>
            <p:spPr bwMode="auto">
              <a:xfrm>
                <a:off x="1440"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2</a:t>
                </a:r>
              </a:p>
            </p:txBody>
          </p:sp>
          <p:sp>
            <p:nvSpPr>
              <p:cNvPr id="23571" name="Rectangle 8"/>
              <p:cNvSpPr>
                <a:spLocks noChangeArrowheads="1"/>
              </p:cNvSpPr>
              <p:nvPr/>
            </p:nvSpPr>
            <p:spPr bwMode="auto">
              <a:xfrm>
                <a:off x="1728"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3</a:t>
                </a:r>
              </a:p>
            </p:txBody>
          </p:sp>
          <p:sp>
            <p:nvSpPr>
              <p:cNvPr id="23572" name="Rectangle 9"/>
              <p:cNvSpPr>
                <a:spLocks noChangeArrowheads="1"/>
              </p:cNvSpPr>
              <p:nvPr/>
            </p:nvSpPr>
            <p:spPr bwMode="auto">
              <a:xfrm>
                <a:off x="2016"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4</a:t>
                </a:r>
              </a:p>
            </p:txBody>
          </p:sp>
          <p:sp>
            <p:nvSpPr>
              <p:cNvPr id="23573" name="Rectangle 10"/>
              <p:cNvSpPr>
                <a:spLocks noChangeArrowheads="1"/>
              </p:cNvSpPr>
              <p:nvPr/>
            </p:nvSpPr>
            <p:spPr bwMode="auto">
              <a:xfrm>
                <a:off x="2304"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1</a:t>
                </a:r>
              </a:p>
            </p:txBody>
          </p:sp>
          <p:sp>
            <p:nvSpPr>
              <p:cNvPr id="23574" name="Rectangle 11"/>
              <p:cNvSpPr>
                <a:spLocks noChangeArrowheads="1"/>
              </p:cNvSpPr>
              <p:nvPr/>
            </p:nvSpPr>
            <p:spPr bwMode="auto">
              <a:xfrm>
                <a:off x="2592"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3</a:t>
                </a:r>
              </a:p>
            </p:txBody>
          </p:sp>
          <p:sp>
            <p:nvSpPr>
              <p:cNvPr id="23575" name="Rectangle 12"/>
              <p:cNvSpPr>
                <a:spLocks noChangeArrowheads="1"/>
              </p:cNvSpPr>
              <p:nvPr/>
            </p:nvSpPr>
            <p:spPr bwMode="auto">
              <a:xfrm>
                <a:off x="2880"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4</a:t>
                </a:r>
              </a:p>
            </p:txBody>
          </p:sp>
          <p:sp>
            <p:nvSpPr>
              <p:cNvPr id="23576" name="Rectangle 13"/>
              <p:cNvSpPr>
                <a:spLocks noChangeArrowheads="1"/>
              </p:cNvSpPr>
              <p:nvPr/>
            </p:nvSpPr>
            <p:spPr bwMode="auto">
              <a:xfrm>
                <a:off x="3168"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1</a:t>
                </a:r>
              </a:p>
            </p:txBody>
          </p:sp>
          <p:sp>
            <p:nvSpPr>
              <p:cNvPr id="23577" name="Rectangle 14"/>
              <p:cNvSpPr>
                <a:spLocks noChangeArrowheads="1"/>
              </p:cNvSpPr>
              <p:nvPr/>
            </p:nvSpPr>
            <p:spPr bwMode="auto">
              <a:xfrm>
                <a:off x="3456"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3</a:t>
                </a:r>
              </a:p>
            </p:txBody>
          </p:sp>
          <p:sp>
            <p:nvSpPr>
              <p:cNvPr id="23578" name="Rectangle 15"/>
              <p:cNvSpPr>
                <a:spLocks noChangeArrowheads="1"/>
              </p:cNvSpPr>
              <p:nvPr/>
            </p:nvSpPr>
            <p:spPr bwMode="auto">
              <a:xfrm>
                <a:off x="3744" y="2736"/>
                <a:ext cx="288" cy="288"/>
              </a:xfrm>
              <a:prstGeom prst="rect">
                <a:avLst/>
              </a:prstGeom>
              <a:noFill/>
              <a:ln w="9525">
                <a:solidFill>
                  <a:schemeClr val="tx1"/>
                </a:solidFill>
                <a:miter lim="800000"/>
                <a:headEnd/>
                <a:tailEnd/>
              </a:ln>
              <a:effectLst/>
            </p:spPr>
            <p:txBody>
              <a:bodyPr wrap="none" anchor="ctr"/>
              <a:lstStyle/>
              <a:p>
                <a:pPr>
                  <a:lnSpc>
                    <a:spcPct val="100000"/>
                  </a:lnSpc>
                  <a:spcBef>
                    <a:spcPct val="0"/>
                  </a:spcBef>
                  <a:buSzTx/>
                  <a:buFontTx/>
                  <a:buNone/>
                </a:pPr>
                <a:r>
                  <a:rPr lang="en-US" sz="1800" b="0">
                    <a:latin typeface="Helvetica" pitchFamily="34" charset="0"/>
                  </a:rPr>
                  <a:t>P</a:t>
                </a:r>
                <a:r>
                  <a:rPr lang="en-US" sz="1800" b="0" baseline="-25000">
                    <a:latin typeface="Helvetica" pitchFamily="34" charset="0"/>
                  </a:rPr>
                  <a:t>3</a:t>
                </a:r>
              </a:p>
            </p:txBody>
          </p:sp>
        </p:grpSp>
        <p:sp>
          <p:nvSpPr>
            <p:cNvPr id="23558" name="Text Box 16"/>
            <p:cNvSpPr txBox="1">
              <a:spLocks noChangeArrowheads="1"/>
            </p:cNvSpPr>
            <p:nvPr/>
          </p:nvSpPr>
          <p:spPr bwMode="auto">
            <a:xfrm>
              <a:off x="960" y="2352"/>
              <a:ext cx="19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0</a:t>
              </a:r>
            </a:p>
          </p:txBody>
        </p:sp>
        <p:sp>
          <p:nvSpPr>
            <p:cNvPr id="23559" name="Text Box 17"/>
            <p:cNvSpPr txBox="1">
              <a:spLocks noChangeArrowheads="1"/>
            </p:cNvSpPr>
            <p:nvPr/>
          </p:nvSpPr>
          <p:spPr bwMode="auto">
            <a:xfrm>
              <a:off x="1256" y="2352"/>
              <a:ext cx="27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20</a:t>
              </a:r>
            </a:p>
          </p:txBody>
        </p:sp>
        <p:sp>
          <p:nvSpPr>
            <p:cNvPr id="23560" name="Text Box 18"/>
            <p:cNvSpPr txBox="1">
              <a:spLocks noChangeArrowheads="1"/>
            </p:cNvSpPr>
            <p:nvPr/>
          </p:nvSpPr>
          <p:spPr bwMode="auto">
            <a:xfrm>
              <a:off x="1592" y="2352"/>
              <a:ext cx="27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28</a:t>
              </a:r>
            </a:p>
          </p:txBody>
        </p:sp>
        <p:sp>
          <p:nvSpPr>
            <p:cNvPr id="23561" name="Text Box 19"/>
            <p:cNvSpPr txBox="1">
              <a:spLocks noChangeArrowheads="1"/>
            </p:cNvSpPr>
            <p:nvPr/>
          </p:nvSpPr>
          <p:spPr bwMode="auto">
            <a:xfrm>
              <a:off x="1972" y="2352"/>
              <a:ext cx="27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48</a:t>
              </a:r>
            </a:p>
          </p:txBody>
        </p:sp>
        <p:sp>
          <p:nvSpPr>
            <p:cNvPr id="23562" name="Text Box 20"/>
            <p:cNvSpPr txBox="1">
              <a:spLocks noChangeArrowheads="1"/>
            </p:cNvSpPr>
            <p:nvPr/>
          </p:nvSpPr>
          <p:spPr bwMode="auto">
            <a:xfrm>
              <a:off x="2360" y="2352"/>
              <a:ext cx="27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68</a:t>
              </a:r>
            </a:p>
          </p:txBody>
        </p:sp>
        <p:sp>
          <p:nvSpPr>
            <p:cNvPr id="23563" name="Text Box 21"/>
            <p:cNvSpPr txBox="1">
              <a:spLocks noChangeArrowheads="1"/>
            </p:cNvSpPr>
            <p:nvPr/>
          </p:nvSpPr>
          <p:spPr bwMode="auto">
            <a:xfrm>
              <a:off x="2696" y="2352"/>
              <a:ext cx="27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88</a:t>
              </a:r>
            </a:p>
          </p:txBody>
        </p:sp>
        <p:sp>
          <p:nvSpPr>
            <p:cNvPr id="23564" name="Text Box 22"/>
            <p:cNvSpPr txBox="1">
              <a:spLocks noChangeArrowheads="1"/>
            </p:cNvSpPr>
            <p:nvPr/>
          </p:nvSpPr>
          <p:spPr bwMode="auto">
            <a:xfrm>
              <a:off x="2992" y="2352"/>
              <a:ext cx="35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108</a:t>
              </a:r>
            </a:p>
          </p:txBody>
        </p:sp>
        <p:sp>
          <p:nvSpPr>
            <p:cNvPr id="23565" name="Text Box 23"/>
            <p:cNvSpPr txBox="1">
              <a:spLocks noChangeArrowheads="1"/>
            </p:cNvSpPr>
            <p:nvPr/>
          </p:nvSpPr>
          <p:spPr bwMode="auto">
            <a:xfrm>
              <a:off x="3376" y="2352"/>
              <a:ext cx="35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112</a:t>
              </a:r>
            </a:p>
          </p:txBody>
        </p:sp>
        <p:sp>
          <p:nvSpPr>
            <p:cNvPr id="23566" name="Text Box 24"/>
            <p:cNvSpPr txBox="1">
              <a:spLocks noChangeArrowheads="1"/>
            </p:cNvSpPr>
            <p:nvPr/>
          </p:nvSpPr>
          <p:spPr bwMode="auto">
            <a:xfrm>
              <a:off x="3712" y="2352"/>
              <a:ext cx="35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125</a:t>
              </a:r>
            </a:p>
          </p:txBody>
        </p:sp>
        <p:sp>
          <p:nvSpPr>
            <p:cNvPr id="23567" name="Text Box 25"/>
            <p:cNvSpPr txBox="1">
              <a:spLocks noChangeArrowheads="1"/>
            </p:cNvSpPr>
            <p:nvPr/>
          </p:nvSpPr>
          <p:spPr bwMode="auto">
            <a:xfrm>
              <a:off x="4080" y="2352"/>
              <a:ext cx="35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145</a:t>
              </a:r>
            </a:p>
          </p:txBody>
        </p:sp>
        <p:sp>
          <p:nvSpPr>
            <p:cNvPr id="23568" name="Text Box 26"/>
            <p:cNvSpPr txBox="1">
              <a:spLocks noChangeArrowheads="1"/>
            </p:cNvSpPr>
            <p:nvPr/>
          </p:nvSpPr>
          <p:spPr bwMode="auto">
            <a:xfrm>
              <a:off x="4416" y="2352"/>
              <a:ext cx="356" cy="231"/>
            </a:xfrm>
            <a:prstGeom prst="rect">
              <a:avLst/>
            </a:prstGeom>
            <a:noFill/>
            <a:ln w="9525">
              <a:noFill/>
              <a:miter lim="800000"/>
              <a:headEnd/>
              <a:tailEnd/>
            </a:ln>
            <a:effectLst/>
          </p:spPr>
          <p:txBody>
            <a:bodyPr wrap="none" anchor="ctr">
              <a:spAutoFit/>
            </a:bodyPr>
            <a:lstStyle/>
            <a:p>
              <a:pPr>
                <a:lnSpc>
                  <a:spcPct val="100000"/>
                </a:lnSpc>
                <a:spcBef>
                  <a:spcPct val="50000"/>
                </a:spcBef>
                <a:buSzTx/>
                <a:buFontTx/>
                <a:buNone/>
              </a:pPr>
              <a:r>
                <a:rPr lang="en-US" sz="1800" b="0">
                  <a:latin typeface="Helvetica" pitchFamily="34" charset="0"/>
                </a:rPr>
                <a:t>153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anim calcmode="lin" valueType="num">
                                      <p:cBhvr additive="base">
                                        <p:cTn id="7" dur="500" fill="hold"/>
                                        <p:tgtEl>
                                          <p:spTgt spid="581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1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1635">
                                            <p:txEl>
                                              <p:pRg st="1" end="1"/>
                                            </p:txEl>
                                          </p:spTgt>
                                        </p:tgtEl>
                                        <p:attrNameLst>
                                          <p:attrName>style.visibility</p:attrName>
                                        </p:attrNameLst>
                                      </p:cBhvr>
                                      <p:to>
                                        <p:strVal val="visible"/>
                                      </p:to>
                                    </p:set>
                                    <p:anim calcmode="lin" valueType="num">
                                      <p:cBhvr additive="base">
                                        <p:cTn id="13" dur="500" fill="hold"/>
                                        <p:tgtEl>
                                          <p:spTgt spid="5816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163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81635">
                                            <p:txEl>
                                              <p:pRg st="5" end="5"/>
                                            </p:txEl>
                                          </p:spTgt>
                                        </p:tgtEl>
                                        <p:attrNameLst>
                                          <p:attrName>style.visibility</p:attrName>
                                        </p:attrNameLst>
                                      </p:cBhvr>
                                      <p:to>
                                        <p:strVal val="visible"/>
                                      </p:to>
                                    </p:set>
                                    <p:anim calcmode="lin" valueType="num">
                                      <p:cBhvr additive="base">
                                        <p:cTn id="23" dur="500" fill="hold"/>
                                        <p:tgtEl>
                                          <p:spTgt spid="581635">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81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81635">
                                            <p:txEl>
                                              <p:pRg st="6" end="6"/>
                                            </p:txEl>
                                          </p:spTgt>
                                        </p:tgtEl>
                                        <p:attrNameLst>
                                          <p:attrName>style.visibility</p:attrName>
                                        </p:attrNameLst>
                                      </p:cBhvr>
                                      <p:to>
                                        <p:strVal val="visible"/>
                                      </p:to>
                                    </p:set>
                                    <p:anim calcmode="lin" valueType="num">
                                      <p:cBhvr additive="base">
                                        <p:cTn id="29" dur="500" fill="hold"/>
                                        <p:tgtEl>
                                          <p:spTgt spid="581635">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8163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81635">
                                            <p:txEl>
                                              <p:pRg st="7" end="7"/>
                                            </p:txEl>
                                          </p:spTgt>
                                        </p:tgtEl>
                                        <p:attrNameLst>
                                          <p:attrName>style.visibility</p:attrName>
                                        </p:attrNameLst>
                                      </p:cBhvr>
                                      <p:to>
                                        <p:strVal val="visible"/>
                                      </p:to>
                                    </p:set>
                                    <p:anim calcmode="lin" valueType="num">
                                      <p:cBhvr additive="base">
                                        <p:cTn id="33" dur="500" fill="hold"/>
                                        <p:tgtEl>
                                          <p:spTgt spid="581635">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816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81635">
                                            <p:txEl>
                                              <p:pRg st="8" end="8"/>
                                            </p:txEl>
                                          </p:spTgt>
                                        </p:tgtEl>
                                        <p:attrNameLst>
                                          <p:attrName>style.visibility</p:attrName>
                                        </p:attrNameLst>
                                      </p:cBhvr>
                                      <p:to>
                                        <p:strVal val="visible"/>
                                      </p:to>
                                    </p:set>
                                    <p:anim calcmode="lin" valueType="num">
                                      <p:cBhvr additive="base">
                                        <p:cTn id="39" dur="500" fill="hold"/>
                                        <p:tgtEl>
                                          <p:spTgt spid="58163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8163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81635">
                                            <p:txEl>
                                              <p:pRg st="9" end="9"/>
                                            </p:txEl>
                                          </p:spTgt>
                                        </p:tgtEl>
                                        <p:attrNameLst>
                                          <p:attrName>style.visibility</p:attrName>
                                        </p:attrNameLst>
                                      </p:cBhvr>
                                      <p:to>
                                        <p:strVal val="visible"/>
                                      </p:to>
                                    </p:set>
                                    <p:anim calcmode="lin" valueType="num">
                                      <p:cBhvr additive="base">
                                        <p:cTn id="43" dur="500" fill="hold"/>
                                        <p:tgtEl>
                                          <p:spTgt spid="58163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8163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81635">
                                            <p:txEl>
                                              <p:pRg st="10" end="10"/>
                                            </p:txEl>
                                          </p:spTgt>
                                        </p:tgtEl>
                                        <p:attrNameLst>
                                          <p:attrName>style.visibility</p:attrName>
                                        </p:attrNameLst>
                                      </p:cBhvr>
                                      <p:to>
                                        <p:strVal val="visible"/>
                                      </p:to>
                                    </p:set>
                                    <p:anim calcmode="lin" valueType="num">
                                      <p:cBhvr additive="base">
                                        <p:cTn id="47" dur="500" fill="hold"/>
                                        <p:tgtEl>
                                          <p:spTgt spid="58163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816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04825"/>
          </a:xfrm>
        </p:spPr>
        <p:txBody>
          <a:bodyPr/>
          <a:lstStyle/>
          <a:p>
            <a:r>
              <a:rPr lang="en-US" sz="2400"/>
              <a:t>How a Smaller Time Quantum Increases Context Switches</a:t>
            </a:r>
          </a:p>
        </p:txBody>
      </p:sp>
      <p:pic>
        <p:nvPicPr>
          <p:cNvPr id="39939" name="Picture 3"/>
          <p:cNvPicPr>
            <a:picLocks noGrp="1" noChangeAspect="1" noChangeArrowheads="1"/>
          </p:cNvPicPr>
          <p:nvPr>
            <p:ph type="body" idx="1"/>
          </p:nvPr>
        </p:nvPicPr>
        <p:blipFill>
          <a:blip r:embed="rId3" cstate="print"/>
          <a:srcRect l="33292" t="23140" r="28781" b="55464"/>
          <a:stretch>
            <a:fillRect/>
          </a:stretch>
        </p:blipFill>
        <p:spPr>
          <a:xfrm>
            <a:off x="1066800" y="914400"/>
            <a:ext cx="7772400" cy="5029200"/>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577850"/>
          </a:xfrm>
        </p:spPr>
        <p:txBody>
          <a:bodyPr/>
          <a:lstStyle/>
          <a:p>
            <a:r>
              <a:rPr lang="en-US" sz="2800"/>
              <a:t>Turnaround Time Varies With The Time Quantum</a:t>
            </a:r>
          </a:p>
        </p:txBody>
      </p:sp>
      <p:pic>
        <p:nvPicPr>
          <p:cNvPr id="37891" name="Picture 3"/>
          <p:cNvPicPr>
            <a:picLocks noGrp="1" noChangeAspect="1" noChangeArrowheads="1"/>
          </p:cNvPicPr>
          <p:nvPr>
            <p:ph type="body" idx="1"/>
          </p:nvPr>
        </p:nvPicPr>
        <p:blipFill>
          <a:blip r:embed="rId3" cstate="print"/>
          <a:srcRect l="3073" t="676" r="2827" b="891"/>
          <a:stretch>
            <a:fillRect/>
          </a:stretch>
        </p:blipFill>
        <p:spPr>
          <a:xfrm>
            <a:off x="1371600" y="914400"/>
            <a:ext cx="7467600" cy="5638800"/>
          </a:xfrm>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 </a:t>
            </a:r>
            <a:r>
              <a:rPr lang="en-US" dirty="0" err="1" smtClean="0"/>
              <a:t>Contd</a:t>
            </a:r>
            <a:r>
              <a:rPr lang="en-US" dirty="0" smtClean="0"/>
              <a:t>….</a:t>
            </a:r>
            <a:endParaRPr lang="en-US" dirty="0"/>
          </a:p>
        </p:txBody>
      </p:sp>
      <p:sp>
        <p:nvSpPr>
          <p:cNvPr id="3" name="Content Placeholder 2"/>
          <p:cNvSpPr>
            <a:spLocks noGrp="1"/>
          </p:cNvSpPr>
          <p:nvPr>
            <p:ph idx="1"/>
          </p:nvPr>
        </p:nvSpPr>
        <p:spPr>
          <a:xfrm>
            <a:off x="228600" y="1600200"/>
            <a:ext cx="8686800" cy="4525963"/>
          </a:xfrm>
        </p:spPr>
        <p:txBody>
          <a:bodyPr/>
          <a:lstStyle/>
          <a:p>
            <a:pPr>
              <a:lnSpc>
                <a:spcPct val="80000"/>
              </a:lnSpc>
            </a:pPr>
            <a:r>
              <a:rPr lang="en-US" altLang="ko-KR" dirty="0" smtClean="0">
                <a:ea typeface="Gulim" pitchFamily="34" charset="-127"/>
                <a:sym typeface="Symbol" pitchFamily="18" charset="2"/>
              </a:rPr>
              <a:t>In practice, need to balance short-job performance and long-job throughput:</a:t>
            </a:r>
          </a:p>
          <a:p>
            <a:pPr lvl="1">
              <a:lnSpc>
                <a:spcPct val="80000"/>
              </a:lnSpc>
            </a:pPr>
            <a:r>
              <a:rPr lang="en-US" altLang="ko-KR" dirty="0" smtClean="0">
                <a:ea typeface="Gulim" pitchFamily="34" charset="-127"/>
                <a:sym typeface="Symbol" pitchFamily="18" charset="2"/>
              </a:rPr>
              <a:t>Typical context-switching overhead is </a:t>
            </a:r>
            <a:r>
              <a:rPr lang="en-US" altLang="ko-KR" dirty="0" smtClean="0">
                <a:solidFill>
                  <a:schemeClr val="hlink"/>
                </a:solidFill>
                <a:ea typeface="Gulim" pitchFamily="34" charset="-127"/>
                <a:sym typeface="Symbol" pitchFamily="18" charset="2"/>
              </a:rPr>
              <a:t>0.1ms – 1ms</a:t>
            </a:r>
          </a:p>
          <a:p>
            <a:pPr lvl="1">
              <a:lnSpc>
                <a:spcPct val="80000"/>
              </a:lnSpc>
            </a:pPr>
            <a:r>
              <a:rPr lang="en-US" altLang="ko-KR" dirty="0" smtClean="0">
                <a:ea typeface="Gulim" pitchFamily="34" charset="-127"/>
                <a:sym typeface="Symbol" pitchFamily="18" charset="2"/>
              </a:rPr>
              <a:t>Roughly </a:t>
            </a:r>
            <a:r>
              <a:rPr lang="en-US" altLang="ko-KR" dirty="0" smtClean="0">
                <a:solidFill>
                  <a:schemeClr val="hlink"/>
                </a:solidFill>
                <a:ea typeface="Gulim" pitchFamily="34" charset="-127"/>
                <a:sym typeface="Symbol" pitchFamily="18" charset="2"/>
              </a:rPr>
              <a:t>1%</a:t>
            </a:r>
            <a:r>
              <a:rPr lang="en-US" altLang="ko-KR" dirty="0" smtClean="0">
                <a:ea typeface="Gulim" pitchFamily="34" charset="-127"/>
                <a:sym typeface="Symbol" pitchFamily="18" charset="2"/>
              </a:rPr>
              <a:t> overhead due to context-switching</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69AA4B8-F196-4A4C-9E97-8598A423EB50}" type="slidenum">
              <a:rPr lang="en-US"/>
              <a:pPr/>
              <a:t>35</a:t>
            </a:fld>
            <a:endParaRPr lang="en-US"/>
          </a:p>
        </p:txBody>
      </p:sp>
      <p:sp>
        <p:nvSpPr>
          <p:cNvPr id="64514" name="Rectangle 2"/>
          <p:cNvSpPr>
            <a:spLocks noGrp="1" noChangeArrowheads="1"/>
          </p:cNvSpPr>
          <p:nvPr>
            <p:ph type="title"/>
          </p:nvPr>
        </p:nvSpPr>
        <p:spPr>
          <a:xfrm>
            <a:off x="990600" y="152400"/>
            <a:ext cx="7885113" cy="665163"/>
          </a:xfrm>
        </p:spPr>
        <p:txBody>
          <a:bodyPr/>
          <a:lstStyle/>
          <a:p>
            <a:r>
              <a:rPr lang="en-US" dirty="0"/>
              <a:t>Round Robin: </a:t>
            </a:r>
            <a:r>
              <a:rPr lang="en-US" dirty="0" smtClean="0"/>
              <a:t>Issues </a:t>
            </a:r>
            <a:endParaRPr lang="en-US" dirty="0"/>
          </a:p>
        </p:txBody>
      </p:sp>
      <p:sp>
        <p:nvSpPr>
          <p:cNvPr id="64515" name="Rectangle 3"/>
          <p:cNvSpPr>
            <a:spLocks noGrp="1" noChangeArrowheads="1"/>
          </p:cNvSpPr>
          <p:nvPr>
            <p:ph type="body" idx="1"/>
          </p:nvPr>
        </p:nvSpPr>
        <p:spPr>
          <a:xfrm>
            <a:off x="685800" y="914400"/>
            <a:ext cx="8305800" cy="5562600"/>
          </a:xfrm>
        </p:spPr>
        <p:txBody>
          <a:bodyPr/>
          <a:lstStyle/>
          <a:p>
            <a:r>
              <a:rPr lang="en-US" sz="2400" dirty="0" smtClean="0"/>
              <a:t>Favors </a:t>
            </a:r>
            <a:r>
              <a:rPr lang="en-US" sz="2400" dirty="0"/>
              <a:t>CPU-bound processes</a:t>
            </a:r>
          </a:p>
          <a:p>
            <a:pPr lvl="1"/>
            <a:r>
              <a:rPr lang="en-US" sz="2400" dirty="0" smtClean="0"/>
              <a:t>An </a:t>
            </a:r>
            <a:r>
              <a:rPr lang="en-US" sz="2400" dirty="0"/>
              <a:t>I/O bound process </a:t>
            </a:r>
            <a:r>
              <a:rPr lang="en-US" sz="2400" dirty="0" smtClean="0"/>
              <a:t>will use CPU </a:t>
            </a:r>
            <a:r>
              <a:rPr lang="en-US" sz="2400" dirty="0"/>
              <a:t>for a time less than the time quantum and </a:t>
            </a:r>
            <a:r>
              <a:rPr lang="en-US" sz="2400" dirty="0" smtClean="0"/>
              <a:t>gets blocked for I/O </a:t>
            </a:r>
            <a:endParaRPr lang="en-US" sz="2400" dirty="0"/>
          </a:p>
          <a:p>
            <a:pPr lvl="1"/>
            <a:r>
              <a:rPr lang="en-US" sz="2400" dirty="0"/>
              <a:t>A CPU-bound process run for all its </a:t>
            </a:r>
            <a:r>
              <a:rPr lang="en-US" sz="2400" dirty="0" smtClean="0"/>
              <a:t>complete time  </a:t>
            </a:r>
            <a:r>
              <a:rPr lang="en-US" sz="2400" dirty="0"/>
              <a:t>slice and is put back into the ready queue (thus getting in front of blocked processes)</a:t>
            </a:r>
          </a:p>
          <a:p>
            <a:r>
              <a:rPr lang="en-US" sz="2400" dirty="0"/>
              <a:t>A solution: virtual round robin</a:t>
            </a:r>
          </a:p>
          <a:p>
            <a:pPr lvl="1"/>
            <a:r>
              <a:rPr lang="en-US" sz="2300" dirty="0"/>
              <a:t>When a I/O has completed, the blocked process is moved to an auxiliary queue which gets preference over the main ready queue</a:t>
            </a:r>
          </a:p>
          <a:p>
            <a:pPr lvl="1"/>
            <a:r>
              <a:rPr lang="en-US" sz="2300" dirty="0"/>
              <a:t>A process dispatched from the auxiliary queue runs no longer than the basic time quantum minus the time spent running since it was selected from the ready queue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body" idx="1"/>
          </p:nvPr>
        </p:nvSpPr>
        <p:spPr>
          <a:xfrm>
            <a:off x="228600" y="1295400"/>
            <a:ext cx="8534400" cy="5181600"/>
          </a:xfrm>
          <a:noFill/>
          <a:ln/>
        </p:spPr>
        <p:txBody>
          <a:bodyPr/>
          <a:lstStyle/>
          <a:p>
            <a:pPr>
              <a:lnSpc>
                <a:spcPct val="90000"/>
              </a:lnSpc>
              <a:buFontTx/>
              <a:buNone/>
            </a:pPr>
            <a:endParaRPr lang="en-US" sz="2400"/>
          </a:p>
          <a:p>
            <a:pPr>
              <a:lnSpc>
                <a:spcPct val="90000"/>
              </a:lnSpc>
            </a:pPr>
            <a:endParaRPr lang="en-US" sz="2400"/>
          </a:p>
          <a:p>
            <a:pPr>
              <a:lnSpc>
                <a:spcPct val="90000"/>
              </a:lnSpc>
            </a:pPr>
            <a:r>
              <a:rPr lang="en-US" sz="2400"/>
              <a:t>Uses normalized turn around time which is the ratio of turn around time to actual service time. For each individual process we would like to minimize the ratio. </a:t>
            </a:r>
          </a:p>
          <a:p>
            <a:pPr>
              <a:lnSpc>
                <a:spcPct val="90000"/>
              </a:lnSpc>
            </a:pPr>
            <a:r>
              <a:rPr lang="en-US" sz="2400"/>
              <a:t>Choose next process with the greatest value of Response ratio.where Response ratio is defined as</a:t>
            </a:r>
          </a:p>
          <a:p>
            <a:pPr>
              <a:lnSpc>
                <a:spcPct val="90000"/>
              </a:lnSpc>
            </a:pPr>
            <a:r>
              <a:rPr lang="en-US" sz="2400" b="1"/>
              <a:t>Response Ratio=   (time spent waiting + expected</a:t>
            </a:r>
          </a:p>
          <a:p>
            <a:pPr lvl="1">
              <a:lnSpc>
                <a:spcPct val="90000"/>
              </a:lnSpc>
              <a:buFontTx/>
              <a:buNone/>
            </a:pPr>
            <a:r>
              <a:rPr lang="en-US" sz="2000" b="1"/>
              <a:t>			 </a:t>
            </a:r>
            <a:r>
              <a:rPr lang="en-US" sz="2400" b="1"/>
              <a:t>service time)  / expected service time</a:t>
            </a:r>
            <a:endParaRPr lang="en-US" sz="2400"/>
          </a:p>
          <a:p>
            <a:pPr>
              <a:lnSpc>
                <a:spcPct val="90000"/>
              </a:lnSpc>
            </a:pPr>
            <a:r>
              <a:rPr lang="en-US" sz="2400"/>
              <a:t>This method accounts for the age of the process and the shorter jobs are favored. </a:t>
            </a:r>
          </a:p>
        </p:txBody>
      </p:sp>
      <p:sp>
        <p:nvSpPr>
          <p:cNvPr id="38920" name="Rectangle 8"/>
          <p:cNvSpPr>
            <a:spLocks noGrp="1" noChangeArrowheads="1"/>
          </p:cNvSpPr>
          <p:nvPr>
            <p:ph type="title"/>
          </p:nvPr>
        </p:nvSpPr>
        <p:spPr>
          <a:xfrm>
            <a:off x="457200" y="274638"/>
            <a:ext cx="8229600" cy="944562"/>
          </a:xfrm>
        </p:spPr>
        <p:txBody>
          <a:bodyPr/>
          <a:lstStyle/>
          <a:p>
            <a:r>
              <a:rPr lang="en-US"/>
              <a:t>Highest Response Ratio Next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288925"/>
          </a:xfrm>
        </p:spPr>
        <p:txBody>
          <a:bodyPr/>
          <a:lstStyle/>
          <a:p>
            <a:r>
              <a:rPr lang="en-US" sz="3200" dirty="0"/>
              <a:t>Multilevel Queue</a:t>
            </a:r>
          </a:p>
        </p:txBody>
      </p:sp>
      <p:sp>
        <p:nvSpPr>
          <p:cNvPr id="40963" name="Rectangle 3"/>
          <p:cNvSpPr>
            <a:spLocks noGrp="1" noChangeArrowheads="1"/>
          </p:cNvSpPr>
          <p:nvPr>
            <p:ph type="body" idx="1"/>
          </p:nvPr>
        </p:nvSpPr>
        <p:spPr>
          <a:xfrm>
            <a:off x="152400" y="762000"/>
            <a:ext cx="8839200" cy="5791200"/>
          </a:xfrm>
        </p:spPr>
        <p:txBody>
          <a:bodyPr/>
          <a:lstStyle/>
          <a:p>
            <a:pPr>
              <a:lnSpc>
                <a:spcPct val="90000"/>
              </a:lnSpc>
            </a:pPr>
            <a:r>
              <a:rPr lang="en-US" sz="2400" dirty="0" smtClean="0"/>
              <a:t>It partitions ready queue into several separate queues</a:t>
            </a:r>
          </a:p>
          <a:p>
            <a:pPr>
              <a:lnSpc>
                <a:spcPct val="90000"/>
              </a:lnSpc>
            </a:pPr>
            <a:r>
              <a:rPr lang="en-US" sz="2400" dirty="0" smtClean="0"/>
              <a:t>Simple example: Ready </a:t>
            </a:r>
            <a:r>
              <a:rPr lang="en-US" sz="2400" dirty="0"/>
              <a:t>queue is partitioned into separate </a:t>
            </a:r>
            <a:r>
              <a:rPr lang="en-US" sz="2400" dirty="0" smtClean="0"/>
              <a:t>queues based on differing response time need of process </a:t>
            </a:r>
            <a:r>
              <a:rPr lang="en-US" sz="2400" dirty="0"/>
              <a:t/>
            </a:r>
            <a:br>
              <a:rPr lang="en-US" sz="2400" dirty="0"/>
            </a:br>
            <a:r>
              <a:rPr lang="en-US" sz="2400" dirty="0"/>
              <a:t>foreground (</a:t>
            </a:r>
            <a:r>
              <a:rPr lang="en-US" sz="2400" dirty="0" smtClean="0"/>
              <a:t>interactive)&amp; background </a:t>
            </a:r>
            <a:r>
              <a:rPr lang="en-US" sz="2400" dirty="0"/>
              <a:t>(batch)</a:t>
            </a:r>
          </a:p>
          <a:p>
            <a:pPr>
              <a:lnSpc>
                <a:spcPct val="90000"/>
              </a:lnSpc>
            </a:pPr>
            <a:r>
              <a:rPr lang="en-US" sz="2400" dirty="0"/>
              <a:t>Each queue has its own scheduling algorithm, </a:t>
            </a:r>
            <a:br>
              <a:rPr lang="en-US" sz="2400" dirty="0"/>
            </a:br>
            <a:r>
              <a:rPr lang="en-US" sz="2400" dirty="0"/>
              <a:t>foreground – RR</a:t>
            </a:r>
            <a:br>
              <a:rPr lang="en-US" sz="2400" dirty="0"/>
            </a:br>
            <a:r>
              <a:rPr lang="en-US" sz="2400" dirty="0"/>
              <a:t>background – FCFS</a:t>
            </a:r>
          </a:p>
          <a:p>
            <a:pPr>
              <a:lnSpc>
                <a:spcPct val="90000"/>
              </a:lnSpc>
            </a:pPr>
            <a:r>
              <a:rPr lang="en-US" sz="2400" dirty="0"/>
              <a:t>Scheduling must be done between the </a:t>
            </a:r>
            <a:r>
              <a:rPr lang="en-US" sz="2400" dirty="0" smtClean="0"/>
              <a:t>queues( alternatives)</a:t>
            </a:r>
            <a:endParaRPr lang="en-US" sz="2400" dirty="0"/>
          </a:p>
          <a:p>
            <a:pPr lvl="1">
              <a:lnSpc>
                <a:spcPct val="90000"/>
              </a:lnSpc>
            </a:pPr>
            <a:r>
              <a:rPr lang="en-US" sz="2000" dirty="0" smtClean="0"/>
              <a:t>Each Queue has absolute priority (starvation)</a:t>
            </a:r>
          </a:p>
          <a:p>
            <a:pPr lvl="1">
              <a:lnSpc>
                <a:spcPct val="90000"/>
              </a:lnSpc>
            </a:pPr>
            <a:r>
              <a:rPr lang="en-US" sz="2000" dirty="0" smtClean="0"/>
              <a:t>Time slice among the queues e.g. </a:t>
            </a:r>
            <a:r>
              <a:rPr lang="en-US" sz="2000" dirty="0"/>
              <a:t/>
            </a:r>
            <a:br>
              <a:rPr lang="en-US" sz="2000" dirty="0"/>
            </a:br>
            <a:r>
              <a:rPr lang="en-US" sz="2000" dirty="0"/>
              <a:t>80% to foreground in </a:t>
            </a:r>
            <a:r>
              <a:rPr lang="en-US" sz="2000" dirty="0" smtClean="0"/>
              <a:t>RR  &amp; 20</a:t>
            </a:r>
            <a:r>
              <a:rPr lang="en-US" sz="2000" dirty="0"/>
              <a:t>% to </a:t>
            </a:r>
            <a:r>
              <a:rPr lang="en-US" sz="2000" dirty="0" smtClean="0"/>
              <a:t>background Job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type="body" idx="1"/>
          </p:nvPr>
        </p:nvPicPr>
        <p:blipFill>
          <a:blip r:embed="rId3" cstate="print"/>
          <a:srcRect l="569" t="8675" r="571" b="9201"/>
          <a:stretch>
            <a:fillRect/>
          </a:stretch>
        </p:blipFill>
        <p:spPr>
          <a:xfrm>
            <a:off x="762000" y="762000"/>
            <a:ext cx="7772400" cy="5334000"/>
          </a:xfrm>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dirty="0" smtClean="0"/>
              <a:t>Multilevel Queue</a:t>
            </a:r>
            <a:endParaRPr lang="en-US" dirty="0"/>
          </a:p>
        </p:txBody>
      </p:sp>
      <p:sp>
        <p:nvSpPr>
          <p:cNvPr id="3" name="Content Placeholder 2"/>
          <p:cNvSpPr>
            <a:spLocks noGrp="1"/>
          </p:cNvSpPr>
          <p:nvPr>
            <p:ph idx="1"/>
          </p:nvPr>
        </p:nvSpPr>
        <p:spPr/>
        <p:txBody>
          <a:bodyPr/>
          <a:lstStyle/>
          <a:p>
            <a:pPr>
              <a:lnSpc>
                <a:spcPct val="90000"/>
              </a:lnSpc>
            </a:pPr>
            <a:r>
              <a:rPr lang="en-US" dirty="0" smtClean="0"/>
              <a:t>The processes are permanently assigned to one queue</a:t>
            </a:r>
          </a:p>
          <a:p>
            <a:r>
              <a:rPr lang="en-US" dirty="0" smtClean="0"/>
              <a:t>The processes from one queue </a:t>
            </a:r>
            <a:r>
              <a:rPr lang="en-US" dirty="0" err="1" smtClean="0"/>
              <a:t>donot</a:t>
            </a:r>
            <a:r>
              <a:rPr lang="en-US" dirty="0" smtClean="0"/>
              <a:t> move to another queue </a:t>
            </a:r>
          </a:p>
          <a:p>
            <a:r>
              <a:rPr lang="en-US" dirty="0" smtClean="0"/>
              <a:t>This has advantage of low scheduling overhead but is Inflexible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74638"/>
            <a:ext cx="8610600" cy="792162"/>
          </a:xfrm>
        </p:spPr>
        <p:txBody>
          <a:bodyPr/>
          <a:lstStyle/>
          <a:p>
            <a:pPr algn="l"/>
            <a:r>
              <a:rPr lang="en-US" sz="3200" dirty="0"/>
              <a:t>Types of Scheduling( Based on frequency of invocation of scheduler)</a:t>
            </a:r>
          </a:p>
        </p:txBody>
      </p:sp>
      <p:sp>
        <p:nvSpPr>
          <p:cNvPr id="7171" name="Rectangle 3"/>
          <p:cNvSpPr>
            <a:spLocks noGrp="1" noChangeArrowheads="1"/>
          </p:cNvSpPr>
          <p:nvPr>
            <p:ph type="body" idx="1"/>
          </p:nvPr>
        </p:nvSpPr>
        <p:spPr>
          <a:xfrm>
            <a:off x="152400" y="1143000"/>
            <a:ext cx="8763000" cy="5486400"/>
          </a:xfrm>
        </p:spPr>
        <p:txBody>
          <a:bodyPr/>
          <a:lstStyle/>
          <a:p>
            <a:r>
              <a:rPr lang="en-US" sz="2800" dirty="0"/>
              <a:t>Long term scheduling: Decision to add to the pool of processes to be </a:t>
            </a:r>
            <a:r>
              <a:rPr lang="en-US" sz="2800" dirty="0" smtClean="0"/>
              <a:t>executed</a:t>
            </a:r>
          </a:p>
          <a:p>
            <a:endParaRPr lang="en-US" sz="2800" dirty="0"/>
          </a:p>
          <a:p>
            <a:r>
              <a:rPr lang="en-US" sz="2800" dirty="0"/>
              <a:t>Mid term: The decision to add to the number of processes that are partially or fully in main </a:t>
            </a:r>
            <a:r>
              <a:rPr lang="en-US" sz="2800" dirty="0" smtClean="0"/>
              <a:t>memory</a:t>
            </a:r>
          </a:p>
          <a:p>
            <a:endParaRPr lang="en-US" sz="2800" dirty="0"/>
          </a:p>
          <a:p>
            <a:r>
              <a:rPr lang="en-US" sz="2800" dirty="0"/>
              <a:t>Short Term : Which process will execute on </a:t>
            </a:r>
            <a:r>
              <a:rPr lang="en-US" sz="2800" dirty="0" smtClean="0"/>
              <a:t>processor</a:t>
            </a:r>
          </a:p>
          <a:p>
            <a:endParaRPr lang="en-US" sz="2800" dirty="0"/>
          </a:p>
          <a:p>
            <a:r>
              <a:rPr lang="en-US" sz="2800" dirty="0"/>
              <a:t>I/O scheduling : Which process’s pending I/O request is handled by an available I/O device</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228600"/>
            <a:ext cx="7772400" cy="381000"/>
          </a:xfrm>
        </p:spPr>
        <p:txBody>
          <a:bodyPr/>
          <a:lstStyle/>
          <a:p>
            <a:r>
              <a:rPr lang="en-US" sz="3200" dirty="0"/>
              <a:t>Multilevel Feedback Queue</a:t>
            </a:r>
          </a:p>
        </p:txBody>
      </p:sp>
      <p:sp>
        <p:nvSpPr>
          <p:cNvPr id="43011" name="Rectangle 3"/>
          <p:cNvSpPr>
            <a:spLocks noGrp="1" noChangeArrowheads="1"/>
          </p:cNvSpPr>
          <p:nvPr>
            <p:ph type="body" idx="1"/>
          </p:nvPr>
        </p:nvSpPr>
        <p:spPr>
          <a:xfrm>
            <a:off x="228600" y="609600"/>
            <a:ext cx="8763000" cy="5867400"/>
          </a:xfrm>
        </p:spPr>
        <p:txBody>
          <a:bodyPr/>
          <a:lstStyle/>
          <a:p>
            <a:pPr lvl="1">
              <a:lnSpc>
                <a:spcPct val="90000"/>
              </a:lnSpc>
            </a:pPr>
            <a:r>
              <a:rPr lang="en-US" sz="1800" dirty="0"/>
              <a:t>A process can move between the various queues; aging can be implemented this way.</a:t>
            </a:r>
          </a:p>
          <a:p>
            <a:pPr lvl="1">
              <a:lnSpc>
                <a:spcPct val="90000"/>
              </a:lnSpc>
            </a:pPr>
            <a:r>
              <a:rPr lang="en-US" sz="1800" dirty="0"/>
              <a:t>Multilevel-feedback-queue scheduler defined by the following parameters:</a:t>
            </a:r>
          </a:p>
          <a:p>
            <a:pPr lvl="2">
              <a:lnSpc>
                <a:spcPct val="90000"/>
              </a:lnSpc>
            </a:pPr>
            <a:r>
              <a:rPr lang="en-US" sz="1800" dirty="0"/>
              <a:t>number of queues</a:t>
            </a:r>
          </a:p>
          <a:p>
            <a:pPr lvl="2">
              <a:lnSpc>
                <a:spcPct val="90000"/>
              </a:lnSpc>
            </a:pPr>
            <a:r>
              <a:rPr lang="en-US" sz="1800" dirty="0"/>
              <a:t>scheduling algorithms for each queue</a:t>
            </a:r>
          </a:p>
          <a:p>
            <a:pPr lvl="2">
              <a:lnSpc>
                <a:spcPct val="90000"/>
              </a:lnSpc>
            </a:pPr>
            <a:r>
              <a:rPr lang="en-US" sz="1800" dirty="0"/>
              <a:t>method used to determine when to upgrade a process</a:t>
            </a:r>
          </a:p>
          <a:p>
            <a:pPr lvl="2">
              <a:lnSpc>
                <a:spcPct val="90000"/>
              </a:lnSpc>
            </a:pPr>
            <a:r>
              <a:rPr lang="en-US" sz="1800" dirty="0"/>
              <a:t>method used to determine when to demote a process</a:t>
            </a:r>
          </a:p>
          <a:p>
            <a:pPr lvl="2">
              <a:lnSpc>
                <a:spcPct val="90000"/>
              </a:lnSpc>
            </a:pPr>
            <a:r>
              <a:rPr lang="en-US" sz="1800" dirty="0"/>
              <a:t>method used to determine which queue a process will enter when that process needs service</a:t>
            </a:r>
          </a:p>
          <a:p>
            <a:pPr lvl="1">
              <a:lnSpc>
                <a:spcPct val="90000"/>
              </a:lnSpc>
            </a:pPr>
            <a:r>
              <a:rPr lang="en-US" sz="2400" dirty="0"/>
              <a:t>Three queues: </a:t>
            </a:r>
          </a:p>
          <a:p>
            <a:pPr lvl="2">
              <a:lnSpc>
                <a:spcPct val="90000"/>
              </a:lnSpc>
            </a:pPr>
            <a:r>
              <a:rPr lang="en-US" sz="2000" i="1" dirty="0"/>
              <a:t>Q</a:t>
            </a:r>
            <a:r>
              <a:rPr lang="en-US" sz="2000" baseline="-25000" dirty="0"/>
              <a:t>0</a:t>
            </a:r>
            <a:r>
              <a:rPr lang="en-US" sz="2000" dirty="0"/>
              <a:t> – time quantum 8 milliseconds </a:t>
            </a:r>
            <a:r>
              <a:rPr lang="en-US" sz="2000" i="1" dirty="0"/>
              <a:t>Q</a:t>
            </a:r>
            <a:r>
              <a:rPr lang="en-US" sz="2000" baseline="-25000" dirty="0"/>
              <a:t>1</a:t>
            </a:r>
            <a:r>
              <a:rPr lang="en-US" sz="2000" dirty="0"/>
              <a:t> – time quantum 16 milliseconds </a:t>
            </a:r>
            <a:r>
              <a:rPr lang="en-US" sz="2000" i="1" dirty="0"/>
              <a:t>Q</a:t>
            </a:r>
            <a:r>
              <a:rPr lang="en-US" sz="2000" baseline="-25000" dirty="0"/>
              <a:t>2</a:t>
            </a:r>
            <a:r>
              <a:rPr lang="en-US" sz="2000" dirty="0"/>
              <a:t> – FCFS</a:t>
            </a:r>
          </a:p>
          <a:p>
            <a:pPr lvl="1">
              <a:lnSpc>
                <a:spcPct val="90000"/>
              </a:lnSpc>
            </a:pPr>
            <a:r>
              <a:rPr lang="en-US" sz="2400" dirty="0"/>
              <a:t>Scheduling</a:t>
            </a:r>
          </a:p>
          <a:p>
            <a:pPr lvl="2">
              <a:lnSpc>
                <a:spcPct val="90000"/>
              </a:lnSpc>
            </a:pPr>
            <a:r>
              <a:rPr lang="en-US" sz="2000" dirty="0"/>
              <a:t>A new job enters queue </a:t>
            </a:r>
            <a:r>
              <a:rPr lang="en-US" sz="2000" i="1" dirty="0"/>
              <a:t>Q</a:t>
            </a:r>
            <a:r>
              <a:rPr lang="en-US" sz="2000" i="1" baseline="-25000" dirty="0"/>
              <a:t>0</a:t>
            </a:r>
            <a:r>
              <a:rPr lang="en-US" sz="2000" i="1" dirty="0"/>
              <a:t> </a:t>
            </a:r>
            <a:r>
              <a:rPr lang="en-US" sz="2000" dirty="0"/>
              <a:t>which is served</a:t>
            </a:r>
            <a:r>
              <a:rPr lang="en-US" sz="2000" i="1" dirty="0"/>
              <a:t> </a:t>
            </a:r>
            <a:r>
              <a:rPr lang="en-US" sz="2000" dirty="0"/>
              <a:t>FCFS. When it gains CPU, job receives 8 milliseconds.  If it does not finish in 8 milliseconds, job is moved to queue </a:t>
            </a:r>
            <a:r>
              <a:rPr lang="en-US" sz="2000" i="1" dirty="0"/>
              <a:t>Q</a:t>
            </a:r>
            <a:r>
              <a:rPr lang="en-US" sz="2000" baseline="-25000" dirty="0"/>
              <a:t>1</a:t>
            </a:r>
            <a:r>
              <a:rPr lang="en-US" sz="2000" dirty="0"/>
              <a:t>.</a:t>
            </a:r>
          </a:p>
          <a:p>
            <a:pPr lvl="2">
              <a:lnSpc>
                <a:spcPct val="90000"/>
              </a:lnSpc>
            </a:pPr>
            <a:r>
              <a:rPr lang="en-US" sz="2000" dirty="0"/>
              <a:t>At </a:t>
            </a:r>
            <a:r>
              <a:rPr lang="en-US" sz="2000" i="1" dirty="0"/>
              <a:t>Q</a:t>
            </a:r>
            <a:r>
              <a:rPr lang="en-US" sz="2000" baseline="-25000" dirty="0"/>
              <a:t>1</a:t>
            </a:r>
            <a:r>
              <a:rPr lang="en-US" sz="2000" dirty="0"/>
              <a:t> job is again served </a:t>
            </a:r>
            <a:r>
              <a:rPr lang="en-US" sz="2000" dirty="0" smtClean="0"/>
              <a:t>and </a:t>
            </a:r>
            <a:r>
              <a:rPr lang="en-US" sz="2000" dirty="0"/>
              <a:t>receives 16 additional milliseconds.  If it still does not complete, it is preempted and moved to queue </a:t>
            </a:r>
            <a:r>
              <a:rPr lang="en-US" sz="2000" i="1" dirty="0"/>
              <a:t>Q</a:t>
            </a:r>
            <a:r>
              <a:rPr lang="en-US" sz="2000" baseline="-25000" dirty="0"/>
              <a:t>2</a:t>
            </a:r>
            <a:r>
              <a:rPr lang="en-US" sz="2000" dirty="0"/>
              <a:t>.</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type="body" idx="1"/>
          </p:nvPr>
        </p:nvPicPr>
        <p:blipFill>
          <a:blip r:embed="rId3" cstate="print"/>
          <a:srcRect l="514" t="12209" r="537" b="12032"/>
          <a:stretch>
            <a:fillRect/>
          </a:stretch>
        </p:blipFill>
        <p:spPr>
          <a:xfrm>
            <a:off x="1143000" y="723900"/>
            <a:ext cx="7696200" cy="5410200"/>
          </a:xfrm>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74638"/>
            <a:ext cx="8229600" cy="563562"/>
          </a:xfrm>
        </p:spPr>
        <p:txBody>
          <a:bodyPr/>
          <a:lstStyle/>
          <a:p>
            <a:r>
              <a:rPr lang="en-US" dirty="0"/>
              <a:t>Fair-share Scheduling</a:t>
            </a:r>
          </a:p>
        </p:txBody>
      </p:sp>
      <p:sp>
        <p:nvSpPr>
          <p:cNvPr id="96259" name="Rectangle 3"/>
          <p:cNvSpPr>
            <a:spLocks noGrp="1" noChangeArrowheads="1"/>
          </p:cNvSpPr>
          <p:nvPr>
            <p:ph type="body" idx="1"/>
          </p:nvPr>
        </p:nvSpPr>
        <p:spPr>
          <a:xfrm>
            <a:off x="457200" y="1066800"/>
            <a:ext cx="8520113" cy="3340100"/>
          </a:xfrm>
        </p:spPr>
        <p:txBody>
          <a:bodyPr/>
          <a:lstStyle/>
          <a:p>
            <a:r>
              <a:rPr lang="en-US" sz="2000" dirty="0" smtClean="0"/>
              <a:t>Fairness  ?</a:t>
            </a:r>
          </a:p>
          <a:p>
            <a:pPr lvl="1"/>
            <a:r>
              <a:rPr lang="en-US" sz="1600" dirty="0" smtClean="0"/>
              <a:t>User</a:t>
            </a:r>
          </a:p>
          <a:p>
            <a:pPr lvl="1"/>
            <a:r>
              <a:rPr lang="en-US" sz="1600" dirty="0" smtClean="0"/>
              <a:t>Process </a:t>
            </a:r>
          </a:p>
          <a:p>
            <a:r>
              <a:rPr lang="en-US" sz="2000" dirty="0" smtClean="0"/>
              <a:t>User’s </a:t>
            </a:r>
            <a:r>
              <a:rPr lang="en-US" sz="2000" dirty="0"/>
              <a:t>application runs as a collection of processes (sets)</a:t>
            </a:r>
          </a:p>
          <a:p>
            <a:r>
              <a:rPr lang="en-US" sz="2000" dirty="0"/>
              <a:t>User is concerned about the performance of the application made up of a set of processes</a:t>
            </a:r>
          </a:p>
          <a:p>
            <a:r>
              <a:rPr lang="en-US" sz="2000" dirty="0"/>
              <a:t>Need to make scheduling decisions based on process sets(groups)</a:t>
            </a:r>
          </a:p>
          <a:p>
            <a:endParaRPr lang="en-US" sz="2000" dirty="0"/>
          </a:p>
        </p:txBody>
      </p:sp>
      <p:sp>
        <p:nvSpPr>
          <p:cNvPr id="96260" name="Rectangle 4"/>
          <p:cNvSpPr>
            <a:spLocks noChangeArrowheads="1"/>
          </p:cNvSpPr>
          <p:nvPr/>
        </p:nvSpPr>
        <p:spPr bwMode="auto">
          <a:xfrm>
            <a:off x="228600" y="4648200"/>
            <a:ext cx="8516938" cy="1616075"/>
          </a:xfrm>
          <a:prstGeom prst="rect">
            <a:avLst/>
          </a:prstGeom>
          <a:noFill/>
          <a:ln w="9525">
            <a:noFill/>
            <a:miter lim="800000"/>
            <a:headEnd/>
            <a:tailEnd/>
          </a:ln>
          <a:effectLst/>
        </p:spPr>
        <p:txBody>
          <a:bodyPr>
            <a:spAutoFit/>
          </a:bodyPr>
          <a:lstStyle/>
          <a:p>
            <a:pPr algn="l">
              <a:spcBef>
                <a:spcPct val="50000"/>
              </a:spcBef>
              <a:buSzPct val="140000"/>
              <a:buFontTx/>
              <a:buChar char="•"/>
            </a:pPr>
            <a:r>
              <a:rPr lang="en-US" sz="2000" dirty="0"/>
              <a:t>Think of processes as part of a group</a:t>
            </a:r>
          </a:p>
          <a:p>
            <a:pPr algn="l">
              <a:spcBef>
                <a:spcPct val="50000"/>
              </a:spcBef>
              <a:buSzPct val="140000"/>
              <a:buFontTx/>
              <a:buChar char="•"/>
            </a:pPr>
            <a:r>
              <a:rPr lang="en-US" sz="2000" dirty="0"/>
              <a:t>Each group has a specified share of the machine time it is allowed to use</a:t>
            </a:r>
          </a:p>
          <a:p>
            <a:pPr algn="l">
              <a:spcBef>
                <a:spcPct val="50000"/>
              </a:spcBef>
              <a:buSzPct val="140000"/>
              <a:buFontTx/>
              <a:buChar char="•"/>
            </a:pPr>
            <a:r>
              <a:rPr lang="en-US" sz="2000" dirty="0"/>
              <a:t>Priority is based on the time this processes is active, and the time the      other processes in the group have been active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465263" y="531813"/>
            <a:ext cx="6213475" cy="419100"/>
          </a:xfrm>
        </p:spPr>
        <p:txBody>
          <a:bodyPr/>
          <a:lstStyle/>
          <a:p>
            <a:r>
              <a:rPr lang="en-US"/>
              <a:t>Fair Share Scheduling</a:t>
            </a:r>
          </a:p>
        </p:txBody>
      </p:sp>
      <p:sp>
        <p:nvSpPr>
          <p:cNvPr id="165891" name="Rectangle 3"/>
          <p:cNvSpPr>
            <a:spLocks noGrp="1" noChangeArrowheads="1"/>
          </p:cNvSpPr>
          <p:nvPr>
            <p:ph type="body" idx="1"/>
          </p:nvPr>
        </p:nvSpPr>
        <p:spPr>
          <a:xfrm>
            <a:off x="406400" y="1039813"/>
            <a:ext cx="8331200" cy="3689350"/>
          </a:xfrm>
        </p:spPr>
        <p:txBody>
          <a:bodyPr/>
          <a:lstStyle/>
          <a:p>
            <a:pPr marL="342900" indent="-342900"/>
            <a:r>
              <a:rPr lang="en-US" sz="2000"/>
              <a:t>Values defined</a:t>
            </a:r>
          </a:p>
          <a:p>
            <a:pPr lvl="1"/>
            <a:r>
              <a:rPr lang="en-US" sz="2000"/>
              <a:t>P</a:t>
            </a:r>
            <a:r>
              <a:rPr lang="en-US" sz="2000" baseline="-25000"/>
              <a:t>j</a:t>
            </a:r>
            <a:r>
              <a:rPr lang="en-US" sz="2000"/>
              <a:t>(i)	=Priority of process </a:t>
            </a:r>
            <a:r>
              <a:rPr lang="en-US" sz="2000" i="1"/>
              <a:t>j </a:t>
            </a:r>
            <a:r>
              <a:rPr lang="en-US" sz="2000"/>
              <a:t>at beginning of ith interval</a:t>
            </a:r>
          </a:p>
          <a:p>
            <a:pPr lvl="1"/>
            <a:r>
              <a:rPr lang="en-US" sz="2000"/>
              <a:t>U</a:t>
            </a:r>
            <a:r>
              <a:rPr lang="en-US" sz="2000" baseline="-25000"/>
              <a:t>j </a:t>
            </a:r>
            <a:r>
              <a:rPr lang="en-US" sz="2000"/>
              <a:t>(i)	=Processor use by process </a:t>
            </a:r>
            <a:r>
              <a:rPr lang="en-US" sz="2000" i="1"/>
              <a:t>j </a:t>
            </a:r>
            <a:r>
              <a:rPr lang="en-US" sz="2000"/>
              <a:t>during ith interval</a:t>
            </a:r>
          </a:p>
          <a:p>
            <a:pPr lvl="1"/>
            <a:r>
              <a:rPr lang="en-US" sz="2000"/>
              <a:t>GU</a:t>
            </a:r>
            <a:r>
              <a:rPr lang="en-US" sz="2000" baseline="-25000"/>
              <a:t>k</a:t>
            </a:r>
            <a:r>
              <a:rPr lang="en-US" sz="2000"/>
              <a:t>(i)	=Processor use by group </a:t>
            </a:r>
            <a:r>
              <a:rPr lang="en-US" sz="2000" i="1"/>
              <a:t>k </a:t>
            </a:r>
            <a:r>
              <a:rPr lang="en-US" sz="2000"/>
              <a:t>during ith interval</a:t>
            </a:r>
          </a:p>
          <a:p>
            <a:pPr lvl="1"/>
            <a:r>
              <a:rPr lang="en-US" sz="2000"/>
              <a:t>CPU</a:t>
            </a:r>
            <a:r>
              <a:rPr lang="en-US" sz="2000" baseline="-25000"/>
              <a:t>j</a:t>
            </a:r>
            <a:r>
              <a:rPr lang="en-US" sz="2000"/>
              <a:t>(i)	=Exponentially weighted average for process </a:t>
            </a:r>
            <a:r>
              <a:rPr lang="en-US" sz="2000" i="1"/>
              <a:t>j </a:t>
            </a:r>
            <a:r>
              <a:rPr lang="en-US" sz="2000"/>
              <a:t>from</a:t>
            </a:r>
          </a:p>
          <a:p>
            <a:pPr lvl="1">
              <a:buFontTx/>
              <a:buNone/>
            </a:pPr>
            <a:r>
              <a:rPr lang="en-US" sz="2000"/>
              <a:t>			  beginning to the start of ith interval</a:t>
            </a:r>
          </a:p>
          <a:p>
            <a:pPr lvl="1"/>
            <a:r>
              <a:rPr lang="en-US" sz="2000"/>
              <a:t>GCPU</a:t>
            </a:r>
            <a:r>
              <a:rPr lang="en-US" sz="2000" baseline="-25000"/>
              <a:t>k</a:t>
            </a:r>
            <a:r>
              <a:rPr lang="en-US" sz="2000"/>
              <a:t>(i)	=Exponentially weighted average for group </a:t>
            </a:r>
            <a:r>
              <a:rPr lang="en-US" sz="2000" i="1"/>
              <a:t>k </a:t>
            </a:r>
            <a:r>
              <a:rPr lang="en-US" sz="2000"/>
              <a:t>from</a:t>
            </a:r>
          </a:p>
          <a:p>
            <a:pPr lvl="1">
              <a:buFontTx/>
              <a:buNone/>
            </a:pPr>
            <a:r>
              <a:rPr lang="en-US" sz="2000"/>
              <a:t>		               beginning to the start of ith interval</a:t>
            </a:r>
          </a:p>
          <a:p>
            <a:pPr lvl="1"/>
            <a:r>
              <a:rPr lang="en-US" sz="2000"/>
              <a:t>W</a:t>
            </a:r>
            <a:r>
              <a:rPr lang="en-US" sz="2000" baseline="-25000"/>
              <a:t>k</a:t>
            </a:r>
            <a:r>
              <a:rPr lang="en-US" sz="2000"/>
              <a:t>	=Weight assigned to group </a:t>
            </a:r>
            <a:r>
              <a:rPr lang="en-US" sz="2000" i="1"/>
              <a:t>k, 0</a:t>
            </a:r>
            <a:r>
              <a:rPr lang="en-US" sz="2000" i="1">
                <a:sym typeface="Symbol" pitchFamily="18" charset="2"/>
              </a:rPr>
              <a:t> </a:t>
            </a:r>
            <a:r>
              <a:rPr lang="en-US" sz="2000"/>
              <a:t>W</a:t>
            </a:r>
            <a:r>
              <a:rPr lang="en-US" sz="2000" baseline="-25000"/>
              <a:t>k </a:t>
            </a:r>
            <a:r>
              <a:rPr lang="en-US" sz="2000" i="1">
                <a:sym typeface="Symbol" pitchFamily="18" charset="2"/>
              </a:rPr>
              <a:t>1, </a:t>
            </a:r>
            <a:r>
              <a:rPr lang="en-US" sz="2000" i="1" baseline="-25000">
                <a:sym typeface="Symbol" pitchFamily="18" charset="2"/>
              </a:rPr>
              <a:t>k</a:t>
            </a:r>
            <a:r>
              <a:rPr lang="en-US" sz="2000"/>
              <a:t>W</a:t>
            </a:r>
            <a:r>
              <a:rPr lang="en-US" sz="2000" baseline="-25000"/>
              <a:t>k</a:t>
            </a:r>
            <a:r>
              <a:rPr lang="en-US" sz="2000"/>
              <a:t>=1</a:t>
            </a:r>
            <a:endParaRPr lang="en-US" sz="2000" i="1"/>
          </a:p>
          <a:p>
            <a:pPr lvl="1">
              <a:buFontTx/>
              <a:buNone/>
            </a:pPr>
            <a:r>
              <a:rPr lang="en-US" sz="2000"/>
              <a:t>=&gt;  CPU</a:t>
            </a:r>
            <a:r>
              <a:rPr lang="en-US" sz="2000" baseline="-25000"/>
              <a:t>j</a:t>
            </a:r>
            <a:r>
              <a:rPr lang="en-US" sz="2000"/>
              <a:t>(1)=0, GCPU</a:t>
            </a:r>
            <a:r>
              <a:rPr lang="en-US" sz="2000" baseline="-25000"/>
              <a:t>k</a:t>
            </a:r>
            <a:r>
              <a:rPr lang="en-US" sz="2000"/>
              <a:t>(1)=0, i=1,2,3,….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465263" y="531813"/>
            <a:ext cx="6213475" cy="419100"/>
          </a:xfrm>
        </p:spPr>
        <p:txBody>
          <a:bodyPr/>
          <a:lstStyle/>
          <a:p>
            <a:r>
              <a:rPr lang="en-US"/>
              <a:t>Fair Share Scheduling</a:t>
            </a:r>
          </a:p>
        </p:txBody>
      </p:sp>
      <p:sp>
        <p:nvSpPr>
          <p:cNvPr id="220163" name="Rectangle 3"/>
          <p:cNvSpPr>
            <a:spLocks noGrp="1" noChangeArrowheads="1"/>
          </p:cNvSpPr>
          <p:nvPr>
            <p:ph type="body" idx="1"/>
          </p:nvPr>
        </p:nvSpPr>
        <p:spPr>
          <a:xfrm>
            <a:off x="569913" y="1214438"/>
            <a:ext cx="8331200" cy="2214562"/>
          </a:xfrm>
        </p:spPr>
        <p:txBody>
          <a:bodyPr/>
          <a:lstStyle/>
          <a:p>
            <a:pPr marL="342900" indent="-342900">
              <a:lnSpc>
                <a:spcPct val="90000"/>
              </a:lnSpc>
            </a:pPr>
            <a:r>
              <a:rPr lang="en-US" sz="2000" dirty="0"/>
              <a:t>Calculations (done each second):</a:t>
            </a:r>
          </a:p>
          <a:p>
            <a:pPr lvl="1">
              <a:lnSpc>
                <a:spcPct val="90000"/>
              </a:lnSpc>
            </a:pPr>
            <a:r>
              <a:rPr lang="en-US" sz="2000" dirty="0" err="1"/>
              <a:t>P</a:t>
            </a:r>
            <a:r>
              <a:rPr lang="en-US" sz="2000" baseline="-25000" dirty="0" err="1"/>
              <a:t>j</a:t>
            </a:r>
            <a:r>
              <a:rPr lang="en-US" sz="2000" dirty="0"/>
              <a:t>(</a:t>
            </a:r>
            <a:r>
              <a:rPr lang="en-US" sz="2000" dirty="0" err="1"/>
              <a:t>i</a:t>
            </a:r>
            <a:r>
              <a:rPr lang="en-US" sz="2000" dirty="0"/>
              <a:t>)</a:t>
            </a:r>
            <a:r>
              <a:rPr lang="en-US" sz="2000" baseline="-25000" dirty="0"/>
              <a:t> </a:t>
            </a:r>
            <a:r>
              <a:rPr lang="en-US" sz="2000" dirty="0"/>
              <a:t>= </a:t>
            </a:r>
            <a:r>
              <a:rPr lang="en-US" sz="2000" dirty="0" err="1"/>
              <a:t>Base</a:t>
            </a:r>
            <a:r>
              <a:rPr lang="en-US" sz="2000" baseline="-25000" dirty="0" err="1"/>
              <a:t>j</a:t>
            </a:r>
            <a:r>
              <a:rPr lang="en-US" sz="2000" baseline="-25000" dirty="0"/>
              <a:t> </a:t>
            </a:r>
            <a:r>
              <a:rPr lang="en-US" sz="2000" dirty="0"/>
              <a:t>+ </a:t>
            </a:r>
            <a:r>
              <a:rPr lang="en-US" sz="2000" dirty="0" err="1"/>
              <a:t>CPU</a:t>
            </a:r>
            <a:r>
              <a:rPr lang="en-US" sz="2000" baseline="-25000" dirty="0" err="1"/>
              <a:t>j</a:t>
            </a:r>
            <a:r>
              <a:rPr lang="en-US" sz="2000" dirty="0"/>
              <a:t>(</a:t>
            </a:r>
            <a:r>
              <a:rPr lang="en-US" sz="2000" dirty="0" err="1"/>
              <a:t>i</a:t>
            </a:r>
            <a:r>
              <a:rPr lang="en-US" sz="2000" dirty="0"/>
              <a:t>)/2 + </a:t>
            </a:r>
            <a:r>
              <a:rPr lang="en-US" sz="2000" dirty="0" err="1"/>
              <a:t>GCPU</a:t>
            </a:r>
            <a:r>
              <a:rPr lang="en-US" sz="2000" baseline="-25000" dirty="0" err="1"/>
              <a:t>k</a:t>
            </a:r>
            <a:r>
              <a:rPr lang="en-US" sz="2000" dirty="0"/>
              <a:t>(</a:t>
            </a:r>
            <a:r>
              <a:rPr lang="en-US" sz="2000" dirty="0" err="1"/>
              <a:t>i</a:t>
            </a:r>
            <a:r>
              <a:rPr lang="en-US" sz="2000" dirty="0"/>
              <a:t>)/(4*W</a:t>
            </a:r>
            <a:r>
              <a:rPr lang="en-US" sz="2000" baseline="-25000" dirty="0"/>
              <a:t>k</a:t>
            </a:r>
            <a:r>
              <a:rPr lang="en-US" sz="2000" dirty="0"/>
              <a:t>)</a:t>
            </a:r>
            <a:endParaRPr lang="en-US" sz="2000" baseline="-25000" dirty="0"/>
          </a:p>
          <a:p>
            <a:pPr lvl="1">
              <a:lnSpc>
                <a:spcPct val="90000"/>
              </a:lnSpc>
            </a:pPr>
            <a:endParaRPr lang="en-US" sz="2000" dirty="0"/>
          </a:p>
          <a:p>
            <a:pPr lvl="1">
              <a:lnSpc>
                <a:spcPct val="90000"/>
              </a:lnSpc>
            </a:pPr>
            <a:r>
              <a:rPr lang="en-US" sz="2000" dirty="0" err="1"/>
              <a:t>CPU</a:t>
            </a:r>
            <a:r>
              <a:rPr lang="en-US" sz="2000" baseline="-25000" dirty="0" err="1"/>
              <a:t>j</a:t>
            </a:r>
            <a:r>
              <a:rPr lang="en-US" sz="2000" dirty="0"/>
              <a:t>(</a:t>
            </a:r>
            <a:r>
              <a:rPr lang="en-US" sz="2000" dirty="0" err="1"/>
              <a:t>i</a:t>
            </a:r>
            <a:r>
              <a:rPr lang="en-US" sz="2000" dirty="0"/>
              <a:t>) = </a:t>
            </a:r>
            <a:r>
              <a:rPr lang="en-US" sz="2000" dirty="0" err="1"/>
              <a:t>U</a:t>
            </a:r>
            <a:r>
              <a:rPr lang="en-US" sz="2000" baseline="-25000" dirty="0" err="1"/>
              <a:t>j</a:t>
            </a:r>
            <a:r>
              <a:rPr lang="en-US" sz="2000" dirty="0"/>
              <a:t>(i-1)/2 +</a:t>
            </a:r>
            <a:r>
              <a:rPr lang="en-US" sz="2000" dirty="0" err="1"/>
              <a:t>CPU</a:t>
            </a:r>
            <a:r>
              <a:rPr lang="en-US" sz="2000" baseline="-25000" dirty="0" err="1"/>
              <a:t>j</a:t>
            </a:r>
            <a:r>
              <a:rPr lang="en-US" sz="2000" dirty="0"/>
              <a:t>(i-1)/2</a:t>
            </a:r>
          </a:p>
          <a:p>
            <a:pPr lvl="1">
              <a:lnSpc>
                <a:spcPct val="90000"/>
              </a:lnSpc>
            </a:pPr>
            <a:endParaRPr lang="en-US" sz="2000" dirty="0"/>
          </a:p>
          <a:p>
            <a:pPr lvl="1">
              <a:lnSpc>
                <a:spcPct val="90000"/>
              </a:lnSpc>
            </a:pPr>
            <a:r>
              <a:rPr lang="en-US" sz="2000" dirty="0" err="1"/>
              <a:t>GCPU</a:t>
            </a:r>
            <a:r>
              <a:rPr lang="en-US" sz="2000" baseline="-25000" dirty="0" err="1"/>
              <a:t>k</a:t>
            </a:r>
            <a:r>
              <a:rPr lang="en-US" sz="2000" dirty="0"/>
              <a:t>(</a:t>
            </a:r>
            <a:r>
              <a:rPr lang="en-US" sz="2000" dirty="0" err="1"/>
              <a:t>i</a:t>
            </a:r>
            <a:r>
              <a:rPr lang="en-US" sz="2000" dirty="0"/>
              <a:t>) = </a:t>
            </a:r>
            <a:r>
              <a:rPr lang="en-US" sz="2000" dirty="0" err="1"/>
              <a:t>GU</a:t>
            </a:r>
            <a:r>
              <a:rPr lang="en-US" sz="2000" baseline="-25000" dirty="0" err="1"/>
              <a:t>k</a:t>
            </a:r>
            <a:r>
              <a:rPr lang="en-US" sz="2000" dirty="0"/>
              <a:t>(i-1)/2 + </a:t>
            </a:r>
            <a:r>
              <a:rPr lang="en-US" sz="2000" dirty="0" err="1"/>
              <a:t>GCPU</a:t>
            </a:r>
            <a:r>
              <a:rPr lang="en-US" sz="2000" baseline="-25000" dirty="0" err="1"/>
              <a:t>k</a:t>
            </a:r>
            <a:r>
              <a:rPr lang="en-US" sz="2000" dirty="0"/>
              <a:t>(i-1)/2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0" y="57150"/>
            <a:ext cx="9144000" cy="419100"/>
          </a:xfrm>
        </p:spPr>
        <p:txBody>
          <a:bodyPr/>
          <a:lstStyle/>
          <a:p>
            <a:r>
              <a:rPr lang="en-US"/>
              <a:t>Fair Share Example</a:t>
            </a:r>
          </a:p>
        </p:txBody>
      </p:sp>
      <p:sp>
        <p:nvSpPr>
          <p:cNvPr id="163843" name="Rectangle 3"/>
          <p:cNvSpPr>
            <a:spLocks noGrp="1" noChangeArrowheads="1"/>
          </p:cNvSpPr>
          <p:nvPr>
            <p:ph type="body" idx="4294967295"/>
          </p:nvPr>
        </p:nvSpPr>
        <p:spPr>
          <a:xfrm>
            <a:off x="381000" y="514350"/>
            <a:ext cx="7986713" cy="1150938"/>
          </a:xfrm>
        </p:spPr>
        <p:txBody>
          <a:bodyPr/>
          <a:lstStyle/>
          <a:p>
            <a:pPr marL="342900" indent="-342900"/>
            <a:r>
              <a:rPr lang="en-US" sz="2000"/>
              <a:t>Three processes A, B, C; B,C are in one group; A is by itself</a:t>
            </a:r>
          </a:p>
          <a:p>
            <a:pPr marL="342900" indent="-342900"/>
            <a:r>
              <a:rPr lang="en-US" sz="2000"/>
              <a:t>Both groups get 50% weighting</a:t>
            </a:r>
          </a:p>
          <a:p>
            <a:pPr marL="342900" indent="-342900"/>
            <a:endParaRPr lang="en-US" sz="2000"/>
          </a:p>
        </p:txBody>
      </p:sp>
      <p:graphicFrame>
        <p:nvGraphicFramePr>
          <p:cNvPr id="163844" name="Object 4"/>
          <p:cNvGraphicFramePr>
            <a:graphicFrameLocks noChangeAspect="1"/>
          </p:cNvGraphicFramePr>
          <p:nvPr/>
        </p:nvGraphicFramePr>
        <p:xfrm>
          <a:off x="557213" y="1363663"/>
          <a:ext cx="8143875" cy="4845050"/>
        </p:xfrm>
        <a:graphic>
          <a:graphicData uri="http://schemas.openxmlformats.org/presentationml/2006/ole">
            <mc:AlternateContent xmlns:mc="http://schemas.openxmlformats.org/markup-compatibility/2006">
              <mc:Choice xmlns:v="urn:schemas-microsoft-com:vml" Requires="v">
                <p:oleObj spid="_x0000_s97284" name="Worksheet" r:id="rId4" imgW="6739200" imgH="6624000" progId="Excel.Sheet.8">
                  <p:embed/>
                </p:oleObj>
              </mc:Choice>
              <mc:Fallback>
                <p:oleObj name="Worksheet" r:id="rId4" imgW="6739200" imgH="6624000" progId="Excel.Sheet.8">
                  <p:embed/>
                  <p:pic>
                    <p:nvPicPr>
                      <p:cNvPr id="0" name="Picture 2"/>
                      <p:cNvPicPr>
                        <a:picLocks noChangeAspect="1" noChangeArrowheads="1"/>
                      </p:cNvPicPr>
                      <p:nvPr/>
                    </p:nvPicPr>
                    <p:blipFill>
                      <a:blip r:embed="rId5">
                        <a:lum bright="72000" contrast="96000"/>
                        <a:extLst>
                          <a:ext uri="{28A0092B-C50C-407E-A947-70E740481C1C}">
                            <a14:useLocalDpi xmlns:a14="http://schemas.microsoft.com/office/drawing/2010/main" val="0"/>
                          </a:ext>
                        </a:extLst>
                      </a:blip>
                      <a:srcRect/>
                      <a:stretch>
                        <a:fillRect/>
                      </a:stretch>
                    </p:blipFill>
                    <p:spPr bwMode="auto">
                      <a:xfrm>
                        <a:off x="557213" y="1363663"/>
                        <a:ext cx="8143875" cy="484505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Traditional UNIX Scheduling</a:t>
            </a:r>
          </a:p>
        </p:txBody>
      </p:sp>
      <p:sp>
        <p:nvSpPr>
          <p:cNvPr id="98307" name="Rectangle 3"/>
          <p:cNvSpPr>
            <a:spLocks noGrp="1" noChangeArrowheads="1"/>
          </p:cNvSpPr>
          <p:nvPr>
            <p:ph type="body" idx="1"/>
          </p:nvPr>
        </p:nvSpPr>
        <p:spPr>
          <a:xfrm>
            <a:off x="1057275" y="1198563"/>
            <a:ext cx="7029450" cy="2687637"/>
          </a:xfrm>
        </p:spPr>
        <p:txBody>
          <a:bodyPr/>
          <a:lstStyle/>
          <a:p>
            <a:r>
              <a:rPr lang="en-US" sz="2000"/>
              <a:t>Multilevel queue using round robin within each of the priority queues</a:t>
            </a:r>
          </a:p>
          <a:p>
            <a:r>
              <a:rPr lang="en-US" sz="2000"/>
              <a:t>Priorities are recomputed once per second</a:t>
            </a:r>
          </a:p>
          <a:p>
            <a:r>
              <a:rPr lang="en-US" sz="2000"/>
              <a:t>Base priority divides all processes into fixed bands of priority levels</a:t>
            </a:r>
          </a:p>
          <a:p>
            <a:r>
              <a:rPr lang="en-US" sz="2000"/>
              <a:t>Adjustment factor used to keep process in its assigned band (called </a:t>
            </a:r>
            <a:r>
              <a:rPr lang="en-US" sz="2000" i="1"/>
              <a:t>nice</a:t>
            </a:r>
            <a:r>
              <a:rPr lang="en-US" sz="2000"/>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Bands</a:t>
            </a:r>
          </a:p>
        </p:txBody>
      </p:sp>
      <p:sp>
        <p:nvSpPr>
          <p:cNvPr id="99331" name="Rectangle 3"/>
          <p:cNvSpPr>
            <a:spLocks noGrp="1" noChangeArrowheads="1"/>
          </p:cNvSpPr>
          <p:nvPr>
            <p:ph type="body" idx="1"/>
          </p:nvPr>
        </p:nvSpPr>
        <p:spPr>
          <a:xfrm>
            <a:off x="1057275" y="1209675"/>
            <a:ext cx="7029450" cy="4154488"/>
          </a:xfrm>
        </p:spPr>
        <p:txBody>
          <a:bodyPr/>
          <a:lstStyle/>
          <a:p>
            <a:pPr>
              <a:lnSpc>
                <a:spcPct val="90000"/>
              </a:lnSpc>
            </a:pPr>
            <a:r>
              <a:rPr lang="en-US" sz="2000"/>
              <a:t>Decreasing order of priority</a:t>
            </a:r>
          </a:p>
          <a:p>
            <a:pPr lvl="1">
              <a:lnSpc>
                <a:spcPct val="90000"/>
              </a:lnSpc>
            </a:pPr>
            <a:r>
              <a:rPr lang="en-US" sz="2000"/>
              <a:t>Swapper</a:t>
            </a:r>
          </a:p>
          <a:p>
            <a:pPr lvl="1">
              <a:lnSpc>
                <a:spcPct val="90000"/>
              </a:lnSpc>
            </a:pPr>
            <a:r>
              <a:rPr lang="en-US" sz="2000"/>
              <a:t>Block I/O device control</a:t>
            </a:r>
          </a:p>
          <a:p>
            <a:pPr lvl="1">
              <a:lnSpc>
                <a:spcPct val="90000"/>
              </a:lnSpc>
            </a:pPr>
            <a:r>
              <a:rPr lang="en-US" sz="2000"/>
              <a:t>File manipulation</a:t>
            </a:r>
          </a:p>
          <a:p>
            <a:pPr lvl="1">
              <a:lnSpc>
                <a:spcPct val="90000"/>
              </a:lnSpc>
            </a:pPr>
            <a:r>
              <a:rPr lang="en-US" sz="2000"/>
              <a:t>Character I/O device control</a:t>
            </a:r>
          </a:p>
          <a:p>
            <a:pPr lvl="1">
              <a:lnSpc>
                <a:spcPct val="90000"/>
              </a:lnSpc>
            </a:pPr>
            <a:r>
              <a:rPr lang="en-US" sz="2000"/>
              <a:t>User processes</a:t>
            </a:r>
          </a:p>
          <a:p>
            <a:pPr>
              <a:lnSpc>
                <a:spcPct val="90000"/>
              </a:lnSpc>
            </a:pPr>
            <a:r>
              <a:rPr lang="en-US" sz="2000"/>
              <a:t>Values</a:t>
            </a:r>
          </a:p>
          <a:p>
            <a:pPr lvl="2">
              <a:lnSpc>
                <a:spcPct val="90000"/>
              </a:lnSpc>
            </a:pPr>
            <a:r>
              <a:rPr lang="en-US" sz="2000"/>
              <a:t>P</a:t>
            </a:r>
            <a:r>
              <a:rPr lang="en-US" sz="2000" baseline="-25000"/>
              <a:t>j</a:t>
            </a:r>
            <a:r>
              <a:rPr lang="en-US" sz="2000"/>
              <a:t>(i)	=Priority of process j at start of ith interval</a:t>
            </a:r>
          </a:p>
          <a:p>
            <a:pPr lvl="2">
              <a:lnSpc>
                <a:spcPct val="90000"/>
              </a:lnSpc>
            </a:pPr>
            <a:r>
              <a:rPr lang="en-US" sz="2000"/>
              <a:t>U</a:t>
            </a:r>
            <a:r>
              <a:rPr lang="en-US" sz="2000" baseline="-25000"/>
              <a:t>j</a:t>
            </a:r>
            <a:r>
              <a:rPr lang="en-US" sz="2000"/>
              <a:t>(i)	=Processor use by j during the ith interval</a:t>
            </a:r>
          </a:p>
          <a:p>
            <a:pPr lvl="1">
              <a:lnSpc>
                <a:spcPct val="90000"/>
              </a:lnSpc>
            </a:pPr>
            <a:r>
              <a:rPr lang="en-US" sz="2000"/>
              <a:t>Calculations (done each second):</a:t>
            </a:r>
          </a:p>
          <a:p>
            <a:pPr lvl="2">
              <a:lnSpc>
                <a:spcPct val="90000"/>
              </a:lnSpc>
            </a:pPr>
            <a:r>
              <a:rPr lang="en-US" sz="2000"/>
              <a:t>CPU</a:t>
            </a:r>
            <a:r>
              <a:rPr lang="en-US" sz="2000" baseline="-25000"/>
              <a:t>j</a:t>
            </a:r>
            <a:r>
              <a:rPr lang="en-US" sz="2000"/>
              <a:t> = U</a:t>
            </a:r>
            <a:r>
              <a:rPr lang="en-US" sz="2000" baseline="-25000"/>
              <a:t>j</a:t>
            </a:r>
            <a:r>
              <a:rPr lang="en-US" sz="2000"/>
              <a:t>(i-1)/2 +CPU</a:t>
            </a:r>
            <a:r>
              <a:rPr lang="en-US" sz="2000" baseline="-25000"/>
              <a:t>j</a:t>
            </a:r>
            <a:r>
              <a:rPr lang="en-US" sz="2000"/>
              <a:t>(i-1)/2</a:t>
            </a:r>
          </a:p>
          <a:p>
            <a:pPr lvl="2">
              <a:lnSpc>
                <a:spcPct val="90000"/>
              </a:lnSpc>
            </a:pPr>
            <a:r>
              <a:rPr lang="en-US" sz="2000"/>
              <a:t>P</a:t>
            </a:r>
            <a:r>
              <a:rPr lang="en-US" sz="2000" baseline="-25000"/>
              <a:t>j </a:t>
            </a:r>
            <a:r>
              <a:rPr lang="en-US" sz="2000"/>
              <a:t>= Base</a:t>
            </a:r>
            <a:r>
              <a:rPr lang="en-US" sz="2000" baseline="-25000"/>
              <a:t>j </a:t>
            </a:r>
            <a:r>
              <a:rPr lang="en-US" sz="2000"/>
              <a:t>+ CPU</a:t>
            </a:r>
            <a:r>
              <a:rPr lang="en-US" sz="2000" baseline="-25000"/>
              <a:t>j</a:t>
            </a:r>
            <a:r>
              <a:rPr lang="en-US" sz="2000"/>
              <a:t>/2 + nice</a:t>
            </a:r>
            <a:r>
              <a:rPr lang="en-US" sz="2000" baseline="-25000"/>
              <a:t>j</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smtClean="0"/>
              <a:t>Multiprocessor Scheduling Issues </a:t>
            </a:r>
            <a:endParaRPr lang="en-US" sz="3600" dirty="0"/>
          </a:p>
        </p:txBody>
      </p:sp>
      <p:sp>
        <p:nvSpPr>
          <p:cNvPr id="3" name="Content Placeholder 2"/>
          <p:cNvSpPr>
            <a:spLocks noGrp="1"/>
          </p:cNvSpPr>
          <p:nvPr>
            <p:ph idx="1"/>
          </p:nvPr>
        </p:nvSpPr>
        <p:spPr>
          <a:xfrm>
            <a:off x="457200" y="1066801"/>
            <a:ext cx="8229600" cy="4343400"/>
          </a:xfrm>
        </p:spPr>
        <p:txBody>
          <a:bodyPr/>
          <a:lstStyle/>
          <a:p>
            <a:r>
              <a:rPr lang="en-US" dirty="0" smtClean="0"/>
              <a:t>Processors are  functionally identical ?</a:t>
            </a:r>
          </a:p>
          <a:p>
            <a:pPr lvl="1"/>
            <a:r>
              <a:rPr lang="en-US" dirty="0" smtClean="0"/>
              <a:t>Homogeneous</a:t>
            </a:r>
          </a:p>
          <a:p>
            <a:pPr lvl="1"/>
            <a:r>
              <a:rPr lang="en-US" dirty="0" smtClean="0"/>
              <a:t>Heterogeneous</a:t>
            </a:r>
          </a:p>
          <a:p>
            <a:r>
              <a:rPr lang="en-US" dirty="0" smtClean="0"/>
              <a:t>System in which i/o is attached to private bus of a processor.</a:t>
            </a:r>
          </a:p>
          <a:p>
            <a:r>
              <a:rPr lang="en-US" dirty="0" smtClean="0"/>
              <a:t>Keep all processor equally busy .</a:t>
            </a:r>
          </a:p>
          <a:p>
            <a:pPr lvl="1"/>
            <a:r>
              <a:rPr lang="en-US" dirty="0" smtClean="0"/>
              <a:t>Load balancing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Approach to MP scheduling </a:t>
            </a:r>
            <a:endParaRPr lang="en-US" dirty="0"/>
          </a:p>
        </p:txBody>
      </p:sp>
      <p:sp>
        <p:nvSpPr>
          <p:cNvPr id="3" name="Content Placeholder 2"/>
          <p:cNvSpPr>
            <a:spLocks noGrp="1"/>
          </p:cNvSpPr>
          <p:nvPr>
            <p:ph idx="1"/>
          </p:nvPr>
        </p:nvSpPr>
        <p:spPr>
          <a:xfrm>
            <a:off x="76200" y="1066800"/>
            <a:ext cx="8915400" cy="5638799"/>
          </a:xfrm>
        </p:spPr>
        <p:txBody>
          <a:bodyPr/>
          <a:lstStyle/>
          <a:p>
            <a:r>
              <a:rPr lang="en-US" sz="2000" dirty="0" smtClean="0"/>
              <a:t>Asymmetric multiprocessing </a:t>
            </a:r>
          </a:p>
          <a:p>
            <a:pPr lvl="1"/>
            <a:r>
              <a:rPr lang="en-US" sz="2000" dirty="0" smtClean="0"/>
              <a:t>All scheduling , I/O handling, System activity is handled by one processor </a:t>
            </a:r>
          </a:p>
          <a:p>
            <a:pPr lvl="1"/>
            <a:r>
              <a:rPr lang="en-US" sz="2000" dirty="0" smtClean="0"/>
              <a:t>Other processor are used for executing user code</a:t>
            </a:r>
          </a:p>
          <a:p>
            <a:pPr lvl="1"/>
            <a:r>
              <a:rPr lang="en-US" sz="2000" dirty="0" smtClean="0"/>
              <a:t>Simple as only one processor accesses the system data structure ( reduced need for data sharing) </a:t>
            </a:r>
          </a:p>
          <a:p>
            <a:r>
              <a:rPr lang="en-US" sz="2000" dirty="0" smtClean="0"/>
              <a:t>Symmetric multiprocessing </a:t>
            </a:r>
          </a:p>
          <a:p>
            <a:pPr lvl="1"/>
            <a:r>
              <a:rPr lang="en-US" sz="2000" dirty="0" smtClean="0"/>
              <a:t>Each processor is self scheduling</a:t>
            </a:r>
          </a:p>
          <a:p>
            <a:pPr lvl="2"/>
            <a:r>
              <a:rPr lang="en-US" sz="2000" dirty="0" smtClean="0"/>
              <a:t>Can have single common  queue for all processor </a:t>
            </a:r>
          </a:p>
          <a:p>
            <a:pPr lvl="2"/>
            <a:r>
              <a:rPr lang="en-US" sz="2000" dirty="0" smtClean="0"/>
              <a:t> alternatively individual queue for each processor </a:t>
            </a:r>
          </a:p>
          <a:p>
            <a:pPr lvl="3"/>
            <a:r>
              <a:rPr lang="en-US" sz="1600" dirty="0" smtClean="0"/>
              <a:t>Multiple scheduler, updating common data structure ( </a:t>
            </a:r>
            <a:r>
              <a:rPr lang="en-US" sz="1600" smtClean="0"/>
              <a:t>concurrency issues)</a:t>
            </a:r>
            <a:endParaRPr lang="en-US" sz="1600" dirty="0" smtClean="0"/>
          </a:p>
          <a:p>
            <a:pPr lvl="1"/>
            <a:r>
              <a:rPr lang="en-US" sz="2000" dirty="0" smtClean="0"/>
              <a:t>Processor affinity</a:t>
            </a:r>
          </a:p>
          <a:p>
            <a:pPr lvl="2"/>
            <a:r>
              <a:rPr lang="en-US" sz="2000" dirty="0" smtClean="0"/>
              <a:t>Soft affinity</a:t>
            </a:r>
          </a:p>
          <a:p>
            <a:pPr lvl="2"/>
            <a:r>
              <a:rPr lang="en-US" sz="2000" dirty="0" smtClean="0"/>
              <a:t>Hard affinity </a:t>
            </a:r>
          </a:p>
          <a:p>
            <a:pPr lvl="1"/>
            <a:r>
              <a:rPr lang="en-US" sz="2000" dirty="0" smtClean="0"/>
              <a:t>NUMA &amp; CPU scheduling</a:t>
            </a:r>
          </a:p>
          <a:p>
            <a:pPr lvl="1"/>
            <a:r>
              <a:rPr lang="en-US" sz="2000" dirty="0" smtClean="0"/>
              <a:t>Load balancing</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9_1"/>
          <p:cNvPicPr>
            <a:picLocks noGrp="1" noChangeAspect="1" noChangeArrowheads="1"/>
          </p:cNvPicPr>
          <p:nvPr>
            <p:ph type="body" idx="1"/>
          </p:nvPr>
        </p:nvPicPr>
        <p:blipFill>
          <a:blip r:embed="rId3" cstate="print"/>
          <a:srcRect/>
          <a:stretch>
            <a:fillRect/>
          </a:stretch>
        </p:blipFill>
        <p:spPr>
          <a:xfrm>
            <a:off x="1066800" y="381000"/>
            <a:ext cx="7620000" cy="5638800"/>
          </a:xfrm>
          <a:noFill/>
          <a:ln/>
        </p:spPr>
      </p:pic>
      <p:sp>
        <p:nvSpPr>
          <p:cNvPr id="8197" name="Line 5"/>
          <p:cNvSpPr>
            <a:spLocks noChangeShapeType="1"/>
          </p:cNvSpPr>
          <p:nvPr/>
        </p:nvSpPr>
        <p:spPr bwMode="auto">
          <a:xfrm flipV="1">
            <a:off x="3733800" y="2971800"/>
            <a:ext cx="0" cy="1447800"/>
          </a:xfrm>
          <a:prstGeom prst="line">
            <a:avLst/>
          </a:prstGeom>
          <a:noFill/>
          <a:ln w="38100">
            <a:solidFill>
              <a:schemeClr val="tx1"/>
            </a:solidFill>
            <a:prstDash val="dash"/>
            <a:round/>
            <a:headEnd/>
            <a:tailEnd type="triangle" w="med" len="med"/>
          </a:ln>
          <a:effectLst/>
        </p:spPr>
        <p:txBody>
          <a:bodyPr/>
          <a:lstStyle/>
          <a:p>
            <a:endParaRPr lang="en-US"/>
          </a:p>
        </p:txBody>
      </p:sp>
      <p:sp>
        <p:nvSpPr>
          <p:cNvPr id="8198" name="Line 6"/>
          <p:cNvSpPr>
            <a:spLocks noChangeShapeType="1"/>
          </p:cNvSpPr>
          <p:nvPr/>
        </p:nvSpPr>
        <p:spPr bwMode="auto">
          <a:xfrm flipV="1">
            <a:off x="1524000" y="2971800"/>
            <a:ext cx="0" cy="1447800"/>
          </a:xfrm>
          <a:prstGeom prst="line">
            <a:avLst/>
          </a:prstGeom>
          <a:noFill/>
          <a:ln w="38100">
            <a:solidFill>
              <a:schemeClr val="tx1"/>
            </a:solidFill>
            <a:prstDash val="dash"/>
            <a:round/>
            <a:headEnd/>
            <a:tailEnd type="triangle" w="med" len="med"/>
          </a:ln>
          <a:effectLst/>
        </p:spPr>
        <p:txBody>
          <a:bodyPr/>
          <a:lstStyle/>
          <a:p>
            <a:endParaRPr lang="en-US"/>
          </a:p>
        </p:txBody>
      </p:sp>
      <p:sp>
        <p:nvSpPr>
          <p:cNvPr id="8199" name="Line 7"/>
          <p:cNvSpPr>
            <a:spLocks noChangeShapeType="1"/>
          </p:cNvSpPr>
          <p:nvPr/>
        </p:nvSpPr>
        <p:spPr bwMode="auto">
          <a:xfrm flipH="1">
            <a:off x="4114800" y="2971800"/>
            <a:ext cx="1676400" cy="1524000"/>
          </a:xfrm>
          <a:prstGeom prst="line">
            <a:avLst/>
          </a:prstGeom>
          <a:noFill/>
          <a:ln w="38100">
            <a:solidFill>
              <a:schemeClr val="tx1"/>
            </a:solidFill>
            <a:prstDash val="dash"/>
            <a:round/>
            <a:headEnd/>
            <a:tailEnd type="triangle" w="med" len="med"/>
          </a:ln>
          <a:effectLst/>
        </p:spPr>
        <p:txBody>
          <a:bodyPr/>
          <a:lstStyle/>
          <a:p>
            <a:endParaRPr lang="en-US"/>
          </a:p>
        </p:txBody>
      </p:sp>
      <p:sp>
        <p:nvSpPr>
          <p:cNvPr id="8200" name="Line 8"/>
          <p:cNvSpPr>
            <a:spLocks noChangeShapeType="1"/>
          </p:cNvSpPr>
          <p:nvPr/>
        </p:nvSpPr>
        <p:spPr bwMode="auto">
          <a:xfrm>
            <a:off x="6477000" y="2743200"/>
            <a:ext cx="1143000" cy="0"/>
          </a:xfrm>
          <a:prstGeom prst="line">
            <a:avLst/>
          </a:prstGeom>
          <a:noFill/>
          <a:ln w="38100">
            <a:solidFill>
              <a:schemeClr val="tx1"/>
            </a:solidFill>
            <a:prstDash val="dash"/>
            <a:round/>
            <a:headEnd/>
            <a:tailEnd type="triangle" w="med" len="med"/>
          </a:ln>
          <a:effec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Load balancing </a:t>
            </a:r>
            <a:endParaRPr lang="en-US" dirty="0"/>
          </a:p>
        </p:txBody>
      </p:sp>
      <p:sp>
        <p:nvSpPr>
          <p:cNvPr id="3" name="Content Placeholder 2"/>
          <p:cNvSpPr>
            <a:spLocks noGrp="1"/>
          </p:cNvSpPr>
          <p:nvPr>
            <p:ph idx="1"/>
          </p:nvPr>
        </p:nvSpPr>
        <p:spPr>
          <a:xfrm>
            <a:off x="304800" y="990600"/>
            <a:ext cx="8610600" cy="5135563"/>
          </a:xfrm>
        </p:spPr>
        <p:txBody>
          <a:bodyPr/>
          <a:lstStyle/>
          <a:p>
            <a:r>
              <a:rPr lang="en-US" dirty="0" smtClean="0"/>
              <a:t>In SMP load balancing is necessary only when each processor has independent (private)ready queue</a:t>
            </a:r>
          </a:p>
          <a:p>
            <a:r>
              <a:rPr lang="en-US" dirty="0" smtClean="0"/>
              <a:t>Push/pull migration </a:t>
            </a:r>
          </a:p>
          <a:p>
            <a:pPr lvl="1"/>
            <a:r>
              <a:rPr lang="en-US" dirty="0" smtClean="0"/>
              <a:t>A specific task checks periodically the load of each processor .</a:t>
            </a:r>
          </a:p>
          <a:p>
            <a:pPr lvl="2"/>
            <a:r>
              <a:rPr lang="en-US" dirty="0" smtClean="0"/>
              <a:t>In case of imbalance , moves process from overload to idle processor.</a:t>
            </a:r>
          </a:p>
          <a:p>
            <a:pPr lvl="2"/>
            <a:r>
              <a:rPr lang="en-US" dirty="0" smtClean="0"/>
              <a:t>Pull occurs when Idle processor pulls a process from a busy processor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57200" y="274638"/>
            <a:ext cx="8229600" cy="715962"/>
          </a:xfrm>
          <a:noFill/>
          <a:ln/>
        </p:spPr>
        <p:txBody>
          <a:bodyPr/>
          <a:lstStyle/>
          <a:p>
            <a:pPr algn="l"/>
            <a:r>
              <a:rPr lang="en-US" sz="3200" dirty="0"/>
              <a:t>Long-Term Scheduling</a:t>
            </a:r>
          </a:p>
        </p:txBody>
      </p:sp>
      <p:sp>
        <p:nvSpPr>
          <p:cNvPr id="13317" name="Rectangle 5"/>
          <p:cNvSpPr>
            <a:spLocks noGrp="1" noChangeArrowheads="1"/>
          </p:cNvSpPr>
          <p:nvPr>
            <p:ph type="body" idx="1"/>
          </p:nvPr>
        </p:nvSpPr>
        <p:spPr>
          <a:noFill/>
          <a:ln/>
        </p:spPr>
        <p:txBody>
          <a:bodyPr/>
          <a:lstStyle/>
          <a:p>
            <a:pPr>
              <a:lnSpc>
                <a:spcPct val="90000"/>
              </a:lnSpc>
            </a:pPr>
            <a:r>
              <a:rPr lang="en-US" sz="2400" dirty="0"/>
              <a:t>Determines which programs are admitted to the system for </a:t>
            </a:r>
            <a:r>
              <a:rPr lang="en-US" sz="2400" dirty="0" smtClean="0"/>
              <a:t>processing</a:t>
            </a:r>
          </a:p>
          <a:p>
            <a:pPr>
              <a:lnSpc>
                <a:spcPct val="90000"/>
              </a:lnSpc>
            </a:pPr>
            <a:endParaRPr lang="en-US" sz="2400" dirty="0"/>
          </a:p>
          <a:p>
            <a:pPr>
              <a:lnSpc>
                <a:spcPct val="90000"/>
              </a:lnSpc>
            </a:pPr>
            <a:r>
              <a:rPr lang="en-US" sz="2400" dirty="0"/>
              <a:t>Controls the degree of </a:t>
            </a:r>
            <a:r>
              <a:rPr lang="en-US" sz="2400" dirty="0" smtClean="0"/>
              <a:t>multiprogramming</a:t>
            </a:r>
          </a:p>
          <a:p>
            <a:pPr>
              <a:lnSpc>
                <a:spcPct val="90000"/>
              </a:lnSpc>
            </a:pPr>
            <a:endParaRPr lang="en-US" sz="2400" dirty="0"/>
          </a:p>
          <a:p>
            <a:pPr>
              <a:lnSpc>
                <a:spcPct val="90000"/>
              </a:lnSpc>
            </a:pPr>
            <a:r>
              <a:rPr lang="en-US" sz="2400" dirty="0"/>
              <a:t>More processes, smaller percentage of time each process is </a:t>
            </a:r>
            <a:r>
              <a:rPr lang="en-US" sz="2400" dirty="0" smtClean="0"/>
              <a:t>executed</a:t>
            </a:r>
          </a:p>
          <a:p>
            <a:pPr>
              <a:lnSpc>
                <a:spcPct val="90000"/>
              </a:lnSpc>
            </a:pPr>
            <a:endParaRPr lang="en-US" sz="2400" dirty="0"/>
          </a:p>
          <a:p>
            <a:pPr>
              <a:lnSpc>
                <a:spcPct val="90000"/>
              </a:lnSpc>
            </a:pPr>
            <a:r>
              <a:rPr lang="en-US" sz="2400" dirty="0"/>
              <a:t>2 decisions involved in Long term Scheduling</a:t>
            </a:r>
          </a:p>
          <a:p>
            <a:pPr lvl="1">
              <a:lnSpc>
                <a:spcPct val="90000"/>
              </a:lnSpc>
            </a:pPr>
            <a:r>
              <a:rPr lang="en-US" sz="2400" dirty="0"/>
              <a:t>OS can take one or more additional processes</a:t>
            </a:r>
          </a:p>
          <a:p>
            <a:pPr lvl="1">
              <a:lnSpc>
                <a:spcPct val="90000"/>
              </a:lnSpc>
            </a:pPr>
            <a:r>
              <a:rPr lang="en-US" sz="2400" dirty="0"/>
              <a:t>Which job or jobs to accept and turn into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noFill/>
          <a:ln/>
        </p:spPr>
        <p:txBody>
          <a:bodyPr/>
          <a:lstStyle/>
          <a:p>
            <a:pPr algn="l"/>
            <a:r>
              <a:rPr lang="en-US" sz="3200" dirty="0"/>
              <a:t>Medium-Term Scheduling</a:t>
            </a:r>
          </a:p>
        </p:txBody>
      </p:sp>
      <p:sp>
        <p:nvSpPr>
          <p:cNvPr id="14341" name="Rectangle 5"/>
          <p:cNvSpPr>
            <a:spLocks noGrp="1" noChangeArrowheads="1"/>
          </p:cNvSpPr>
          <p:nvPr>
            <p:ph type="body" idx="1"/>
          </p:nvPr>
        </p:nvSpPr>
        <p:spPr>
          <a:xfrm>
            <a:off x="457200" y="1600201"/>
            <a:ext cx="8229600" cy="3505200"/>
          </a:xfrm>
          <a:noFill/>
          <a:ln/>
        </p:spPr>
        <p:txBody>
          <a:bodyPr/>
          <a:lstStyle/>
          <a:p>
            <a:r>
              <a:rPr lang="en-US" sz="2800" dirty="0"/>
              <a:t>Part of the swapping </a:t>
            </a:r>
            <a:r>
              <a:rPr lang="en-US" sz="2800" dirty="0" smtClean="0"/>
              <a:t>function</a:t>
            </a:r>
          </a:p>
          <a:p>
            <a:endParaRPr lang="en-US" sz="2800" dirty="0"/>
          </a:p>
          <a:p>
            <a:r>
              <a:rPr lang="en-US" sz="2800" dirty="0"/>
              <a:t>Based on the need to manage the degree of multiprogramming</a:t>
            </a:r>
          </a:p>
          <a:p>
            <a:endParaRPr lang="en-US" dirty="0"/>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lstStyle/>
          <a:p>
            <a:pPr algn="l"/>
            <a:r>
              <a:rPr lang="en-US" sz="3200" dirty="0"/>
              <a:t>Short-Term Scheduling</a:t>
            </a:r>
          </a:p>
        </p:txBody>
      </p:sp>
      <p:sp>
        <p:nvSpPr>
          <p:cNvPr id="15365" name="Rectangle 5"/>
          <p:cNvSpPr>
            <a:spLocks noGrp="1" noChangeArrowheads="1"/>
          </p:cNvSpPr>
          <p:nvPr>
            <p:ph type="body" idx="1"/>
          </p:nvPr>
        </p:nvSpPr>
        <p:spPr>
          <a:noFill/>
          <a:ln/>
        </p:spPr>
        <p:txBody>
          <a:bodyPr/>
          <a:lstStyle/>
          <a:p>
            <a:r>
              <a:rPr lang="en-US" sz="2800" dirty="0"/>
              <a:t>Known as the dispatcher</a:t>
            </a:r>
          </a:p>
          <a:p>
            <a:r>
              <a:rPr lang="en-US" sz="2800" dirty="0"/>
              <a:t>Executes most frequently</a:t>
            </a:r>
          </a:p>
          <a:p>
            <a:r>
              <a:rPr lang="en-US" sz="2800" dirty="0"/>
              <a:t>Invoked when an event occurs</a:t>
            </a:r>
          </a:p>
          <a:p>
            <a:pPr lvl="1"/>
            <a:r>
              <a:rPr lang="en-US" sz="2400" dirty="0"/>
              <a:t>Clock interrupts</a:t>
            </a:r>
          </a:p>
          <a:p>
            <a:pPr lvl="1"/>
            <a:r>
              <a:rPr lang="en-US" sz="2400" dirty="0"/>
              <a:t>I/O interrupts</a:t>
            </a:r>
          </a:p>
          <a:p>
            <a:pPr lvl="1"/>
            <a:r>
              <a:rPr lang="en-US" sz="2400" dirty="0"/>
              <a:t>Operating system calls</a:t>
            </a:r>
          </a:p>
          <a:p>
            <a:pPr lvl="1"/>
            <a:r>
              <a:rPr lang="en-US" sz="2400" dirty="0"/>
              <a:t>Signals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762000"/>
          </a:xfrm>
        </p:spPr>
        <p:txBody>
          <a:bodyPr/>
          <a:lstStyle/>
          <a:p>
            <a:r>
              <a:rPr lang="en-US"/>
              <a:t>CPU Scheduling</a:t>
            </a:r>
          </a:p>
        </p:txBody>
      </p:sp>
      <p:sp>
        <p:nvSpPr>
          <p:cNvPr id="9219" name="Rectangle 3"/>
          <p:cNvSpPr>
            <a:spLocks noGrp="1" noChangeArrowheads="1"/>
          </p:cNvSpPr>
          <p:nvPr>
            <p:ph type="body" idx="1"/>
          </p:nvPr>
        </p:nvSpPr>
        <p:spPr>
          <a:xfrm>
            <a:off x="457200" y="990600"/>
            <a:ext cx="8229600" cy="5135563"/>
          </a:xfrm>
        </p:spPr>
        <p:txBody>
          <a:bodyPr/>
          <a:lstStyle/>
          <a:p>
            <a:r>
              <a:rPr lang="en-US" sz="2400"/>
              <a:t>Maximize CPU utilization with multi programming. </a:t>
            </a:r>
          </a:p>
          <a:p>
            <a:r>
              <a:rPr lang="en-US" sz="2400"/>
              <a:t>CPU–I/O Burst Cycle – Process execution consists of a </a:t>
            </a:r>
            <a:r>
              <a:rPr lang="en-US" sz="2400" i="1"/>
              <a:t>cycle</a:t>
            </a:r>
            <a:r>
              <a:rPr lang="en-US" sz="2400"/>
              <a:t> of CPU execution and I/O wait.</a:t>
            </a:r>
          </a:p>
          <a:p>
            <a:endParaRPr lang="en-US" sz="2400"/>
          </a:p>
        </p:txBody>
      </p:sp>
      <p:pic>
        <p:nvPicPr>
          <p:cNvPr id="9220" name="Picture 4"/>
          <p:cNvPicPr>
            <a:picLocks noChangeAspect="1" noChangeArrowheads="1"/>
          </p:cNvPicPr>
          <p:nvPr/>
        </p:nvPicPr>
        <p:blipFill>
          <a:blip r:embed="rId3" cstate="print"/>
          <a:srcRect l="38274" t="10310" r="40599" b="52560"/>
          <a:stretch>
            <a:fillRect/>
          </a:stretch>
        </p:blipFill>
        <p:spPr bwMode="auto">
          <a:xfrm>
            <a:off x="2971800" y="2286000"/>
            <a:ext cx="3413125" cy="4419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1022</TotalTime>
  <Words>2084</Words>
  <Application>Microsoft Office PowerPoint</Application>
  <PresentationFormat>On-screen Show (4:3)</PresentationFormat>
  <Paragraphs>437</Paragraphs>
  <Slides>50</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9" baseType="lpstr">
      <vt:lpstr>Arial</vt:lpstr>
      <vt:lpstr>Calibri</vt:lpstr>
      <vt:lpstr>Gulim</vt:lpstr>
      <vt:lpstr>Gulim</vt:lpstr>
      <vt:lpstr>Helvetica</vt:lpstr>
      <vt:lpstr>Symbol</vt:lpstr>
      <vt:lpstr>Default Design</vt:lpstr>
      <vt:lpstr>Equation</vt:lpstr>
      <vt:lpstr>Worksheet</vt:lpstr>
      <vt:lpstr>Scheduling </vt:lpstr>
      <vt:lpstr>Scheduling</vt:lpstr>
      <vt:lpstr>What is scheduling ?</vt:lpstr>
      <vt:lpstr>Types of Scheduling( Based on frequency of invocation of scheduler)</vt:lpstr>
      <vt:lpstr>PowerPoint Presentation</vt:lpstr>
      <vt:lpstr>Long-Term Scheduling</vt:lpstr>
      <vt:lpstr>Medium-Term Scheduling</vt:lpstr>
      <vt:lpstr>Short-Term Scheduling</vt:lpstr>
      <vt:lpstr>CPU Scheduling</vt:lpstr>
      <vt:lpstr>PowerPoint Presentation</vt:lpstr>
      <vt:lpstr>Assumption: CPU Bursts</vt:lpstr>
      <vt:lpstr>PowerPoint Presentation</vt:lpstr>
      <vt:lpstr>Dispatcher </vt:lpstr>
      <vt:lpstr>Performance Measures </vt:lpstr>
      <vt:lpstr>Performance Measures </vt:lpstr>
      <vt:lpstr>Scheduling Assumptions</vt:lpstr>
      <vt:lpstr>Scheduling Algorithms</vt:lpstr>
      <vt:lpstr>PowerPoint Presentation</vt:lpstr>
      <vt:lpstr>PowerPoint Presentation</vt:lpstr>
      <vt:lpstr>FCFS scheduling</vt:lpstr>
      <vt:lpstr>FCFS scheduling</vt:lpstr>
      <vt:lpstr>Shortest-Job-First (SJF) Scheduling</vt:lpstr>
      <vt:lpstr>PowerPoint Presentation</vt:lpstr>
      <vt:lpstr>PowerPoint Presentation</vt:lpstr>
      <vt:lpstr>Predicting the Length of the Next CPU Burst</vt:lpstr>
      <vt:lpstr>Determining Length of Next CPU Burst</vt:lpstr>
      <vt:lpstr>PowerPoint Presentation</vt:lpstr>
      <vt:lpstr>Priority Scheduling</vt:lpstr>
      <vt:lpstr>Round Robin (RR)</vt:lpstr>
      <vt:lpstr>PowerPoint Presentation</vt:lpstr>
      <vt:lpstr>Example of RR with Time Quantum = 20</vt:lpstr>
      <vt:lpstr>How a Smaller Time Quantum Increases Context Switches</vt:lpstr>
      <vt:lpstr>Turnaround Time Varies With The Time Quantum</vt:lpstr>
      <vt:lpstr>RR Contd….</vt:lpstr>
      <vt:lpstr>Round Robin: Issues </vt:lpstr>
      <vt:lpstr>Highest Response Ratio Next</vt:lpstr>
      <vt:lpstr>Multilevel Queue</vt:lpstr>
      <vt:lpstr>PowerPoint Presentation</vt:lpstr>
      <vt:lpstr>Multilevel Queue</vt:lpstr>
      <vt:lpstr>Multilevel Feedback Queue</vt:lpstr>
      <vt:lpstr>PowerPoint Presentation</vt:lpstr>
      <vt:lpstr>Fair-share Scheduling</vt:lpstr>
      <vt:lpstr>Fair Share Scheduling</vt:lpstr>
      <vt:lpstr>Fair Share Scheduling</vt:lpstr>
      <vt:lpstr>Fair Share Example</vt:lpstr>
      <vt:lpstr>Traditional UNIX Scheduling</vt:lpstr>
      <vt:lpstr>Bands</vt:lpstr>
      <vt:lpstr>Multiprocessor Scheduling Issues </vt:lpstr>
      <vt:lpstr>Approach to MP scheduling </vt:lpstr>
      <vt:lpstr>Load balancing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JPM</dc:creator>
  <cp:lastModifiedBy>Admin</cp:lastModifiedBy>
  <cp:revision>80</cp:revision>
  <cp:lastPrinted>1601-01-01T00:00:00Z</cp:lastPrinted>
  <dcterms:created xsi:type="dcterms:W3CDTF">1601-01-01T00:00:00Z</dcterms:created>
  <dcterms:modified xsi:type="dcterms:W3CDTF">2020-09-08T04:29:50Z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