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371" r:id="rId2"/>
    <p:sldId id="372" r:id="rId3"/>
    <p:sldId id="423" r:id="rId4"/>
    <p:sldId id="424" r:id="rId5"/>
    <p:sldId id="441" r:id="rId6"/>
    <p:sldId id="425" r:id="rId7"/>
    <p:sldId id="426" r:id="rId8"/>
    <p:sldId id="427" r:id="rId9"/>
    <p:sldId id="428" r:id="rId10"/>
    <p:sldId id="413" r:id="rId11"/>
    <p:sldId id="414" r:id="rId12"/>
    <p:sldId id="410" r:id="rId13"/>
    <p:sldId id="411" r:id="rId14"/>
    <p:sldId id="415" r:id="rId15"/>
    <p:sldId id="421" r:id="rId16"/>
    <p:sldId id="422" r:id="rId17"/>
    <p:sldId id="429" r:id="rId18"/>
    <p:sldId id="430" r:id="rId19"/>
    <p:sldId id="431" r:id="rId20"/>
    <p:sldId id="432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34" r:id="rId30"/>
    <p:sldId id="435" r:id="rId31"/>
    <p:sldId id="436" r:id="rId32"/>
    <p:sldId id="437" r:id="rId33"/>
    <p:sldId id="438" r:id="rId34"/>
    <p:sldId id="439" r:id="rId35"/>
    <p:sldId id="450" r:id="rId36"/>
    <p:sldId id="451" r:id="rId37"/>
    <p:sldId id="452" r:id="rId38"/>
    <p:sldId id="453" r:id="rId39"/>
    <p:sldId id="454" r:id="rId40"/>
    <p:sldId id="440" r:id="rId41"/>
    <p:sldId id="433" r:id="rId4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902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24F01540-421D-48DC-8013-99B9BAB10711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902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7E8B6FAB-43B6-4E4E-BA4A-88A5C8F28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64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542E-1F94-4BFF-85BC-D1993039EB66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17EEB-2076-4B97-AB69-61080491E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208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D1E6-98E2-4CFF-9B94-DED2EAC5ECC5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C141-D057-4CAD-A673-A11D757D2FD8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6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398-6C0D-42D6-A692-7AACB1E96F6C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39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11708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BE50B-9B15-4E7D-895A-F016DE8F3550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11657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1298-ADF1-4541-8D2E-255560A00478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51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C4-A9A8-4BC8-83D0-05C44A915FFA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4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6CA-3B83-4977-A374-34B9EF81401C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6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100976"/>
            <a:ext cx="2844800" cy="365125"/>
          </a:xfrm>
        </p:spPr>
        <p:txBody>
          <a:bodyPr/>
          <a:lstStyle/>
          <a:p>
            <a:fld id="{8ABC8FEE-C7EF-4735-88EF-5C9E17B638E7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11155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9188" y="6111558"/>
            <a:ext cx="2844800" cy="365125"/>
          </a:xfrm>
        </p:spPr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23664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2F61-8405-424C-A95C-5CE390E5AA4C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0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F48D-823E-4A0F-8D72-18A325117E66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3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A26C-7647-465B-B277-A43DF24D03B4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4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CB51-6CFA-4266-B986-733858B17F64}" type="datetime1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8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Principles of Programming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23659" y="5410200"/>
            <a:ext cx="8355541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981" y="2238232"/>
            <a:ext cx="902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fType</a:t>
            </a:r>
            <a:r>
              <a:rPr lang="fr-FR" sz="4000" dirty="0" smtClean="0"/>
              <a:t> :: Int -&gt; Int -&gt; Int </a:t>
            </a:r>
          </a:p>
          <a:p>
            <a:r>
              <a:rPr lang="fr-FR" sz="4000" dirty="0" err="1" smtClean="0"/>
              <a:t>fType</a:t>
            </a:r>
            <a:r>
              <a:rPr lang="fr-FR" sz="4000" dirty="0" smtClean="0"/>
              <a:t> x y = x*x + y*y </a:t>
            </a:r>
          </a:p>
          <a:p>
            <a:r>
              <a:rPr lang="fr-FR" sz="4000" dirty="0" smtClean="0"/>
              <a:t>main = </a:t>
            </a:r>
            <a:r>
              <a:rPr lang="fr-FR" sz="4000" dirty="0" err="1" smtClean="0"/>
              <a:t>print</a:t>
            </a:r>
            <a:r>
              <a:rPr lang="fr-FR" sz="4000" dirty="0" smtClean="0"/>
              <a:t> (</a:t>
            </a:r>
            <a:r>
              <a:rPr lang="fr-FR" sz="4000" dirty="0" err="1" smtClean="0"/>
              <a:t>fType</a:t>
            </a:r>
            <a:r>
              <a:rPr lang="fr-FR" sz="4000" dirty="0" smtClean="0"/>
              <a:t> 2 4)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59809" y="750627"/>
            <a:ext cx="6701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Haskell Example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741" y="2811438"/>
            <a:ext cx="9662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 :: Integer -&gt; Integer -&gt; Integer 	--function declaration </a:t>
            </a:r>
          </a:p>
          <a:p>
            <a:r>
              <a:rPr lang="en-US" sz="2800" dirty="0" smtClean="0"/>
              <a:t>add x y = x + y 				--function definition </a:t>
            </a:r>
          </a:p>
          <a:p>
            <a:r>
              <a:rPr lang="en-US" sz="2800" dirty="0" smtClean="0"/>
              <a:t>main = do 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putStrLn</a:t>
            </a:r>
            <a:r>
              <a:rPr lang="en-US" sz="2800" dirty="0" smtClean="0"/>
              <a:t> "The addition of the two numbers is:" </a:t>
            </a:r>
          </a:p>
          <a:p>
            <a:r>
              <a:rPr lang="en-US" sz="2800" dirty="0" smtClean="0"/>
              <a:t>	print(add 2 5) 			--calling a function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05192" y="828680"/>
            <a:ext cx="38720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Haskell Example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344" y="524656"/>
            <a:ext cx="9913496" cy="6770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Take away from Last couple of classes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409" y="1379096"/>
            <a:ext cx="10972800" cy="2616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New programming language – Lambda calculus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Syntax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Scope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Renaming and Reduction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Call by value and name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9489" y="854439"/>
            <a:ext cx="9453796" cy="6770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Today’s class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794" y="1771339"/>
            <a:ext cx="9453796" cy="3200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2800" dirty="0" smtClean="0"/>
              <a:t>How to express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</a:t>
            </a:r>
            <a:r>
              <a:rPr lang="en-US" sz="2800" dirty="0" err="1" smtClean="0"/>
              <a:t>Combinators</a:t>
            </a:r>
            <a:r>
              <a:rPr lang="en-US" sz="2800" dirty="0" smtClean="0"/>
              <a:t> 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Boolean </a:t>
            </a:r>
            <a:r>
              <a:rPr lang="en-US" sz="2800" dirty="0" smtClean="0"/>
              <a:t>expression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Numbers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addition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 := 𝜆</a:t>
            </a:r>
            <a:r>
              <a:rPr lang="en-US" sz="3600" i="1" dirty="0" err="1" smtClean="0"/>
              <a:t>a.a</a:t>
            </a:r>
            <a:endParaRPr lang="en-US" sz="3600" i="1" dirty="0" smtClean="0"/>
          </a:p>
          <a:p>
            <a:r>
              <a:rPr lang="en-US" sz="3600" dirty="0" smtClean="0"/>
              <a:t>I </a:t>
            </a:r>
            <a:r>
              <a:rPr lang="en-US" sz="3600" i="1" dirty="0" smtClean="0"/>
              <a:t>x = ?</a:t>
            </a:r>
          </a:p>
          <a:p>
            <a:endParaRPr lang="en-US" sz="3600" i="1" dirty="0" smtClean="0"/>
          </a:p>
          <a:p>
            <a:r>
              <a:rPr lang="en-US" sz="3600" dirty="0" smtClean="0"/>
              <a:t>I </a:t>
            </a:r>
            <a:r>
              <a:rPr lang="en-US" sz="3600" i="1" dirty="0" smtClean="0"/>
              <a:t>x = x</a:t>
            </a:r>
          </a:p>
          <a:p>
            <a:endParaRPr lang="en-US" sz="3600" i="1" dirty="0" smtClean="0"/>
          </a:p>
          <a:p>
            <a:r>
              <a:rPr lang="en-US" sz="3600" dirty="0" smtClean="0"/>
              <a:t>I </a:t>
            </a:r>
            <a:r>
              <a:rPr lang="en-US" sz="3600" dirty="0" err="1" smtClean="0"/>
              <a:t>I</a:t>
            </a:r>
            <a:r>
              <a:rPr lang="en-US" sz="3600" dirty="0" smtClean="0"/>
              <a:t> = ?</a:t>
            </a:r>
          </a:p>
          <a:p>
            <a:r>
              <a:rPr lang="en-US" sz="3600" dirty="0" smtClean="0"/>
              <a:t>I </a:t>
            </a:r>
            <a:r>
              <a:rPr lang="en-US" sz="3600" dirty="0" err="1" smtClean="0"/>
              <a:t>I</a:t>
            </a:r>
            <a:r>
              <a:rPr lang="en-US" sz="3600" dirty="0" smtClean="0"/>
              <a:t> = 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Identity </a:t>
            </a:r>
            <a:r>
              <a:rPr lang="en-US" dirty="0" err="1" smtClean="0"/>
              <a:t>Combinator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3973" y="360742"/>
            <a:ext cx="30670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 := 𝜆</a:t>
            </a:r>
            <a:r>
              <a:rPr lang="en-US" sz="3200" i="1" dirty="0" err="1" smtClean="0"/>
              <a:t>f.ff</a:t>
            </a:r>
            <a:endParaRPr lang="en-US" sz="3200" i="1" dirty="0" smtClean="0"/>
          </a:p>
          <a:p>
            <a:endParaRPr lang="en-US" sz="3200" i="1" dirty="0" smtClean="0"/>
          </a:p>
          <a:p>
            <a:r>
              <a:rPr lang="en-US" sz="3200" dirty="0" smtClean="0"/>
              <a:t>M I = ?</a:t>
            </a:r>
          </a:p>
          <a:p>
            <a:r>
              <a:rPr lang="en-US" sz="3200" dirty="0" smtClean="0"/>
              <a:t>M I = I </a:t>
            </a:r>
            <a:r>
              <a:rPr lang="en-US" sz="3200" dirty="0" err="1" smtClean="0"/>
              <a:t>I</a:t>
            </a:r>
            <a:r>
              <a:rPr lang="en-US" sz="3200" dirty="0" smtClean="0"/>
              <a:t> = ?</a:t>
            </a:r>
          </a:p>
          <a:p>
            <a:r>
              <a:rPr lang="nn-NO" sz="3200" dirty="0" smtClean="0"/>
              <a:t>M I = I I = I</a:t>
            </a:r>
          </a:p>
          <a:p>
            <a:endParaRPr lang="en-US" sz="3200" dirty="0" smtClean="0"/>
          </a:p>
          <a:p>
            <a:r>
              <a:rPr lang="en-US" sz="3200" dirty="0" smtClean="0"/>
              <a:t>M </a:t>
            </a:r>
            <a:r>
              <a:rPr lang="en-US" sz="3200" dirty="0" err="1" smtClean="0"/>
              <a:t>M</a:t>
            </a:r>
            <a:r>
              <a:rPr lang="en-US" sz="3200" dirty="0" smtClean="0"/>
              <a:t> = ?</a:t>
            </a:r>
          </a:p>
          <a:p>
            <a:r>
              <a:rPr lang="en-US" sz="3200" dirty="0" smtClean="0"/>
              <a:t>M </a:t>
            </a:r>
            <a:r>
              <a:rPr lang="en-US" sz="3200" dirty="0" err="1" smtClean="0"/>
              <a:t>M</a:t>
            </a:r>
            <a:r>
              <a:rPr lang="en-US" sz="3200" dirty="0" smtClean="0"/>
              <a:t> = M </a:t>
            </a:r>
            <a:r>
              <a:rPr lang="en-US" sz="3200" dirty="0" err="1" smtClean="0"/>
              <a:t>M</a:t>
            </a:r>
            <a:r>
              <a:rPr lang="en-US" sz="3200" dirty="0" smtClean="0"/>
              <a:t> = ?</a:t>
            </a:r>
          </a:p>
          <a:p>
            <a:r>
              <a:rPr lang="en-US" sz="3200" dirty="0" smtClean="0"/>
              <a:t>// stack overflow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2980" y="189931"/>
            <a:ext cx="38671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 := 𝜆</a:t>
            </a:r>
            <a:r>
              <a:rPr lang="en-US" i="1" dirty="0" err="1" smtClean="0"/>
              <a:t>ab.a</a:t>
            </a:r>
            <a:endParaRPr lang="en-US" i="1" dirty="0" smtClean="0"/>
          </a:p>
          <a:p>
            <a:r>
              <a:rPr lang="en-US" dirty="0" smtClean="0"/>
              <a:t>= 𝜆</a:t>
            </a:r>
            <a:r>
              <a:rPr lang="en-US" i="1" dirty="0" smtClean="0"/>
              <a:t>a.𝜆</a:t>
            </a:r>
            <a:r>
              <a:rPr lang="en-US" i="1" dirty="0" err="1" smtClean="0"/>
              <a:t>b.a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K M I = ?</a:t>
            </a:r>
          </a:p>
          <a:p>
            <a:r>
              <a:rPr lang="en-US" dirty="0" smtClean="0"/>
              <a:t>K M I = M</a:t>
            </a:r>
          </a:p>
          <a:p>
            <a:endParaRPr lang="en-US" dirty="0" smtClean="0"/>
          </a:p>
          <a:p>
            <a:r>
              <a:rPr lang="en-US" dirty="0" smtClean="0"/>
              <a:t>K I M = ?</a:t>
            </a:r>
          </a:p>
          <a:p>
            <a:r>
              <a:rPr lang="en-US" dirty="0" smtClean="0"/>
              <a:t>K I M = I</a:t>
            </a:r>
          </a:p>
          <a:p>
            <a:endParaRPr lang="en-US" dirty="0" smtClean="0"/>
          </a:p>
          <a:p>
            <a:r>
              <a:rPr lang="en-US" dirty="0" smtClean="0"/>
              <a:t>K I </a:t>
            </a:r>
            <a:r>
              <a:rPr lang="en-US" i="1" dirty="0" smtClean="0"/>
              <a:t>x = I</a:t>
            </a:r>
          </a:p>
          <a:p>
            <a:endParaRPr lang="en-US" i="1" dirty="0" smtClean="0"/>
          </a:p>
          <a:p>
            <a:r>
              <a:rPr lang="es-ES" dirty="0" smtClean="0"/>
              <a:t>K I </a:t>
            </a:r>
            <a:r>
              <a:rPr lang="es-ES" i="1" dirty="0" smtClean="0"/>
              <a:t>x y = I y = 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2657" y="177279"/>
            <a:ext cx="4000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 := 𝜆</a:t>
            </a:r>
            <a:r>
              <a:rPr lang="en-US" i="1" dirty="0" err="1" smtClean="0"/>
              <a:t>ab.b</a:t>
            </a:r>
            <a:endParaRPr lang="en-US" i="1" dirty="0" smtClean="0"/>
          </a:p>
          <a:p>
            <a:r>
              <a:rPr lang="en-US" dirty="0" smtClean="0"/>
              <a:t>= K I</a:t>
            </a:r>
          </a:p>
          <a:p>
            <a:endParaRPr lang="en-US" dirty="0" smtClean="0"/>
          </a:p>
          <a:p>
            <a:r>
              <a:rPr lang="en-US" dirty="0" smtClean="0"/>
              <a:t>KI M K = ?</a:t>
            </a:r>
          </a:p>
          <a:p>
            <a:r>
              <a:rPr lang="en-US" dirty="0" smtClean="0"/>
              <a:t>KI M K = K</a:t>
            </a:r>
          </a:p>
          <a:p>
            <a:endParaRPr lang="en-US" dirty="0" smtClean="0"/>
          </a:p>
          <a:p>
            <a:r>
              <a:rPr lang="en-US" dirty="0" smtClean="0"/>
              <a:t>KI K M = ?</a:t>
            </a:r>
          </a:p>
          <a:p>
            <a:r>
              <a:rPr lang="en-US" dirty="0" smtClean="0"/>
              <a:t>KI K M =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KITE </a:t>
            </a:r>
            <a:r>
              <a:rPr lang="en-US" dirty="0" err="1" smtClean="0"/>
              <a:t>Combinator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2176" y="187160"/>
            <a:ext cx="36671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84" y="1460951"/>
            <a:ext cx="11519567" cy="382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 := 𝜆</a:t>
            </a:r>
            <a:r>
              <a:rPr lang="en-US" sz="3200" i="1" dirty="0" smtClean="0"/>
              <a:t>fab.fba</a:t>
            </a:r>
          </a:p>
          <a:p>
            <a:endParaRPr lang="en-US" sz="3200" i="1" dirty="0" smtClean="0"/>
          </a:p>
          <a:p>
            <a:r>
              <a:rPr lang="en-US" sz="3200" dirty="0" smtClean="0"/>
              <a:t>C K I M = ?</a:t>
            </a:r>
          </a:p>
          <a:p>
            <a:r>
              <a:rPr lang="nn-NO" sz="3200" dirty="0" smtClean="0"/>
              <a:t>C K I M = 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CARDINAL </a:t>
            </a:r>
            <a:r>
              <a:rPr lang="en-US" dirty="0" err="1" smtClean="0"/>
              <a:t>Combinator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0189" y="169957"/>
            <a:ext cx="54387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Lambda  Calculus</a:t>
            </a: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934" y="5952438"/>
            <a:ext cx="11182066" cy="800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2000" dirty="0" smtClean="0"/>
              <a:t>Lecture slides courtesy Prof. </a:t>
            </a:r>
            <a:r>
              <a:rPr lang="en-US" sz="2000" dirty="0" err="1" smtClean="0"/>
              <a:t>Sriram</a:t>
            </a:r>
            <a:r>
              <a:rPr lang="en-US" sz="2000" dirty="0" smtClean="0"/>
              <a:t> </a:t>
            </a:r>
            <a:r>
              <a:rPr lang="en-US" sz="2000" dirty="0" err="1" smtClean="0"/>
              <a:t>Rajamani</a:t>
            </a:r>
            <a:r>
              <a:rPr lang="en-US" sz="2000" dirty="0" smtClean="0"/>
              <a:t>, Prof. Adam </a:t>
            </a:r>
            <a:r>
              <a:rPr lang="en-US" sz="2000" dirty="0" err="1" smtClean="0"/>
              <a:t>Doupe</a:t>
            </a:r>
            <a:r>
              <a:rPr lang="en-US" sz="2000" dirty="0" smtClean="0"/>
              <a:t>, and Prof. Gabriel </a:t>
            </a:r>
            <a:r>
              <a:rPr lang="en-US" sz="2000" dirty="0" err="1" smtClean="0"/>
              <a:t>Lebec</a:t>
            </a:r>
            <a:endParaRPr lang="en-US" sz="2000" dirty="0" smtClean="0"/>
          </a:p>
          <a:p>
            <a:r>
              <a:rPr lang="en-US" sz="2000" dirty="0" smtClean="0"/>
              <a:t>Lecture material from Reference book titled “Types and programming languages” by </a:t>
            </a:r>
            <a:r>
              <a:rPr lang="en-US" sz="2000" dirty="0" smtClean="0"/>
              <a:t>Benjamin C. Pierce  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595438"/>
            <a:ext cx="95154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x)</a:t>
            </a:r>
          </a:p>
          <a:p>
            <a:r>
              <a:rPr lang="en-US" dirty="0" smtClean="0"/>
              <a:t>F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y)</a:t>
            </a:r>
          </a:p>
          <a:p>
            <a:r>
              <a:rPr lang="en-US" dirty="0" smtClean="0"/>
              <a:t>and = (</a:t>
            </a:r>
            <a:r>
              <a:rPr lang="en-US" dirty="0" err="1" smtClean="0"/>
              <a:t>λ</a:t>
            </a:r>
            <a:r>
              <a:rPr lang="en-US" dirty="0" smtClean="0"/>
              <a:t> a . </a:t>
            </a:r>
            <a:r>
              <a:rPr lang="en-US" dirty="0" err="1" smtClean="0"/>
              <a:t>λ</a:t>
            </a:r>
            <a:r>
              <a:rPr lang="en-US" dirty="0" smtClean="0"/>
              <a:t> b . a b F)</a:t>
            </a:r>
          </a:p>
          <a:p>
            <a:r>
              <a:rPr lang="en-US" dirty="0" smtClean="0"/>
              <a:t>and T 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4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x)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b . a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))[a</a:t>
            </a:r>
            <a:r>
              <a:rPr lang="en-US" dirty="0"/>
              <a:t> →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)]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 .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x)</a:t>
            </a:r>
            <a:r>
              <a:rPr lang="en-US" dirty="0" smtClean="0"/>
              <a:t> </a:t>
            </a:r>
            <a:r>
              <a:rPr lang="en-US" dirty="0"/>
              <a:t>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x)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))[b→(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)]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y . x</a:t>
            </a:r>
            <a:r>
              <a:rPr lang="en-US" dirty="0" smtClean="0"/>
              <a:t>)[x</a:t>
            </a:r>
            <a:r>
              <a:rPr lang="en-US" dirty="0"/>
              <a:t> </a:t>
            </a:r>
            <a:r>
              <a:rPr lang="en-US" dirty="0" smtClean="0"/>
              <a:t>→(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)]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))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)[y→(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)]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5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 </a:t>
            </a:r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</a:t>
            </a:r>
            <a:r>
              <a:rPr lang="en-US" dirty="0" smtClean="0"/>
              <a:t>F) T F</a:t>
            </a:r>
          </a:p>
          <a:p>
            <a:r>
              <a:rPr lang="en-US" dirty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b . a b F</a:t>
            </a:r>
            <a:r>
              <a:rPr lang="en-US" dirty="0" smtClean="0"/>
              <a:t>)[</a:t>
            </a:r>
            <a:r>
              <a:rPr lang="en-US" dirty="0" err="1" smtClean="0"/>
              <a:t>a→T</a:t>
            </a:r>
            <a:r>
              <a:rPr lang="en-US" dirty="0" smtClean="0"/>
              <a:t>] F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 . </a:t>
            </a:r>
            <a:r>
              <a:rPr lang="en-US" dirty="0" smtClean="0"/>
              <a:t>T </a:t>
            </a:r>
            <a:r>
              <a:rPr lang="en-US" dirty="0"/>
              <a:t>b F</a:t>
            </a:r>
            <a:r>
              <a:rPr lang="en-US" dirty="0" smtClean="0"/>
              <a:t>) F</a:t>
            </a:r>
          </a:p>
          <a:p>
            <a:r>
              <a:rPr lang="en-US" dirty="0" smtClean="0"/>
              <a:t>(T </a:t>
            </a:r>
            <a:r>
              <a:rPr lang="en-US" dirty="0"/>
              <a:t>b F</a:t>
            </a:r>
            <a:r>
              <a:rPr lang="en-US" dirty="0" smtClean="0"/>
              <a:t>)[</a:t>
            </a:r>
            <a:r>
              <a:rPr lang="en-US" dirty="0" err="1" smtClean="0"/>
              <a:t>b→F</a:t>
            </a:r>
            <a:r>
              <a:rPr lang="en-US" dirty="0" smtClean="0"/>
              <a:t>]</a:t>
            </a:r>
          </a:p>
          <a:p>
            <a:r>
              <a:rPr lang="en-US" dirty="0" smtClean="0"/>
              <a:t>(T F F)</a:t>
            </a:r>
          </a:p>
          <a:p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 F F</a:t>
            </a:r>
          </a:p>
          <a:p>
            <a:r>
              <a:rPr lang="en-US" dirty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y . x</a:t>
            </a:r>
            <a:r>
              <a:rPr lang="en-US" dirty="0" smtClean="0"/>
              <a:t>)[</a:t>
            </a:r>
            <a:r>
              <a:rPr lang="en-US" dirty="0" err="1" smtClean="0"/>
              <a:t>x→F</a:t>
            </a:r>
            <a:r>
              <a:rPr lang="en-US" dirty="0" smtClean="0"/>
              <a:t>] F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F) F</a:t>
            </a:r>
          </a:p>
          <a:p>
            <a:r>
              <a:rPr lang="en-US" dirty="0" smtClean="0"/>
              <a:t>F[</a:t>
            </a:r>
            <a:r>
              <a:rPr lang="en-US" dirty="0" err="1" smtClean="0"/>
              <a:t>y→F</a:t>
            </a:r>
            <a:r>
              <a:rPr lang="en-US" dirty="0" smtClean="0"/>
              <a:t>]</a:t>
            </a:r>
          </a:p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5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F) </a:t>
            </a:r>
            <a:r>
              <a:rPr lang="en-US" dirty="0" smtClean="0"/>
              <a:t>F T</a:t>
            </a:r>
          </a:p>
          <a:p>
            <a:r>
              <a:rPr lang="en-US" dirty="0" smtClean="0"/>
              <a:t>F T F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6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F) F </a:t>
            </a:r>
            <a:r>
              <a:rPr lang="en-US" dirty="0" smtClean="0"/>
              <a:t>F</a:t>
            </a:r>
          </a:p>
          <a:p>
            <a:r>
              <a:rPr lang="en-US" dirty="0" smtClean="0"/>
              <a:t>F F F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201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 T = F</a:t>
            </a:r>
          </a:p>
          <a:p>
            <a:r>
              <a:rPr lang="en-US" dirty="0" smtClean="0"/>
              <a:t>not F = T</a:t>
            </a:r>
          </a:p>
          <a:p>
            <a:r>
              <a:rPr lang="en-US" dirty="0" smtClean="0"/>
              <a:t>not =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. a F T)</a:t>
            </a:r>
          </a:p>
          <a:p>
            <a:r>
              <a:rPr lang="en-US" dirty="0" smtClean="0"/>
              <a:t>not 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 F T</a:t>
            </a:r>
            <a:r>
              <a:rPr lang="en-US" dirty="0" smtClean="0"/>
              <a:t>) T</a:t>
            </a:r>
          </a:p>
          <a:p>
            <a:pPr lvl="1"/>
            <a:r>
              <a:rPr lang="en-US" dirty="0" smtClean="0"/>
              <a:t>T F T</a:t>
            </a:r>
          </a:p>
          <a:p>
            <a:pPr lvl="1"/>
            <a:r>
              <a:rPr lang="en-US" dirty="0" smtClean="0"/>
              <a:t>F</a:t>
            </a:r>
          </a:p>
          <a:p>
            <a:r>
              <a:rPr lang="en-US" dirty="0" smtClean="0"/>
              <a:t>not F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 F T) </a:t>
            </a:r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F F T</a:t>
            </a:r>
          </a:p>
          <a:p>
            <a:pPr lvl="1"/>
            <a:r>
              <a:rPr lang="en-US" dirty="0"/>
              <a:t>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6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c then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c a b</a:t>
            </a:r>
          </a:p>
          <a:p>
            <a:r>
              <a:rPr lang="en-US" dirty="0" smtClean="0"/>
              <a:t>if T a b = a</a:t>
            </a:r>
          </a:p>
          <a:p>
            <a:r>
              <a:rPr lang="en-US" dirty="0" smtClean="0"/>
              <a:t>if F a b = b</a:t>
            </a:r>
          </a:p>
          <a:p>
            <a:r>
              <a:rPr lang="en-US" dirty="0" smtClean="0"/>
              <a:t>if = (</a:t>
            </a:r>
            <a:r>
              <a:rPr lang="en-US" dirty="0" err="1" smtClean="0"/>
              <a:t>λ</a:t>
            </a:r>
            <a:r>
              <a:rPr lang="en-US" dirty="0" smtClean="0"/>
              <a:t> a . a)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8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 a b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</a:t>
            </a:r>
            <a:r>
              <a:rPr lang="en-US" dirty="0" smtClean="0"/>
              <a:t>) T a b</a:t>
            </a:r>
          </a:p>
          <a:p>
            <a:pPr lvl="1"/>
            <a:r>
              <a:rPr lang="en-US" dirty="0" smtClean="0"/>
              <a:t>T a b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if F a b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a . a</a:t>
            </a:r>
            <a:r>
              <a:rPr lang="en-US" dirty="0" smtClean="0"/>
              <a:t>) F a b</a:t>
            </a:r>
          </a:p>
          <a:p>
            <a:pPr lvl="1"/>
            <a:r>
              <a:rPr lang="en-US" dirty="0" smtClean="0"/>
              <a:t>F a b</a:t>
            </a:r>
          </a:p>
          <a:p>
            <a:pPr lvl="1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 result = </a:t>
            </a:r>
            <a:r>
              <a:rPr lang="en-US" dirty="0" err="1" smtClean="0"/>
              <a:t>bool</a:t>
            </a:r>
            <a:r>
              <a:rPr lang="en-US" dirty="0" smtClean="0"/>
              <a:t> ? exp1 : exp2</a:t>
            </a:r>
          </a:p>
          <a:p>
            <a:endParaRPr lang="en-US" dirty="0" smtClean="0"/>
          </a:p>
          <a:p>
            <a:r>
              <a:rPr lang="en-US" dirty="0" smtClean="0"/>
              <a:t>result := </a:t>
            </a:r>
            <a:r>
              <a:rPr lang="en-US" dirty="0" err="1" smtClean="0"/>
              <a:t>bool</a:t>
            </a:r>
            <a:r>
              <a:rPr lang="en-US" dirty="0" smtClean="0"/>
              <a:t> ? exp1 : exp2</a:t>
            </a:r>
          </a:p>
          <a:p>
            <a:r>
              <a:rPr lang="en-US" dirty="0" smtClean="0"/>
              <a:t>result := </a:t>
            </a:r>
            <a:r>
              <a:rPr lang="en-US" dirty="0" err="1" smtClean="0"/>
              <a:t>bool</a:t>
            </a:r>
            <a:r>
              <a:rPr lang="en-US" dirty="0" smtClean="0"/>
              <a:t> exp1 exp2</a:t>
            </a:r>
          </a:p>
          <a:p>
            <a:r>
              <a:rPr lang="en-US" dirty="0" smtClean="0"/>
              <a:t>result := </a:t>
            </a:r>
            <a:r>
              <a:rPr lang="en-US" dirty="0" err="1" smtClean="0"/>
              <a:t>func</a:t>
            </a:r>
            <a:r>
              <a:rPr lang="en-US" dirty="0" smtClean="0"/>
              <a:t> exp1 exp2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0388" y="3121925"/>
            <a:ext cx="72294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1533525"/>
            <a:ext cx="104489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:= K</a:t>
            </a:r>
          </a:p>
          <a:p>
            <a:r>
              <a:rPr lang="en-US" dirty="0" smtClean="0"/>
              <a:t>FALSE := KI = C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9514" y="319373"/>
            <a:ext cx="8223914" cy="330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:= 𝜆</a:t>
            </a:r>
            <a:r>
              <a:rPr lang="en-US" i="1" dirty="0" err="1" smtClean="0"/>
              <a:t>p.pFT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5802" y="1590675"/>
            <a:ext cx="20955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9280" y="3839074"/>
            <a:ext cx="2105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488" y="1628775"/>
            <a:ext cx="97250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487" y="794200"/>
            <a:ext cx="46196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2674" y="1752601"/>
            <a:ext cx="3143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867563" y="4435796"/>
            <a:ext cx="24003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1638300"/>
            <a:ext cx="96393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Church's Numerals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0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x</a:t>
            </a:r>
          </a:p>
          <a:p>
            <a:r>
              <a:rPr lang="en-US" dirty="0" smtClean="0"/>
              <a:t>1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x</a:t>
            </a:r>
          </a:p>
          <a:p>
            <a:r>
              <a:rPr lang="en-US" dirty="0" smtClean="0"/>
              <a:t>2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(f x)</a:t>
            </a:r>
          </a:p>
          <a:p>
            <a:r>
              <a:rPr lang="en-US" dirty="0" smtClean="0"/>
              <a:t>3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(f (f x))</a:t>
            </a:r>
          </a:p>
          <a:p>
            <a:r>
              <a:rPr lang="en-US" dirty="0" smtClean="0"/>
              <a:t>4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(f (f (f x)))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(f (f (f (f x))))</a:t>
            </a:r>
          </a:p>
          <a:p>
            <a:r>
              <a:rPr lang="en-US" dirty="0" smtClean="0"/>
              <a:t>4 a b</a:t>
            </a:r>
          </a:p>
          <a:p>
            <a:pPr lvl="1"/>
            <a:r>
              <a:rPr lang="en-US" dirty="0" smtClean="0"/>
              <a:t>a (a (a (a b)))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1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 =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</a:t>
            </a:r>
            <a:r>
              <a:rPr lang="hr-HR" dirty="0" smtClean="0"/>
              <a:t>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x . f </a:t>
            </a:r>
            <a:r>
              <a:rPr lang="hr-HR" dirty="0"/>
              <a:t>(n </a:t>
            </a:r>
            <a:r>
              <a:rPr lang="hr-HR" dirty="0" smtClean="0"/>
              <a:t>f x)</a:t>
            </a:r>
          </a:p>
          <a:p>
            <a:r>
              <a:rPr lang="en-US" dirty="0"/>
              <a:t>0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</a:t>
            </a:r>
          </a:p>
          <a:p>
            <a:r>
              <a:rPr lang="en-US" dirty="0" err="1" smtClean="0"/>
              <a:t>succ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(n f x</a:t>
            </a:r>
            <a:r>
              <a:rPr lang="hr-HR" dirty="0" smtClean="0"/>
              <a:t>)) 0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(0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</a:t>
            </a:r>
            <a:r>
              <a:rPr lang="hr-HR" dirty="0" smtClean="0"/>
              <a:t>)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x</a:t>
            </a:r>
          </a:p>
          <a:p>
            <a:r>
              <a:rPr lang="en-US" dirty="0"/>
              <a:t>1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x</a:t>
            </a:r>
          </a:p>
          <a:p>
            <a:r>
              <a:rPr lang="hr-HR" dirty="0" err="1" smtClean="0"/>
              <a:t>succ</a:t>
            </a:r>
            <a:r>
              <a:rPr lang="hr-HR" dirty="0" smtClean="0"/>
              <a:t> 0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 =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</a:t>
            </a:r>
            <a:r>
              <a:rPr lang="hr-HR" dirty="0" smtClean="0"/>
              <a:t>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x . f </a:t>
            </a:r>
            <a:r>
              <a:rPr lang="hr-HR" dirty="0"/>
              <a:t>(n </a:t>
            </a:r>
            <a:r>
              <a:rPr lang="hr-HR" dirty="0" smtClean="0"/>
              <a:t>f x)</a:t>
            </a:r>
          </a:p>
          <a:p>
            <a:r>
              <a:rPr lang="en-US" dirty="0"/>
              <a:t>1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x</a:t>
            </a:r>
          </a:p>
          <a:p>
            <a:r>
              <a:rPr lang="en-US" dirty="0" err="1" smtClean="0"/>
              <a:t>succ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(n f x</a:t>
            </a:r>
            <a:r>
              <a:rPr lang="hr-HR" dirty="0" smtClean="0"/>
              <a:t>)) 1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(1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</a:t>
            </a:r>
            <a:r>
              <a:rPr lang="en-US" dirty="0" smtClean="0"/>
              <a:t>x</a:t>
            </a:r>
            <a:r>
              <a:rPr lang="hr-HR" dirty="0" smtClean="0"/>
              <a:t>)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(f x)</a:t>
            </a:r>
          </a:p>
          <a:p>
            <a:r>
              <a:rPr lang="en-US" dirty="0"/>
              <a:t>2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</a:t>
            </a:r>
            <a:r>
              <a:rPr lang="en-US" dirty="0" smtClean="0"/>
              <a:t>(f x)</a:t>
            </a:r>
            <a:endParaRPr lang="hr-HR" dirty="0" smtClean="0"/>
          </a:p>
          <a:p>
            <a:r>
              <a:rPr lang="hr-HR" dirty="0" err="1" smtClean="0"/>
              <a:t>succ</a:t>
            </a:r>
            <a:r>
              <a:rPr lang="hr-HR" dirty="0" smtClean="0"/>
              <a:t> 1 = 2</a:t>
            </a:r>
          </a:p>
          <a:p>
            <a:r>
              <a:rPr lang="hr-HR" dirty="0" err="1" smtClean="0"/>
              <a:t>succ</a:t>
            </a:r>
            <a:r>
              <a:rPr lang="hr-HR" dirty="0" smtClean="0"/>
              <a:t> n = n + 1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8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0 1 = 1</a:t>
            </a:r>
          </a:p>
          <a:p>
            <a:r>
              <a:rPr lang="en-US" dirty="0" smtClean="0"/>
              <a:t>add 1 2 = 3</a:t>
            </a:r>
          </a:p>
          <a:p>
            <a:r>
              <a:rPr lang="en-US" dirty="0" smtClean="0"/>
              <a:t>add = </a:t>
            </a:r>
            <a:r>
              <a:rPr lang="en-US" dirty="0" err="1" smtClean="0"/>
              <a:t>λ</a:t>
            </a:r>
            <a:r>
              <a:rPr lang="en-US" dirty="0" smtClean="0"/>
              <a:t> n . </a:t>
            </a:r>
            <a:r>
              <a:rPr lang="en-US" dirty="0" err="1" smtClean="0"/>
              <a:t>λ</a:t>
            </a:r>
            <a:r>
              <a:rPr lang="en-US" dirty="0" smtClean="0"/>
              <a:t> m .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n f (m f x)</a:t>
            </a:r>
          </a:p>
          <a:p>
            <a:r>
              <a:rPr lang="en-US" dirty="0" smtClean="0"/>
              <a:t>add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))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0 </a:t>
            </a:r>
            <a:r>
              <a:rPr lang="en-US" dirty="0"/>
              <a:t>f (m f x)) </a:t>
            </a:r>
            <a:r>
              <a:rPr lang="en-US" dirty="0" smtClean="0"/>
              <a:t>1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x . 0 f </a:t>
            </a:r>
            <a:r>
              <a:rPr lang="en-US" dirty="0" smtClean="0"/>
              <a:t>(1 </a:t>
            </a:r>
            <a:r>
              <a:rPr lang="en-US" dirty="0"/>
              <a:t>f </a:t>
            </a:r>
            <a:r>
              <a:rPr lang="en-US" dirty="0" smtClean="0"/>
              <a:t>x)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0 f </a:t>
            </a:r>
            <a:r>
              <a:rPr lang="en-US" dirty="0" smtClean="0"/>
              <a:t>(f </a:t>
            </a:r>
            <a:r>
              <a:rPr lang="en-US" dirty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f 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1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= 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</a:t>
            </a:r>
          </a:p>
          <a:p>
            <a:r>
              <a:rPr lang="en-US" dirty="0"/>
              <a:t>add 1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)) 1 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1 </a:t>
            </a:r>
            <a:r>
              <a:rPr lang="en-US" dirty="0"/>
              <a:t>f (m f x)) </a:t>
            </a:r>
            <a:r>
              <a:rPr lang="en-US" dirty="0" smtClean="0"/>
              <a:t>2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x . 1 f </a:t>
            </a:r>
            <a:r>
              <a:rPr lang="en-US" dirty="0" smtClean="0"/>
              <a:t>(2 </a:t>
            </a:r>
            <a:r>
              <a:rPr lang="en-US" dirty="0"/>
              <a:t>f 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1 f </a:t>
            </a:r>
            <a:r>
              <a:rPr lang="en-US" dirty="0" smtClean="0"/>
              <a:t>(f (f </a:t>
            </a:r>
            <a:r>
              <a:rPr lang="en-US" dirty="0"/>
              <a:t>x</a:t>
            </a:r>
            <a:r>
              <a:rPr lang="en-US" dirty="0" smtClean="0"/>
              <a:t>))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(</a:t>
            </a:r>
            <a:r>
              <a:rPr lang="en-US" dirty="0" smtClean="0"/>
              <a:t>f (f (f </a:t>
            </a:r>
            <a:r>
              <a:rPr lang="en-US" dirty="0"/>
              <a:t>x</a:t>
            </a:r>
            <a:r>
              <a:rPr lang="en-US" dirty="0" smtClean="0"/>
              <a:t>)))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7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065" y="516554"/>
            <a:ext cx="11273642" cy="480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9489" y="854439"/>
            <a:ext cx="9453796" cy="6770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Next classes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794" y="1771339"/>
            <a:ext cx="9453796" cy="3200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2800" dirty="0" smtClean="0"/>
              <a:t>How to express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</a:t>
            </a:r>
            <a:r>
              <a:rPr lang="en-US" sz="2800" dirty="0" err="1" smtClean="0"/>
              <a:t>Combinators</a:t>
            </a:r>
            <a:r>
              <a:rPr lang="en-US" sz="2800" dirty="0" smtClean="0"/>
              <a:t> </a:t>
            </a:r>
            <a:r>
              <a:rPr lang="en-US" sz="2800" dirty="0" smtClean="0"/>
              <a:t>		</a:t>
            </a:r>
            <a:r>
              <a:rPr lang="en-US" sz="2800" dirty="0" smtClean="0">
                <a:sym typeface="Wingdings"/>
              </a:rPr>
              <a:t></a:t>
            </a:r>
            <a:r>
              <a:rPr lang="en-US" sz="2800" dirty="0" smtClean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Boolean </a:t>
            </a:r>
            <a:r>
              <a:rPr lang="en-US" sz="2800" dirty="0" smtClean="0"/>
              <a:t>expression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	</a:t>
            </a:r>
            <a:r>
              <a:rPr lang="en-US" sz="2800" dirty="0" smtClean="0"/>
              <a:t>Numbers		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</a:t>
            </a:r>
            <a:r>
              <a:rPr lang="en-US" sz="2800" dirty="0" smtClean="0"/>
              <a:t>addition			</a:t>
            </a:r>
            <a:r>
              <a:rPr lang="en-US" sz="2800" dirty="0" smtClean="0">
                <a:sym typeface="Wingdings"/>
              </a:rPr>
              <a:t> 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multiplication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	recursion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 → E </a:t>
            </a:r>
            <a:r>
              <a:rPr lang="en-US" dirty="0" smtClean="0"/>
              <a:t>E is left associative</a:t>
            </a:r>
          </a:p>
          <a:p>
            <a:pPr lvl="1"/>
            <a:r>
              <a:rPr lang="en-US" dirty="0" smtClean="0"/>
              <a:t>x y z is </a:t>
            </a:r>
          </a:p>
          <a:p>
            <a:pPr lvl="2"/>
            <a:r>
              <a:rPr lang="en-US" dirty="0" smtClean="0"/>
              <a:t>(x y) z</a:t>
            </a:r>
          </a:p>
          <a:p>
            <a:pPr lvl="1"/>
            <a:r>
              <a:rPr lang="en-US" dirty="0" smtClean="0"/>
              <a:t>w x y z is </a:t>
            </a:r>
          </a:p>
          <a:p>
            <a:pPr lvl="2"/>
            <a:r>
              <a:rPr lang="en-US" dirty="0" smtClean="0"/>
              <a:t>((w x) y) z</a:t>
            </a:r>
          </a:p>
          <a:p>
            <a:r>
              <a:rPr lang="en-US" dirty="0" err="1"/>
              <a:t>λ</a:t>
            </a:r>
            <a:r>
              <a:rPr lang="en-US" dirty="0"/>
              <a:t> ID . </a:t>
            </a:r>
            <a:r>
              <a:rPr lang="en-US" dirty="0" smtClean="0"/>
              <a:t>E extends as far to the right as possible, starting with the </a:t>
            </a:r>
            <a:r>
              <a:rPr lang="en-US" dirty="0" err="1"/>
              <a:t>λ</a:t>
            </a:r>
            <a:r>
              <a:rPr lang="en-US" dirty="0"/>
              <a:t> ID . </a:t>
            </a:r>
            <a:endParaRPr lang="en-US" dirty="0" smtClean="0"/>
          </a:p>
          <a:p>
            <a:pPr lvl="1"/>
            <a:r>
              <a:rPr lang="en-US" dirty="0" err="1"/>
              <a:t>λ</a:t>
            </a:r>
            <a:r>
              <a:rPr lang="en-US" dirty="0"/>
              <a:t> x</a:t>
            </a:r>
            <a:r>
              <a:rPr lang="en-US" dirty="0" smtClean="0"/>
              <a:t> </a:t>
            </a:r>
            <a:r>
              <a:rPr lang="en-US" dirty="0"/>
              <a:t>. </a:t>
            </a:r>
            <a:r>
              <a:rPr lang="en-US" dirty="0" smtClean="0"/>
              <a:t>x y is </a:t>
            </a:r>
          </a:p>
          <a:p>
            <a:pPr lvl="2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</a:t>
            </a:r>
            <a:r>
              <a:rPr lang="en-US" dirty="0" smtClean="0"/>
              <a:t> . (x y) 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x . x is </a:t>
            </a:r>
          </a:p>
          <a:p>
            <a:pPr lvl="2"/>
            <a:r>
              <a:rPr lang="en-US" dirty="0" err="1" smtClean="0"/>
              <a:t>λ</a:t>
            </a:r>
            <a:r>
              <a:rPr lang="en-US" dirty="0" smtClean="0"/>
              <a:t> x. ( </a:t>
            </a:r>
            <a:r>
              <a:rPr lang="en-US" dirty="0" err="1" smtClean="0"/>
              <a:t>λ</a:t>
            </a:r>
            <a:r>
              <a:rPr lang="en-US" dirty="0" smtClean="0"/>
              <a:t> x . x)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26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7693" y="354841"/>
            <a:ext cx="6697567" cy="522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306" y="1451284"/>
            <a:ext cx="7956715" cy="328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507" y="428838"/>
            <a:ext cx="7098399" cy="515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701" y="181544"/>
            <a:ext cx="9275857" cy="623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S-Pil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ITS-Pilani" id="{149CD0C0-28E3-4C2F-AF3A-232E90E9B6E4}" vid="{073E1853-0CBD-423C-90CE-F0ACCE0E5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1440</Words>
  <Application>Microsoft Office PowerPoint</Application>
  <PresentationFormat>Custom</PresentationFormat>
  <Paragraphs>240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BITS-Pilani</vt:lpstr>
      <vt:lpstr>Principles of Programming Language</vt:lpstr>
      <vt:lpstr>Slide 2</vt:lpstr>
      <vt:lpstr>Slide 3</vt:lpstr>
      <vt:lpstr>Slide 4</vt:lpstr>
      <vt:lpstr>Disambiguation Rules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Boolean Logic</vt:lpstr>
      <vt:lpstr>and T T</vt:lpstr>
      <vt:lpstr>and T F</vt:lpstr>
      <vt:lpstr>and F T</vt:lpstr>
      <vt:lpstr>and F F</vt:lpstr>
      <vt:lpstr>not</vt:lpstr>
      <vt:lpstr>If Branches</vt:lpstr>
      <vt:lpstr>Examples</vt:lpstr>
      <vt:lpstr>Slide 29</vt:lpstr>
      <vt:lpstr>Slide 30</vt:lpstr>
      <vt:lpstr>Slide 31</vt:lpstr>
      <vt:lpstr>Slide 32</vt:lpstr>
      <vt:lpstr>Slide 33</vt:lpstr>
      <vt:lpstr>Slide 34</vt:lpstr>
      <vt:lpstr>Church's Numerals</vt:lpstr>
      <vt:lpstr>Successor Function</vt:lpstr>
      <vt:lpstr>Successor Function</vt:lpstr>
      <vt:lpstr>Addition</vt:lpstr>
      <vt:lpstr>Addition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Aware Uplink Scheduling for M2M Communication in LTE Network :  A Game Theoretic Approach</dc:title>
  <dc:creator>Upendra Singh</dc:creator>
  <cp:lastModifiedBy>User</cp:lastModifiedBy>
  <cp:revision>41</cp:revision>
  <dcterms:created xsi:type="dcterms:W3CDTF">2020-07-02T03:54:38Z</dcterms:created>
  <dcterms:modified xsi:type="dcterms:W3CDTF">2020-10-20T05:32:01Z</dcterms:modified>
</cp:coreProperties>
</file>