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74" r:id="rId3"/>
    <p:sldId id="275" r:id="rId4"/>
    <p:sldId id="276" r:id="rId5"/>
    <p:sldId id="304" r:id="rId6"/>
    <p:sldId id="305" r:id="rId7"/>
    <p:sldId id="306" r:id="rId8"/>
    <p:sldId id="307" r:id="rId9"/>
    <p:sldId id="308" r:id="rId10"/>
    <p:sldId id="309" r:id="rId11"/>
    <p:sldId id="321" r:id="rId12"/>
    <p:sldId id="310" r:id="rId13"/>
    <p:sldId id="311" r:id="rId14"/>
    <p:sldId id="312" r:id="rId15"/>
    <p:sldId id="313" r:id="rId16"/>
    <p:sldId id="314" r:id="rId17"/>
    <p:sldId id="315" r:id="rId18"/>
    <p:sldId id="316" r:id="rId19"/>
    <p:sldId id="317" r:id="rId20"/>
    <p:sldId id="320" r:id="rId21"/>
    <p:sldId id="318" r:id="rId22"/>
    <p:sldId id="322" r:id="rId23"/>
    <p:sldId id="323" r:id="rId24"/>
    <p:sldId id="324" r:id="rId25"/>
    <p:sldId id="325" r:id="rId26"/>
    <p:sldId id="326" r:id="rId27"/>
    <p:sldId id="343" r:id="rId28"/>
    <p:sldId id="327" r:id="rId29"/>
    <p:sldId id="344" r:id="rId30"/>
    <p:sldId id="345"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29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03" autoAdjust="0"/>
    <p:restoredTop sz="94660"/>
  </p:normalViewPr>
  <p:slideViewPr>
    <p:cSldViewPr>
      <p:cViewPr varScale="1">
        <p:scale>
          <a:sx n="64" d="100"/>
          <a:sy n="64" d="100"/>
        </p:scale>
        <p:origin x="-156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D87AA3-31DA-44C7-AA9F-AD400FE0CA20}" type="datetimeFigureOut">
              <a:rPr lang="en-US" smtClean="0"/>
              <a:pPr/>
              <a:t>8/17/2020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AFEF39-7093-4E0E-9CB6-581428878518}" type="slidenum">
              <a:rPr lang="en-US" smtClean="0"/>
              <a:pPr/>
              <a:t>‹#›</a:t>
            </a:fld>
            <a:endParaRPr lang="en-US"/>
          </a:p>
        </p:txBody>
      </p:sp>
    </p:spTree>
    <p:extLst>
      <p:ext uri="{BB962C8B-B14F-4D97-AF65-F5344CB8AC3E}">
        <p14:creationId xmlns:p14="http://schemas.microsoft.com/office/powerpoint/2010/main" xmlns="" val="282097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 primary source of this slowness is the decoding of the high-level language statements, which are far more complex than machine language instructions (although there may be fewer statements than instructions in  equivalent machine code). </a:t>
            </a:r>
          </a:p>
          <a:p>
            <a:r>
              <a:rPr lang="en-US" dirty="0" smtClean="0"/>
              <a:t>Furthermore, regardless of how many times a statement is executed, it must be decoded every time. Therefore, statement decoding, rather than the connection between the processor and memory, is the bottleneck of a pure interpreter. </a:t>
            </a:r>
          </a:p>
          <a:p>
            <a:endParaRPr lang="en-US" dirty="0" smtClean="0"/>
          </a:p>
          <a:p>
            <a:r>
              <a:rPr lang="en-US" dirty="0" smtClean="0"/>
              <a:t>Another disadvantage of pure interpretation is that it often requires more space.</a:t>
            </a:r>
          </a:p>
          <a:p>
            <a:r>
              <a:rPr lang="en-US" dirty="0" smtClean="0"/>
              <a:t>In addition to the source program, the symbol table must be present during interpretation.</a:t>
            </a:r>
          </a:p>
          <a:p>
            <a:endParaRPr lang="en-US" dirty="0" smtClean="0"/>
          </a:p>
          <a:p>
            <a:r>
              <a:rPr lang="en-US" dirty="0" smtClean="0"/>
              <a:t>APL, SNOBOL, and LISP</a:t>
            </a:r>
          </a:p>
          <a:p>
            <a:endParaRPr lang="en-US" dirty="0" smtClean="0"/>
          </a:p>
          <a:p>
            <a:r>
              <a:rPr lang="en-US" dirty="0" smtClean="0"/>
              <a:t>However, in recent years, pure interpretation has made a significant comeback with some Web scripting languages, such as JavaScript and PHP, which are now widely used.</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30171" indent="-280835" eaLnBrk="0" hangingPunct="0">
              <a:defRPr>
                <a:solidFill>
                  <a:schemeClr val="tx1"/>
                </a:solidFill>
                <a:latin typeface="Calibri" panose="020F0502020204030204" pitchFamily="34" charset="0"/>
              </a:defRPr>
            </a:lvl2pPr>
            <a:lvl3pPr marL="1123340" indent="-224668" eaLnBrk="0" hangingPunct="0">
              <a:defRPr>
                <a:solidFill>
                  <a:schemeClr val="tx1"/>
                </a:solidFill>
                <a:latin typeface="Calibri" panose="020F0502020204030204" pitchFamily="34" charset="0"/>
              </a:defRPr>
            </a:lvl3pPr>
            <a:lvl4pPr marL="1572677" indent="-224668" eaLnBrk="0" hangingPunct="0">
              <a:defRPr>
                <a:solidFill>
                  <a:schemeClr val="tx1"/>
                </a:solidFill>
                <a:latin typeface="Calibri" panose="020F0502020204030204" pitchFamily="34" charset="0"/>
              </a:defRPr>
            </a:lvl4pPr>
            <a:lvl5pPr marL="2022013" indent="-224668" eaLnBrk="0" hangingPunct="0">
              <a:defRPr>
                <a:solidFill>
                  <a:schemeClr val="tx1"/>
                </a:solidFill>
                <a:latin typeface="Calibri" panose="020F0502020204030204" pitchFamily="34" charset="0"/>
              </a:defRPr>
            </a:lvl5pPr>
            <a:lvl6pPr marL="2471349" indent="-224668" eaLnBrk="0" fontAlgn="base" hangingPunct="0">
              <a:spcBef>
                <a:spcPct val="0"/>
              </a:spcBef>
              <a:spcAft>
                <a:spcPct val="0"/>
              </a:spcAft>
              <a:defRPr>
                <a:solidFill>
                  <a:schemeClr val="tx1"/>
                </a:solidFill>
                <a:latin typeface="Calibri" panose="020F0502020204030204" pitchFamily="34" charset="0"/>
              </a:defRPr>
            </a:lvl6pPr>
            <a:lvl7pPr marL="2920685" indent="-224668" eaLnBrk="0" fontAlgn="base" hangingPunct="0">
              <a:spcBef>
                <a:spcPct val="0"/>
              </a:spcBef>
              <a:spcAft>
                <a:spcPct val="0"/>
              </a:spcAft>
              <a:defRPr>
                <a:solidFill>
                  <a:schemeClr val="tx1"/>
                </a:solidFill>
                <a:latin typeface="Calibri" panose="020F0502020204030204" pitchFamily="34" charset="0"/>
              </a:defRPr>
            </a:lvl7pPr>
            <a:lvl8pPr marL="3370021" indent="-224668" eaLnBrk="0" fontAlgn="base" hangingPunct="0">
              <a:spcBef>
                <a:spcPct val="0"/>
              </a:spcBef>
              <a:spcAft>
                <a:spcPct val="0"/>
              </a:spcAft>
              <a:defRPr>
                <a:solidFill>
                  <a:schemeClr val="tx1"/>
                </a:solidFill>
                <a:latin typeface="Calibri" panose="020F0502020204030204" pitchFamily="34" charset="0"/>
              </a:defRPr>
            </a:lvl8pPr>
            <a:lvl9pPr marL="3819357" indent="-224668"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4A2B6A6-0644-4CAB-A504-BE828BA10618}" type="slidenum">
              <a:rPr lang="en-US"/>
              <a:pPr eaLnBrk="1" hangingPunct="1"/>
              <a:t>37</a:t>
            </a:fld>
            <a:endParaRPr lang="en-US"/>
          </a:p>
        </p:txBody>
      </p:sp>
    </p:spTree>
    <p:extLst>
      <p:ext uri="{BB962C8B-B14F-4D97-AF65-F5344CB8AC3E}">
        <p14:creationId xmlns="" xmlns:p14="http://schemas.microsoft.com/office/powerpoint/2010/main" val="94592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Hybrid Implementation Systems translate high-level language programs to an intermediate language designed to allow easy interpretation.</a:t>
            </a:r>
          </a:p>
          <a:p>
            <a:endParaRPr lang="en-US" dirty="0" smtClean="0"/>
          </a:p>
          <a:p>
            <a:r>
              <a:rPr lang="en-US" dirty="0" smtClean="0"/>
              <a:t>Instead of translating intermediate language code to machine code, it simply interprets the intermediate code.</a:t>
            </a:r>
          </a:p>
          <a:p>
            <a:endParaRPr lang="en-US" dirty="0" smtClean="0"/>
          </a:p>
          <a:p>
            <a:r>
              <a:rPr lang="en-US" dirty="0" smtClean="0"/>
              <a:t>Perl is implemented with a hybrid system. Perl programs are partially compiled to detect errors before interpretation and to simplify the interpreter.</a:t>
            </a:r>
          </a:p>
          <a:p>
            <a:endParaRPr lang="en-US" dirty="0" smtClean="0"/>
          </a:p>
          <a:p>
            <a:r>
              <a:rPr lang="en-US" dirty="0" smtClean="0"/>
              <a:t>Initial implementations of Java were all hybrid. Its intermediate form, called </a:t>
            </a:r>
            <a:r>
              <a:rPr lang="en-US" b="1" dirty="0" smtClean="0"/>
              <a:t>byte code</a:t>
            </a:r>
            <a:r>
              <a:rPr lang="en-US" dirty="0" smtClean="0"/>
              <a:t>, provides portability to any machine that has a byte code interpreter and an associated run-time system. Together, these are called the Java Virtual Machine. There are now systems that translate Java byte code into machine code for faster execution.</a:t>
            </a:r>
          </a:p>
          <a:p>
            <a:endParaRPr lang="en-US" dirty="0" smtClean="0"/>
          </a:p>
          <a:p>
            <a:r>
              <a:rPr lang="en-US" dirty="0" smtClean="0"/>
              <a:t>A Just-in-Time ( JIT) implementation system initially translates programs to an intermediate language. Then, during execution, it compiles intermediate language methods into machine code when they are called. The machine code version is kept for subsequent calls. JIT systems are now widely used for Java programs. Also, the .NET languages are all implemented with a JIT system.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30171" indent="-280835" eaLnBrk="0" hangingPunct="0">
              <a:defRPr>
                <a:solidFill>
                  <a:schemeClr val="tx1"/>
                </a:solidFill>
                <a:latin typeface="Calibri" panose="020F0502020204030204" pitchFamily="34" charset="0"/>
              </a:defRPr>
            </a:lvl2pPr>
            <a:lvl3pPr marL="1123340" indent="-224668" eaLnBrk="0" hangingPunct="0">
              <a:defRPr>
                <a:solidFill>
                  <a:schemeClr val="tx1"/>
                </a:solidFill>
                <a:latin typeface="Calibri" panose="020F0502020204030204" pitchFamily="34" charset="0"/>
              </a:defRPr>
            </a:lvl3pPr>
            <a:lvl4pPr marL="1572677" indent="-224668" eaLnBrk="0" hangingPunct="0">
              <a:defRPr>
                <a:solidFill>
                  <a:schemeClr val="tx1"/>
                </a:solidFill>
                <a:latin typeface="Calibri" panose="020F0502020204030204" pitchFamily="34" charset="0"/>
              </a:defRPr>
            </a:lvl4pPr>
            <a:lvl5pPr marL="2022013" indent="-224668" eaLnBrk="0" hangingPunct="0">
              <a:defRPr>
                <a:solidFill>
                  <a:schemeClr val="tx1"/>
                </a:solidFill>
                <a:latin typeface="Calibri" panose="020F0502020204030204" pitchFamily="34" charset="0"/>
              </a:defRPr>
            </a:lvl5pPr>
            <a:lvl6pPr marL="2471349" indent="-224668" eaLnBrk="0" fontAlgn="base" hangingPunct="0">
              <a:spcBef>
                <a:spcPct val="0"/>
              </a:spcBef>
              <a:spcAft>
                <a:spcPct val="0"/>
              </a:spcAft>
              <a:defRPr>
                <a:solidFill>
                  <a:schemeClr val="tx1"/>
                </a:solidFill>
                <a:latin typeface="Calibri" panose="020F0502020204030204" pitchFamily="34" charset="0"/>
              </a:defRPr>
            </a:lvl6pPr>
            <a:lvl7pPr marL="2920685" indent="-224668" eaLnBrk="0" fontAlgn="base" hangingPunct="0">
              <a:spcBef>
                <a:spcPct val="0"/>
              </a:spcBef>
              <a:spcAft>
                <a:spcPct val="0"/>
              </a:spcAft>
              <a:defRPr>
                <a:solidFill>
                  <a:schemeClr val="tx1"/>
                </a:solidFill>
                <a:latin typeface="Calibri" panose="020F0502020204030204" pitchFamily="34" charset="0"/>
              </a:defRPr>
            </a:lvl7pPr>
            <a:lvl8pPr marL="3370021" indent="-224668" eaLnBrk="0" fontAlgn="base" hangingPunct="0">
              <a:spcBef>
                <a:spcPct val="0"/>
              </a:spcBef>
              <a:spcAft>
                <a:spcPct val="0"/>
              </a:spcAft>
              <a:defRPr>
                <a:solidFill>
                  <a:schemeClr val="tx1"/>
                </a:solidFill>
                <a:latin typeface="Calibri" panose="020F0502020204030204" pitchFamily="34" charset="0"/>
              </a:defRPr>
            </a:lvl8pPr>
            <a:lvl9pPr marL="3819357" indent="-224668"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599FE10-0520-42BB-A27D-7CC94078813C}" type="slidenum">
              <a:rPr lang="en-US"/>
              <a:pPr eaLnBrk="1" hangingPunct="1"/>
              <a:t>40</a:t>
            </a:fld>
            <a:endParaRPr lang="en-US"/>
          </a:p>
        </p:txBody>
      </p:sp>
    </p:spTree>
    <p:extLst>
      <p:ext uri="{BB962C8B-B14F-4D97-AF65-F5344CB8AC3E}">
        <p14:creationId xmlns="" xmlns:p14="http://schemas.microsoft.com/office/powerpoint/2010/main" val="324378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30171" indent="-280835" eaLnBrk="0" hangingPunct="0">
              <a:defRPr>
                <a:solidFill>
                  <a:schemeClr val="tx1"/>
                </a:solidFill>
                <a:latin typeface="Calibri" panose="020F0502020204030204" pitchFamily="34" charset="0"/>
              </a:defRPr>
            </a:lvl2pPr>
            <a:lvl3pPr marL="1123340" indent="-224668" eaLnBrk="0" hangingPunct="0">
              <a:defRPr>
                <a:solidFill>
                  <a:schemeClr val="tx1"/>
                </a:solidFill>
                <a:latin typeface="Calibri" panose="020F0502020204030204" pitchFamily="34" charset="0"/>
              </a:defRPr>
            </a:lvl3pPr>
            <a:lvl4pPr marL="1572677" indent="-224668" eaLnBrk="0" hangingPunct="0">
              <a:defRPr>
                <a:solidFill>
                  <a:schemeClr val="tx1"/>
                </a:solidFill>
                <a:latin typeface="Calibri" panose="020F0502020204030204" pitchFamily="34" charset="0"/>
              </a:defRPr>
            </a:lvl4pPr>
            <a:lvl5pPr marL="2022013" indent="-224668" eaLnBrk="0" hangingPunct="0">
              <a:defRPr>
                <a:solidFill>
                  <a:schemeClr val="tx1"/>
                </a:solidFill>
                <a:latin typeface="Calibri" panose="020F0502020204030204" pitchFamily="34" charset="0"/>
              </a:defRPr>
            </a:lvl5pPr>
            <a:lvl6pPr marL="2471349" indent="-224668" eaLnBrk="0" fontAlgn="base" hangingPunct="0">
              <a:spcBef>
                <a:spcPct val="0"/>
              </a:spcBef>
              <a:spcAft>
                <a:spcPct val="0"/>
              </a:spcAft>
              <a:defRPr>
                <a:solidFill>
                  <a:schemeClr val="tx1"/>
                </a:solidFill>
                <a:latin typeface="Calibri" panose="020F0502020204030204" pitchFamily="34" charset="0"/>
              </a:defRPr>
            </a:lvl6pPr>
            <a:lvl7pPr marL="2920685" indent="-224668" eaLnBrk="0" fontAlgn="base" hangingPunct="0">
              <a:spcBef>
                <a:spcPct val="0"/>
              </a:spcBef>
              <a:spcAft>
                <a:spcPct val="0"/>
              </a:spcAft>
              <a:defRPr>
                <a:solidFill>
                  <a:schemeClr val="tx1"/>
                </a:solidFill>
                <a:latin typeface="Calibri" panose="020F0502020204030204" pitchFamily="34" charset="0"/>
              </a:defRPr>
            </a:lvl7pPr>
            <a:lvl8pPr marL="3370021" indent="-224668" eaLnBrk="0" fontAlgn="base" hangingPunct="0">
              <a:spcBef>
                <a:spcPct val="0"/>
              </a:spcBef>
              <a:spcAft>
                <a:spcPct val="0"/>
              </a:spcAft>
              <a:defRPr>
                <a:solidFill>
                  <a:schemeClr val="tx1"/>
                </a:solidFill>
                <a:latin typeface="Calibri" panose="020F0502020204030204" pitchFamily="34" charset="0"/>
              </a:defRPr>
            </a:lvl8pPr>
            <a:lvl9pPr marL="3819357" indent="-224668"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A353CA4-6070-4F21-BB78-0F5D063AA94B}" type="slidenum">
              <a:rPr lang="en-US"/>
              <a:pPr eaLnBrk="1" hangingPunct="1"/>
              <a:t>43</a:t>
            </a:fld>
            <a:endParaRPr lang="en-US"/>
          </a:p>
        </p:txBody>
      </p:sp>
    </p:spTree>
    <p:extLst>
      <p:ext uri="{BB962C8B-B14F-4D97-AF65-F5344CB8AC3E}">
        <p14:creationId xmlns="" xmlns:p14="http://schemas.microsoft.com/office/powerpoint/2010/main" val="404761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80946" y="6215082"/>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928926" y="6215082"/>
            <a:ext cx="3429024" cy="365125"/>
          </a:xfrm>
          <a:prstGeom prst="rect">
            <a:avLst/>
          </a:prstGeom>
        </p:spPr>
        <p:txBody>
          <a:bodyPr/>
          <a:lstStyle>
            <a:lvl1pPr>
              <a:defRPr/>
            </a:lvl1pPr>
          </a:lstStyle>
          <a:p>
            <a:r>
              <a:rPr lang="en-US" smtClean="0"/>
              <a:t>IS ZC364 OPERATING SYSTEMS</a:t>
            </a:r>
            <a:endParaRPr lang="en-US"/>
          </a:p>
        </p:txBody>
      </p:sp>
      <p:sp>
        <p:nvSpPr>
          <p:cNvPr id="6" name="Slide Number Placeholder 5"/>
          <p:cNvSpPr>
            <a:spLocks noGrp="1"/>
          </p:cNvSpPr>
          <p:nvPr>
            <p:ph type="sldNum" sz="quarter" idx="12"/>
          </p:nvPr>
        </p:nvSpPr>
        <p:spPr>
          <a:xfrm>
            <a:off x="6938994" y="6215082"/>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xmlns=""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E27B44A6-DBBF-45A7-9BBB-81CD8C17CFE6}"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6319171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600"/>
            </a:lvl1pPr>
          </a:lstStyle>
          <a:p>
            <a:r>
              <a:rPr lang="en-US" smtClean="0"/>
              <a:t>IS ZC364 OPERATING SYSTEMS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xmlns="" val="113624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IS ZC364 OPERATING SYSTEMS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30"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smtClean="0">
                <a:solidFill>
                  <a:prstClr val="black">
                    <a:tint val="75000"/>
                  </a:prstClr>
                </a:solidFill>
              </a:rPr>
              <a:t>IS ZC364 OPERATING SYSTEMS</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Times New Roman" pitchFamily="18" charset="0"/>
                <a:cs typeface="Times New Roman" pitchFamily="18" charset="0"/>
              </a:rPr>
              <a:t>Principles of Programming Language</a:t>
            </a:r>
            <a:endParaRPr lang="en-US" dirty="0">
              <a:latin typeface="Times New Roman" pitchFamily="18" charset="0"/>
              <a:cs typeface="Times New Roman" pitchFamily="18" charset="0"/>
            </a:endParaRPr>
          </a:p>
        </p:txBody>
      </p:sp>
      <p:sp>
        <p:nvSpPr>
          <p:cNvPr id="6" name="Content Placeholder 5"/>
          <p:cNvSpPr>
            <a:spLocks noGrp="1"/>
          </p:cNvSpPr>
          <p:nvPr>
            <p:ph sz="quarter" idx="13"/>
          </p:nvPr>
        </p:nvSpPr>
        <p:spPr>
          <a:xfrm>
            <a:off x="2267744" y="5410200"/>
            <a:ext cx="6266656" cy="533400"/>
          </a:xfrm>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Amit Dua</a:t>
            </a:r>
          </a:p>
          <a:p>
            <a:r>
              <a:rPr lang="en-US" dirty="0" smtClean="0">
                <a:latin typeface="Times New Roman" pitchFamily="18" charset="0"/>
                <a:cs typeface="Times New Roman" pitchFamily="18" charset="0"/>
              </a:rPr>
              <a:t>Computer Science and Information Systems Department</a:t>
            </a:r>
          </a:p>
          <a:p>
            <a:r>
              <a:rPr lang="en-US" dirty="0" smtClean="0">
                <a:latin typeface="Times New Roman" pitchFamily="18" charset="0"/>
                <a:cs typeface="Times New Roman" pitchFamily="18" charset="0"/>
              </a:rPr>
              <a:t>BITS, </a:t>
            </a:r>
            <a:r>
              <a:rPr lang="en-US" dirty="0" err="1" smtClean="0">
                <a:latin typeface="Times New Roman" pitchFamily="18" charset="0"/>
                <a:cs typeface="Times New Roman" pitchFamily="18" charset="0"/>
              </a:rPr>
              <a:t>Pilani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362200"/>
            <a:ext cx="8153400" cy="1143000"/>
          </a:xfrm>
        </p:spPr>
        <p:txBody>
          <a:bodyPr rtlCol="0">
            <a:normAutofit/>
          </a:bodyPr>
          <a:lstStyle/>
          <a:p>
            <a:pPr indent="-182880" eaLnBrk="1" fontAlgn="auto" hangingPunct="1">
              <a:spcAft>
                <a:spcPts val="0"/>
              </a:spcAft>
              <a:buClr>
                <a:schemeClr val="tx1">
                  <a:lumMod val="50000"/>
                  <a:lumOff val="50000"/>
                </a:schemeClr>
              </a:buClr>
              <a:defRPr/>
            </a:pPr>
            <a:r>
              <a:rPr lang="en-US" dirty="0" smtClean="0">
                <a:solidFill>
                  <a:schemeClr val="tx1">
                    <a:lumMod val="85000"/>
                  </a:schemeClr>
                </a:solidFill>
              </a:rPr>
              <a:t>What is the architecture of computer on which we are programming?</a:t>
            </a:r>
            <a:endParaRPr lang="en-US" dirty="0">
              <a:solidFill>
                <a:schemeClr val="tx1">
                  <a:lumMod val="85000"/>
                </a:schemeClr>
              </a:solidFill>
            </a:endParaRPr>
          </a:p>
        </p:txBody>
      </p:sp>
      <p:sp>
        <p:nvSpPr>
          <p:cNvPr id="4" name="TextBox 3"/>
          <p:cNvSpPr txBox="1"/>
          <p:nvPr/>
        </p:nvSpPr>
        <p:spPr>
          <a:xfrm>
            <a:off x="304800" y="6488668"/>
            <a:ext cx="6400800" cy="369332"/>
          </a:xfrm>
          <a:prstGeom prst="rect">
            <a:avLst/>
          </a:prstGeom>
          <a:noFill/>
        </p:spPr>
        <p:txBody>
          <a:bodyPr wrap="square" rtlCol="0">
            <a:spAutoFit/>
          </a:bodyPr>
          <a:lstStyle/>
          <a:p>
            <a:r>
              <a:rPr lang="en-US" dirty="0" smtClean="0"/>
              <a:t>Slides motivated by lectures from Prof C. </a:t>
            </a:r>
            <a:r>
              <a:rPr lang="en-US" dirty="0" err="1" smtClean="0"/>
              <a:t>Hota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304800" y="2743200"/>
            <a:ext cx="8229600" cy="3276600"/>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00000"/>
              </a:lnSpc>
              <a:spcBef>
                <a:spcPct val="20000"/>
              </a:spcBef>
              <a:spcAft>
                <a:spcPct val="0"/>
              </a:spcAft>
              <a:buClr>
                <a:srgbClr val="C00000"/>
              </a:buClr>
              <a:buSzTx/>
              <a:buFont typeface="Arial" pitchFamily="34" charset="0"/>
              <a:buChar char="•"/>
              <a:tabLst/>
              <a:defRPr/>
            </a:pPr>
            <a:r>
              <a:rPr kumimoji="0" lang="en-US" sz="2400" b="0" i="0" u="none" strike="noStrike" kern="1200" cap="none" spc="0" normalizeH="0" baseline="0" noProof="0" smtClean="0">
                <a:ln>
                  <a:noFill/>
                </a:ln>
                <a:solidFill>
                  <a:srgbClr val="C00000"/>
                </a:solidFill>
                <a:effectLst/>
                <a:uLnTx/>
                <a:uFillTx/>
                <a:latin typeface="Arial" pitchFamily="34" charset="0"/>
                <a:ea typeface="+mn-ea"/>
                <a:cs typeface="Arial" pitchFamily="34" charset="0"/>
              </a:rPr>
              <a:t>Stored program concept</a:t>
            </a:r>
          </a:p>
          <a:p>
            <a:pPr marL="342900" marR="0" lvl="0" indent="-342900" algn="l" defTabSz="914400" rtl="0" eaLnBrk="1" fontAlgn="base" latinLnBrk="0" hangingPunct="1">
              <a:lnSpc>
                <a:spcPct val="100000"/>
              </a:lnSpc>
              <a:spcBef>
                <a:spcPct val="20000"/>
              </a:spcBef>
              <a:spcAft>
                <a:spcPct val="0"/>
              </a:spcAft>
              <a:buClr>
                <a:srgbClr val="101141"/>
              </a:buClr>
              <a:buSzTx/>
              <a:buFont typeface="Arial" pitchFamily="34" charset="0"/>
              <a:buChar char="•"/>
              <a:tabLst/>
              <a:defRPr/>
            </a:pPr>
            <a:endParaRPr kumimoji="0" lang="en-US"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
                <a:srgbClr val="FFC000"/>
              </a:buClr>
              <a:buSzTx/>
              <a:buFont typeface="Arial" pitchFamily="34" charset="0"/>
              <a:buChar char="•"/>
              <a:tabLst/>
              <a:defRPr/>
            </a:pPr>
            <a:r>
              <a:rPr kumimoji="0" lang="en-US" sz="2400" b="0" i="0" u="none" strike="noStrike" kern="1200" cap="none" spc="0" normalizeH="0" baseline="0" noProof="0" smtClean="0">
                <a:ln>
                  <a:noFill/>
                </a:ln>
                <a:solidFill>
                  <a:srgbClr val="FFC000"/>
                </a:solidFill>
                <a:effectLst/>
                <a:uLnTx/>
                <a:uFillTx/>
                <a:latin typeface="Arial" pitchFamily="34" charset="0"/>
                <a:ea typeface="+mn-ea"/>
                <a:cs typeface="Arial" pitchFamily="34" charset="0"/>
              </a:rPr>
              <a:t>Data and instruction have same format</a:t>
            </a:r>
          </a:p>
          <a:p>
            <a:pPr marL="342900" marR="0" lvl="0" indent="-342900" algn="l" defTabSz="914400" rtl="0" eaLnBrk="1" fontAlgn="base" latinLnBrk="0" hangingPunct="1">
              <a:lnSpc>
                <a:spcPct val="100000"/>
              </a:lnSpc>
              <a:spcBef>
                <a:spcPct val="20000"/>
              </a:spcBef>
              <a:spcAft>
                <a:spcPct val="0"/>
              </a:spcAft>
              <a:buClr>
                <a:srgbClr val="101141"/>
              </a:buClr>
              <a:buSzTx/>
              <a:buFont typeface="Arial" pitchFamily="34" charset="0"/>
              <a:buChar char="•"/>
              <a:tabLst/>
              <a:defRPr/>
            </a:pPr>
            <a:endParaRPr kumimoji="0" lang="en-US"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
                <a:srgbClr val="00B0F0"/>
              </a:buClr>
              <a:buSzTx/>
              <a:buFont typeface="Arial" pitchFamily="34" charset="0"/>
              <a:buChar char="•"/>
              <a:tabLst/>
              <a:defRPr/>
            </a:pPr>
            <a:r>
              <a:rPr kumimoji="0" lang="en-US" sz="2400" b="0" i="0" u="none" strike="noStrike" kern="1200" cap="none" spc="0" normalizeH="0" baseline="0" noProof="0" smtClean="0">
                <a:ln>
                  <a:noFill/>
                </a:ln>
                <a:solidFill>
                  <a:srgbClr val="00B0F0"/>
                </a:solidFill>
                <a:effectLst/>
                <a:uLnTx/>
                <a:uFillTx/>
                <a:latin typeface="Arial" pitchFamily="34" charset="0"/>
                <a:ea typeface="+mn-ea"/>
                <a:cs typeface="Arial" pitchFamily="34" charset="0"/>
              </a:rPr>
              <a:t>Interpret sequences as data and instructions</a:t>
            </a:r>
            <a:endParaRPr kumimoji="0" lang="en-US" sz="2400" b="0" i="0" u="none" strike="noStrike" kern="1200" cap="none" spc="0" normalizeH="0" baseline="0" noProof="0" dirty="0" smtClean="0">
              <a:ln>
                <a:noFill/>
              </a:ln>
              <a:solidFill>
                <a:srgbClr val="00B0F0"/>
              </a:solidFill>
              <a:effectLst/>
              <a:uLnTx/>
              <a:uFillTx/>
              <a:latin typeface="Arial" pitchFamily="34" charset="0"/>
              <a:ea typeface="+mn-ea"/>
              <a:cs typeface="Arial" pitchFamily="34" charset="0"/>
            </a:endParaRPr>
          </a:p>
        </p:txBody>
      </p:sp>
      <p:sp>
        <p:nvSpPr>
          <p:cNvPr id="5" name="Content Placeholder 2"/>
          <p:cNvSpPr txBox="1">
            <a:spLocks/>
          </p:cNvSpPr>
          <p:nvPr/>
        </p:nvSpPr>
        <p:spPr>
          <a:xfrm>
            <a:off x="304800" y="1524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charset="0"/>
              <a:buNone/>
              <a:tabLst/>
              <a:defRPr/>
            </a:pPr>
            <a:r>
              <a:rPr kumimoji="0" lang="en-US" sz="3600" b="1" i="0" u="none" strike="noStrike" kern="1200" cap="none" spc="-150" normalizeH="0" baseline="0" noProof="0" smtClean="0">
                <a:ln>
                  <a:noFill/>
                </a:ln>
                <a:solidFill>
                  <a:srgbClr val="0000FF"/>
                </a:solidFill>
                <a:effectLst/>
                <a:uLnTx/>
                <a:uFillTx/>
                <a:latin typeface="Arial" pitchFamily="34" charset="0"/>
                <a:ea typeface="+mn-ea"/>
                <a:cs typeface="Arial" pitchFamily="34" charset="0"/>
              </a:rPr>
              <a:t>Von Neumann Architecture</a:t>
            </a:r>
            <a:endParaRPr kumimoji="0" lang="en-US" sz="3600" b="1" i="0" u="none" strike="noStrike" kern="1200" cap="none" spc="-150" normalizeH="0" baseline="0" noProof="0" dirty="0">
              <a:ln>
                <a:noFill/>
              </a:ln>
              <a:solidFill>
                <a:srgbClr val="0000FF"/>
              </a:solidFill>
              <a:effectLst/>
              <a:uLnTx/>
              <a:uFillTx/>
              <a:latin typeface="Arial" pitchFamily="34" charset="0"/>
              <a:ea typeface="+mn-ea"/>
              <a:cs typeface="Arial" pitchFamily="34" charset="0"/>
            </a:endParaRPr>
          </a:p>
        </p:txBody>
      </p:sp>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10200" y="1447800"/>
            <a:ext cx="3390900" cy="178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524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en-US" sz="3600" b="1" i="0" u="none" strike="noStrike" kern="1200" cap="none" spc="-150" normalizeH="0" baseline="0" noProof="0" dirty="0" smtClean="0">
                <a:ln>
                  <a:noFill/>
                </a:ln>
                <a:solidFill>
                  <a:srgbClr val="0000FF"/>
                </a:solidFill>
                <a:effectLst/>
                <a:uLnTx/>
                <a:uFillTx/>
                <a:latin typeface="Arial" pitchFamily="34" charset="0"/>
                <a:ea typeface="+mn-ea"/>
                <a:cs typeface="Arial" pitchFamily="34" charset="0"/>
              </a:rPr>
              <a:t>The von Neumann Architecture</a:t>
            </a:r>
            <a:endParaRPr kumimoji="0" lang="en-US" sz="3600" b="1" i="0" u="none" strike="noStrike" kern="1200" cap="none" spc="-150" normalizeH="0" baseline="0" noProof="0" dirty="0">
              <a:ln>
                <a:noFill/>
              </a:ln>
              <a:solidFill>
                <a:srgbClr val="0000FF"/>
              </a:solidFill>
              <a:effectLst/>
              <a:uLnTx/>
              <a:uFillTx/>
              <a:latin typeface="Arial" pitchFamily="34" charset="0"/>
              <a:ea typeface="+mn-ea"/>
              <a:cs typeface="Arial" pitchFamily="34" charset="0"/>
            </a:endParaRP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524000"/>
            <a:ext cx="8113713"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304800" y="1143000"/>
            <a:ext cx="8229600" cy="4525963"/>
          </a:xfrm>
          <a:prstGeom prst="rect">
            <a:avLst/>
          </a:prstGeom>
        </p:spPr>
        <p:txBody>
          <a:bodyPr vert="horz" lIns="91440" tIns="45720" rIns="91440" bIns="45720" rtlCol="0">
            <a:normAutofit fontScale="92500" lnSpcReduction="10000"/>
          </a:bodyPr>
          <a:lstStyle/>
          <a:p>
            <a:pPr marL="342900" marR="0" lvl="0" indent="-342900" algn="just" defTabSz="914400" rtl="0" eaLnBrk="1" fontAlgn="base" latinLnBrk="0" hangingPunct="1">
              <a:lnSpc>
                <a:spcPct val="150000"/>
              </a:lnSpc>
              <a:spcBef>
                <a:spcPct val="0"/>
              </a:spcBef>
              <a:spcAft>
                <a:spcPct val="0"/>
              </a:spcAft>
              <a:buClr>
                <a:srgbClr val="10114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Imperative languages, most dominant, because of von Neumann computers</a:t>
            </a:r>
          </a:p>
          <a:p>
            <a:pPr marL="742950" marR="0" lvl="1" indent="-285750" algn="just" defTabSz="914400" rtl="0" eaLnBrk="1" fontAlgn="base" latinLnBrk="0" hangingPunct="1">
              <a:lnSpc>
                <a:spcPct val="15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Data and programs stored in memory</a:t>
            </a:r>
          </a:p>
          <a:p>
            <a:pPr marL="742950" marR="0" lvl="1" indent="-285750" algn="just" defTabSz="914400" rtl="0" eaLnBrk="1" fontAlgn="base" latinLnBrk="0" hangingPunct="1">
              <a:lnSpc>
                <a:spcPct val="15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Memory is separate from CPU</a:t>
            </a:r>
          </a:p>
          <a:p>
            <a:pPr marL="742950" marR="0" lvl="1" indent="-285750" algn="just" defTabSz="914400" rtl="0" eaLnBrk="1" fontAlgn="base" latinLnBrk="0" hangingPunct="1">
              <a:lnSpc>
                <a:spcPct val="15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Instructions and data are piped from memory to CPU</a:t>
            </a:r>
          </a:p>
          <a:p>
            <a:pPr marL="342900" marR="0" lvl="0" indent="-342900" algn="just" defTabSz="914400" rtl="0" eaLnBrk="1" fontAlgn="base" latinLnBrk="0" hangingPunct="1">
              <a:lnSpc>
                <a:spcPct val="150000"/>
              </a:lnSpc>
              <a:spcBef>
                <a:spcPct val="0"/>
              </a:spcBef>
              <a:spcAft>
                <a:spcPct val="0"/>
              </a:spcAft>
              <a:buClr>
                <a:srgbClr val="10114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Basis for imperative languages</a:t>
            </a:r>
          </a:p>
          <a:p>
            <a:pPr marL="742950" marR="0" lvl="1" indent="-285750" algn="just" defTabSz="914400" rtl="0" eaLnBrk="1" fontAlgn="base" latinLnBrk="0" hangingPunct="1">
              <a:lnSpc>
                <a:spcPct val="15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Variables model memory cells</a:t>
            </a:r>
          </a:p>
          <a:p>
            <a:pPr marL="742950" marR="0" lvl="1" indent="-285750" algn="just" defTabSz="914400" rtl="0" eaLnBrk="1" fontAlgn="base" latinLnBrk="0" hangingPunct="1">
              <a:lnSpc>
                <a:spcPct val="15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Assignment statements model piping</a:t>
            </a:r>
          </a:p>
          <a:p>
            <a:pPr marL="742950" marR="0" lvl="1" indent="-285750" algn="just" defTabSz="914400" rtl="0" eaLnBrk="1" fontAlgn="base" latinLnBrk="0" hangingPunct="1">
              <a:lnSpc>
                <a:spcPct val="15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Iteration is efficient</a:t>
            </a:r>
          </a:p>
        </p:txBody>
      </p:sp>
      <p:sp>
        <p:nvSpPr>
          <p:cNvPr id="5" name="Content Placeholder 2"/>
          <p:cNvSpPr txBox="1">
            <a:spLocks/>
          </p:cNvSpPr>
          <p:nvPr/>
        </p:nvSpPr>
        <p:spPr>
          <a:xfrm>
            <a:off x="304800" y="2286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de-DE" sz="3600" b="0" i="0" u="none" strike="noStrike" kern="1200" cap="none" spc="-150" normalizeH="0" baseline="0" noProof="0" dirty="0" smtClean="0">
                <a:ln>
                  <a:noFill/>
                </a:ln>
                <a:solidFill>
                  <a:srgbClr val="0000FF"/>
                </a:solidFill>
                <a:effectLst/>
                <a:uLnTx/>
                <a:uFillTx/>
                <a:latin typeface="Arial" pitchFamily="34" charset="0"/>
                <a:ea typeface="+mn-ea"/>
                <a:cs typeface="Arial" pitchFamily="34" charset="0"/>
              </a:rPr>
              <a:t>Imperative Lang. &amp; von Neumann Architecture</a:t>
            </a:r>
            <a:endParaRPr kumimoji="0" lang="en-US" sz="3600" b="1" i="0" u="none" strike="noStrike" kern="1200" cap="none" spc="-150" normalizeH="0" baseline="0" noProof="0" dirty="0">
              <a:ln>
                <a:noFill/>
              </a:ln>
              <a:solidFill>
                <a:srgbClr val="0000FF"/>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304800" y="1493838"/>
            <a:ext cx="8229600" cy="4297362"/>
          </a:xfrm>
          <a:prstGeom prst="rect">
            <a:avLst/>
          </a:prstGeom>
        </p:spPr>
        <p:txBody>
          <a:bodyPr vert="horz" lIns="91440" tIns="45720" rIns="91440" bIns="45720" rtlCol="0">
            <a:normAutofit/>
          </a:bodyPr>
          <a:lstStyle/>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Fetch-execute-cycle (on a von Neumann architecture computer)</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initialize the program counter</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repeat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forever</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fetch the instruction pointed by the counter</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increment the counter</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decode the instruction</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execute the instruction</a:t>
            </a:r>
          </a:p>
          <a:p>
            <a:pPr marL="342900" marR="0" lvl="0" indent="-342900" algn="just" defTabSz="914400" rtl="0" eaLnBrk="1" fontAlgn="base" latinLnBrk="0" hangingPunct="1">
              <a:lnSpc>
                <a:spcPct val="100000"/>
              </a:lnSpc>
              <a:spcBef>
                <a:spcPct val="20000"/>
              </a:spcBef>
              <a:spcAft>
                <a:spcPct val="0"/>
              </a:spcAft>
              <a:buClr>
                <a:srgbClr val="101141"/>
              </a:buClr>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end repeat</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5" name="Content Placeholder 2"/>
          <p:cNvSpPr txBox="1">
            <a:spLocks/>
          </p:cNvSpPr>
          <p:nvPr/>
        </p:nvSpPr>
        <p:spPr>
          <a:xfrm>
            <a:off x="304800" y="1524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en-US" sz="3600" b="0" i="0" u="none" strike="noStrike" kern="1200" cap="none" spc="-150" normalizeH="0" baseline="0" noProof="0" smtClean="0">
                <a:ln>
                  <a:noFill/>
                </a:ln>
                <a:solidFill>
                  <a:srgbClr val="0000FF"/>
                </a:solidFill>
                <a:effectLst/>
                <a:uLnTx/>
                <a:uFillTx/>
                <a:latin typeface="Arial" pitchFamily="34" charset="0"/>
                <a:ea typeface="+mn-ea"/>
                <a:cs typeface="Arial" pitchFamily="34" charset="0"/>
              </a:rPr>
              <a:t>The von Neumann Architecture</a:t>
            </a:r>
            <a:endParaRPr kumimoji="0" lang="en-US" sz="3600" b="1" i="0" u="none" strike="noStrike" kern="1200" cap="none" spc="-150" normalizeH="0" baseline="0" noProof="0" dirty="0">
              <a:ln>
                <a:noFill/>
              </a:ln>
              <a:solidFill>
                <a:srgbClr val="0000FF"/>
              </a:solidFill>
              <a:effectLst/>
              <a:uLnTx/>
              <a:uFillTx/>
              <a:latin typeface="Arial" pitchFamily="34" charset="0"/>
              <a:ea typeface="+mn-ea"/>
              <a:cs typeface="Arial" pitchFamily="34" charset="0"/>
            </a:endParaRP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304800" y="1493837"/>
            <a:ext cx="862988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General purpose imperative languages: Fortran, Pascal and C.</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Fortran: Familiar notations and efficiency, machine language programs are more efficient as they do not require translation.</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Language of choice for scientific programming: used mathematical notations, machine independent.</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Algol</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60 was developed as a common language to share programs and describe numerical processes- widely admired language.</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Pascal was designed as a teaching language, similar to </a:t>
            </a:r>
            <a:r>
              <a:rPr kumimoji="0" lang="en-US" sz="20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Algol</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60 in syntactic constructs with minor differences.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 was developed as an implementation language for software for UNIX OS. C provides a rich set of operators, terse syntax and efficient access to the machine.</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Content Placeholder 2"/>
          <p:cNvSpPr txBox="1">
            <a:spLocks/>
          </p:cNvSpPr>
          <p:nvPr/>
        </p:nvSpPr>
        <p:spPr>
          <a:xfrm>
            <a:off x="304800" y="350837"/>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en-US" sz="3600" b="1" i="0" u="none" strike="noStrike" kern="1200" cap="none" spc="-150" normalizeH="0" baseline="0" noProof="0" smtClean="0">
                <a:ln>
                  <a:noFill/>
                </a:ln>
                <a:solidFill>
                  <a:schemeClr val="tx1"/>
                </a:solidFill>
                <a:effectLst/>
                <a:uLnTx/>
                <a:uFillTx/>
                <a:latin typeface="Arial" pitchFamily="34" charset="0"/>
                <a:ea typeface="+mn-ea"/>
                <a:cs typeface="Arial" pitchFamily="34" charset="0"/>
              </a:rPr>
              <a:t>Imperative Programming</a:t>
            </a:r>
          </a:p>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endParaRPr kumimoji="0" lang="en-US" sz="3600" b="1" i="0" u="none" strike="noStrike" kern="1200" cap="none" spc="-15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457199" y="1646237"/>
            <a:ext cx="8596829"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LISP (list processor): language designed for applications in artificial intelligence.</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Example of a List with 3 elements of which the third is a sublist- </a:t>
            </a:r>
          </a:p>
          <a:p>
            <a:pPr marL="0" marR="0" lvl="0" indent="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sz="1800" b="0" i="1" u="none" strike="noStrike" kern="1200" cap="none" spc="0" normalizeH="0" baseline="0" noProof="0" smtClean="0">
                <a:ln>
                  <a:noFill/>
                </a:ln>
                <a:solidFill>
                  <a:schemeClr val="tx1"/>
                </a:solidFill>
                <a:effectLst/>
                <a:uLnTx/>
                <a:uFillTx/>
                <a:latin typeface="Arial" pitchFamily="34" charset="0"/>
                <a:ea typeface="+mn-ea"/>
                <a:cs typeface="Arial" pitchFamily="34" charset="0"/>
              </a:rPr>
              <a:t>      (Shakespeare wrote (the tempest))</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Designed primarily for symbolic data processing.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It has been used for symbolic calculations in differential and integral calculus, mathematical logic, game playing, etc.</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Scheme: version of LISP popular for teaching and research due to its clean design.</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Common LISP: is an advancement over proliferations of LISP i.e. MacLISP/ InterLISP. MacLISP emphasized performance and production quality while InterLISP introduced the notion of a programming environment with a structured editor tied to the syntax.</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CLOS is an object oriented extension, Common Lisp Object System.</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Other functional languages: ISWIM (not practically implemented), ML, Miranda, Haskell</a:t>
            </a: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Content Placeholder 2"/>
          <p:cNvSpPr txBox="1">
            <a:spLocks/>
          </p:cNvSpPr>
          <p:nvPr/>
        </p:nvSpPr>
        <p:spPr>
          <a:xfrm>
            <a:off x="457200" y="3048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en-US" sz="3600" b="1" i="0" u="none" strike="noStrike" kern="1200" cap="none" spc="-150" normalizeH="0" baseline="0" noProof="0" smtClean="0">
                <a:ln>
                  <a:noFill/>
                </a:ln>
                <a:solidFill>
                  <a:schemeClr val="tx1"/>
                </a:solidFill>
                <a:effectLst/>
                <a:uLnTx/>
                <a:uFillTx/>
                <a:latin typeface="Arial" pitchFamily="34" charset="0"/>
                <a:ea typeface="+mn-ea"/>
                <a:cs typeface="Arial" pitchFamily="34" charset="0"/>
              </a:rPr>
              <a:t>Functional Programming</a:t>
            </a:r>
            <a:endParaRPr kumimoji="0" lang="en-US" sz="3600" b="1" i="0" u="none" strike="noStrike" kern="1200" cap="none" spc="-15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457200" y="1646237"/>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Key concept of OO Programming: class of objects, classification of objects into classes and subclasses (generalization and specialization).</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Simula</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Designed as both a programming language and a description language.</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 and Smalltalk: popular OO languages, descendant of </a:t>
            </a:r>
            <a:r>
              <a:rPr kumimoji="0" lang="en-US" sz="20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Simula</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by taking the notion of objects and classes.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 is an advancement over C which adds object oriented features to imperative programming in C.</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Smalltalk was designed as part of personal computing environment, it is an interactive system with a graphical user interface. </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Content Placeholder 2"/>
          <p:cNvSpPr txBox="1">
            <a:spLocks/>
          </p:cNvSpPr>
          <p:nvPr/>
        </p:nvSpPr>
        <p:spPr>
          <a:xfrm>
            <a:off x="457200" y="3048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en-US" sz="3600" b="1" i="0" u="none" strike="noStrike" kern="1200" cap="none" spc="-150" normalizeH="0" baseline="0" noProof="0" smtClean="0">
                <a:ln>
                  <a:noFill/>
                </a:ln>
                <a:solidFill>
                  <a:schemeClr val="tx1"/>
                </a:solidFill>
                <a:effectLst/>
                <a:uLnTx/>
                <a:uFillTx/>
                <a:latin typeface="Arial" pitchFamily="34" charset="0"/>
                <a:ea typeface="+mn-ea"/>
                <a:cs typeface="Arial" pitchFamily="34" charset="0"/>
              </a:rPr>
              <a:t>Object oriented Programming</a:t>
            </a:r>
            <a:endParaRPr kumimoji="0" lang="en-US" sz="3600" b="1" i="0" u="none" strike="noStrike" kern="1200" cap="none" spc="-15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457200" y="1646237"/>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Prolog: was developed for natural language processing.</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It uses a specialized form of logical reasoning to answer queries.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Used for a variety of applications from databases to expert systems.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Prolog programs have the expressiveness of logic.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Content Placeholder 2"/>
          <p:cNvSpPr txBox="1">
            <a:spLocks/>
          </p:cNvSpPr>
          <p:nvPr/>
        </p:nvSpPr>
        <p:spPr>
          <a:xfrm>
            <a:off x="457200" y="3048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pitchFamily="34" charset="0"/>
              <a:buNone/>
              <a:tabLst/>
              <a:defRPr/>
            </a:pPr>
            <a:r>
              <a:rPr kumimoji="0" lang="en-US" sz="3600" b="1" i="0" u="none" strike="noStrike" kern="1200" cap="none" spc="-150" normalizeH="0" baseline="0" noProof="0" smtClean="0">
                <a:ln>
                  <a:noFill/>
                </a:ln>
                <a:solidFill>
                  <a:schemeClr val="tx1"/>
                </a:solidFill>
                <a:effectLst/>
                <a:uLnTx/>
                <a:uFillTx/>
                <a:latin typeface="Arial" pitchFamily="34" charset="0"/>
                <a:ea typeface="+mn-ea"/>
                <a:cs typeface="Arial" pitchFamily="34" charset="0"/>
              </a:rPr>
              <a:t>Logic Programming</a:t>
            </a:r>
            <a:endParaRPr kumimoji="0" lang="en-US" sz="3600" b="1" i="0" u="none" strike="noStrike" kern="1200" cap="none" spc="-15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362200"/>
            <a:ext cx="8153400" cy="1143000"/>
          </a:xfrm>
        </p:spPr>
        <p:txBody>
          <a:bodyPr rtlCol="0">
            <a:normAutofit/>
          </a:bodyPr>
          <a:lstStyle/>
          <a:p>
            <a:r>
              <a:rPr lang="en-US" dirty="0" smtClean="0"/>
              <a:t>What makes a good Programming language?</a:t>
            </a:r>
          </a:p>
        </p:txBody>
      </p:sp>
      <p:sp>
        <p:nvSpPr>
          <p:cNvPr id="4" name="TextBox 3"/>
          <p:cNvSpPr txBox="1"/>
          <p:nvPr/>
        </p:nvSpPr>
        <p:spPr>
          <a:xfrm>
            <a:off x="304800" y="6488668"/>
            <a:ext cx="6400800" cy="369332"/>
          </a:xfrm>
          <a:prstGeom prst="rect">
            <a:avLst/>
          </a:prstGeom>
          <a:noFill/>
        </p:spPr>
        <p:txBody>
          <a:bodyPr wrap="square" rtlCol="0">
            <a:spAutoFit/>
          </a:bodyPr>
          <a:lstStyle/>
          <a:p>
            <a:r>
              <a:rPr lang="en-US" dirty="0" smtClean="0"/>
              <a:t>Slides motivated by lectures from Prof C. </a:t>
            </a:r>
            <a:r>
              <a:rPr lang="en-US" dirty="0" err="1" smtClean="0"/>
              <a:t>Hota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pPr algn="ctr"/>
            <a:r>
              <a:rPr lang="en-US" sz="3200" dirty="0" smtClean="0">
                <a:latin typeface="Times New Roman" pitchFamily="18" charset="0"/>
                <a:cs typeface="Times New Roman" pitchFamily="18" charset="0"/>
              </a:rPr>
              <a:t>Introductory lecture on  PPL</a:t>
            </a:r>
          </a:p>
          <a:p>
            <a:pPr algn="ctr"/>
            <a:r>
              <a:rPr lang="en-US" sz="3200" dirty="0" smtClean="0">
                <a:latin typeface="Times New Roman" pitchFamily="18" charset="0"/>
                <a:cs typeface="Times New Roman" pitchFamily="18" charset="0"/>
              </a:rPr>
              <a:t>Lecture 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altLang="zh-TW" dirty="0" smtClean="0"/>
              <a:t>Language evaluation criteria:</a:t>
            </a:r>
            <a:endParaRPr lang="en-US" altLang="zh-TW" b="1" dirty="0" smtClean="0"/>
          </a:p>
          <a:p>
            <a:pPr algn="just"/>
            <a:r>
              <a:rPr lang="en-US" altLang="zh-TW" b="1" dirty="0" smtClean="0"/>
              <a:t>Readability</a:t>
            </a:r>
            <a:r>
              <a:rPr lang="en-US" altLang="zh-TW" dirty="0" smtClean="0"/>
              <a:t>: the ease with which programs can be read and understood</a:t>
            </a:r>
          </a:p>
          <a:p>
            <a:pPr algn="just"/>
            <a:r>
              <a:rPr lang="en-US" altLang="zh-TW" b="1" dirty="0" err="1" smtClean="0"/>
              <a:t>Writability</a:t>
            </a:r>
            <a:r>
              <a:rPr lang="en-US" altLang="zh-TW" dirty="0" smtClean="0"/>
              <a:t>: the ease with which a language can be used to create programs</a:t>
            </a:r>
          </a:p>
          <a:p>
            <a:pPr algn="just"/>
            <a:r>
              <a:rPr lang="en-US" altLang="zh-TW" b="1" dirty="0" smtClean="0"/>
              <a:t>Reliability</a:t>
            </a:r>
            <a:r>
              <a:rPr lang="en-US" altLang="zh-TW" dirty="0" smtClean="0"/>
              <a:t>: a program performs to its specifications under all conditions </a:t>
            </a:r>
          </a:p>
          <a:p>
            <a:pPr algn="just"/>
            <a:r>
              <a:rPr lang="en-US" altLang="zh-TW" b="1" dirty="0" smtClean="0"/>
              <a:t>Cost</a:t>
            </a:r>
            <a:endParaRPr lang="en-US" altLang="zh-TW" dirty="0" smtClean="0"/>
          </a:p>
          <a:p>
            <a:pPr algn="just"/>
            <a:endParaRPr lang="en-US" dirty="0"/>
          </a:p>
        </p:txBody>
      </p:sp>
      <p:sp>
        <p:nvSpPr>
          <p:cNvPr id="3" name="Content Placeholder 2"/>
          <p:cNvSpPr>
            <a:spLocks noGrp="1"/>
          </p:cNvSpPr>
          <p:nvPr>
            <p:ph sz="quarter" idx="10"/>
          </p:nvPr>
        </p:nvSpPr>
        <p:spPr/>
        <p:txBody>
          <a:bodyPr/>
          <a:lstStyle/>
          <a:p>
            <a:r>
              <a:rPr lang="en-US" dirty="0" smtClean="0"/>
              <a:t>Language evaluation criteria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493837"/>
            <a:ext cx="8229600" cy="43735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Overall simplicity: language is more readable if</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Fewer features and basic constructs</a:t>
            </a:r>
          </a:p>
          <a:p>
            <a:pPr marL="738188"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Readability problems occur whenever program</a:t>
            </a:r>
            <a:r>
              <a:rPr kumimoji="0" lang="en-US" alt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 author uses a subset different from that familiar to reader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Fewer feature multiplicity (i.e., doing the same operation with different ways)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Minimal operator overloading</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Orthogonality</a:t>
            </a: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 relatively small set of primitive constructs can be combined in a relatively small number of ways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 combination is legal.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Too much </a:t>
            </a:r>
            <a:r>
              <a:rPr kumimoji="0" lang="en-US" sz="16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orthogonality</a:t>
            </a:r>
            <a:r>
              <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can also cause problems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Rectangle 2"/>
          <p:cNvSpPr txBox="1">
            <a:spLocks noChangeArrowheads="1"/>
          </p:cNvSpPr>
          <p:nvPr/>
        </p:nvSpPr>
        <p:spPr>
          <a:xfrm>
            <a:off x="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dirty="0" smtClean="0">
                <a:ln>
                  <a:noFill/>
                </a:ln>
                <a:solidFill>
                  <a:schemeClr val="tx1"/>
                </a:solidFill>
                <a:effectLst/>
                <a:uLnTx/>
                <a:uFillTx/>
                <a:latin typeface="+mj-lt"/>
                <a:ea typeface="+mj-ea"/>
                <a:cs typeface="+mj-cs"/>
              </a:rPr>
              <a:t>Features Related to Readability</a:t>
            </a:r>
            <a:endParaRPr kumimoji="0" lang="en-US" altLang="zh-TW"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493837"/>
            <a:ext cx="8229600" cy="4144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Control statements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Sufficient control statements for structured </a:t>
            </a:r>
            <a:r>
              <a:rPr kumimoji="0" lang="en-US" altLang="zh-TW" sz="16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prog</a:t>
            </a: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b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panose="05000000000000000000" pitchFamily="2" charset="2"/>
              </a:rPr>
              <a:t> can read program from top to bottom w/o jump</a:t>
            </a:r>
            <a:endPar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Data types and structures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Adequate facilities for defining data type &amp; structure</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Syntax considerations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Identifier or keywords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Special words and methods of forming compound statements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Form and meaning: self-descriptive constructs, meaningful keywords</a:t>
            </a:r>
            <a:endParaRPr kumimoji="0" lang="en-US" altLang="zh-TW"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Rectangle 2"/>
          <p:cNvSpPr txBox="1">
            <a:spLocks noChangeArrowheads="1"/>
          </p:cNvSpPr>
          <p:nvPr/>
        </p:nvSpPr>
        <p:spPr>
          <a:xfrm>
            <a:off x="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dirty="0" smtClean="0">
                <a:ln>
                  <a:noFill/>
                </a:ln>
                <a:solidFill>
                  <a:schemeClr val="tx1"/>
                </a:solidFill>
                <a:effectLst/>
                <a:uLnTx/>
                <a:uFillTx/>
                <a:latin typeface="+mj-lt"/>
                <a:ea typeface="+mj-ea"/>
                <a:cs typeface="+mj-cs"/>
              </a:rPr>
              <a:t>Features Related to Readability</a:t>
            </a:r>
            <a:endParaRPr kumimoji="0" lang="en-US" altLang="zh-TW"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493837"/>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Simplicity and orthogonality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But, too orthogonal may cause errors undetected</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Support for abstraction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Ability to define and use complex structures  or operations in ways that allow details to be ignored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Abstraction in process (e.g. subprogram), data</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Expressivity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 set of relatively convenient ways of specifying operations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Example: the inclusion of </a:t>
            </a:r>
            <a:r>
              <a:rPr kumimoji="0" lang="en-US" altLang="zh-TW" sz="16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for</a:t>
            </a:r>
            <a:r>
              <a:rPr kumimoji="0" lang="en-US" altLang="zh-TW"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 statement in many modern languages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US" altLang="zh-TW" sz="2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Rectangle 2"/>
          <p:cNvSpPr txBox="1">
            <a:spLocks noChangeArrowheads="1"/>
          </p:cNvSpPr>
          <p:nvPr/>
        </p:nvSpPr>
        <p:spPr>
          <a:xfrm>
            <a:off x="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dirty="0" err="1" smtClean="0">
                <a:ln>
                  <a:noFill/>
                </a:ln>
                <a:solidFill>
                  <a:schemeClr val="tx1"/>
                </a:solidFill>
                <a:effectLst/>
                <a:uLnTx/>
                <a:uFillTx/>
                <a:latin typeface="+mj-lt"/>
                <a:ea typeface="+mj-ea"/>
                <a:cs typeface="+mj-cs"/>
              </a:rPr>
              <a:t>Writability</a:t>
            </a:r>
            <a:endParaRPr kumimoji="0" lang="en-US" altLang="zh-TW"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304800" y="1493837"/>
            <a:ext cx="8229600" cy="43735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Type checking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Testing for type errors, e.g. subprogram parameters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Exception handling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Intercept run-time errors &amp; take corrective measures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Aliasing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Presence of two or more distinct references for the same memory location</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Readability and </a:t>
            </a:r>
            <a:r>
              <a:rPr kumimoji="0" lang="en-US" altLang="zh-TW" sz="2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writability</a:t>
            </a:r>
            <a:endPar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 language that does not support “natural” ways of expressing an algorithm will necessarily use “unnatural” approaches, and hence reduced reliability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TW" alt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Rectangle 2"/>
          <p:cNvSpPr txBox="1">
            <a:spLocks noChangeArrowheads="1"/>
          </p:cNvSpPr>
          <p:nvPr/>
        </p:nvSpPr>
        <p:spPr>
          <a:xfrm>
            <a:off x="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dirty="0" smtClean="0">
                <a:ln>
                  <a:noFill/>
                </a:ln>
                <a:solidFill>
                  <a:schemeClr val="tx1"/>
                </a:solidFill>
                <a:effectLst/>
                <a:uLnTx/>
                <a:uFillTx/>
                <a:latin typeface="+mj-lt"/>
                <a:ea typeface="+mj-ea"/>
                <a:cs typeface="+mj-cs"/>
              </a:rPr>
              <a:t>Reliability</a:t>
            </a:r>
            <a:endParaRPr kumimoji="0" lang="en-US" altLang="zh-TW"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493837"/>
            <a:ext cx="8229600" cy="4373563"/>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Training programmers to use language</a:t>
            </a:r>
          </a:p>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Writing programs (closeness to particular applications)</a:t>
            </a:r>
          </a:p>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Compiling programs</a:t>
            </a:r>
          </a:p>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Executing programs: run-time type checking</a:t>
            </a:r>
          </a:p>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Language implementation system: availability of free compilers</a:t>
            </a:r>
          </a:p>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Reliability: poor reliability leads to high costs</a:t>
            </a:r>
          </a:p>
          <a:p>
            <a:pPr marL="342900" marR="0" lvl="0" indent="-342900"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Maintaining programs</a:t>
            </a:r>
            <a:endParaRPr kumimoji="0" lang="en-US" altLang="zh-TW"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Rectangle 2"/>
          <p:cNvSpPr txBox="1">
            <a:spLocks noChangeArrowheads="1"/>
          </p:cNvSpPr>
          <p:nvPr/>
        </p:nvSpPr>
        <p:spPr>
          <a:xfrm>
            <a:off x="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smtClean="0">
                <a:ln>
                  <a:noFill/>
                </a:ln>
                <a:solidFill>
                  <a:schemeClr val="tx1"/>
                </a:solidFill>
                <a:effectLst/>
                <a:uLnTx/>
                <a:uFillTx/>
                <a:latin typeface="+mj-lt"/>
                <a:ea typeface="+mj-ea"/>
                <a:cs typeface="+mj-cs"/>
              </a:rPr>
              <a:t>Cost</a:t>
            </a:r>
            <a:endParaRPr kumimoji="0" lang="en-US" altLang="zh-TW" sz="44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524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charset="0"/>
              <a:buNone/>
              <a:tabLst/>
              <a:defRPr/>
            </a:pPr>
            <a:r>
              <a:rPr kumimoji="0" lang="en-US" sz="3600" b="1" i="0" u="none" strike="noStrike" kern="1200" cap="none" spc="-150" normalizeH="0" baseline="0" noProof="0" smtClean="0">
                <a:ln>
                  <a:noFill/>
                </a:ln>
                <a:solidFill>
                  <a:srgbClr val="0000FF"/>
                </a:solidFill>
                <a:effectLst/>
                <a:uLnTx/>
                <a:uFillTx/>
                <a:latin typeface="Arial" pitchFamily="34" charset="0"/>
                <a:ea typeface="+mn-ea"/>
                <a:cs typeface="Arial" pitchFamily="34" charset="0"/>
              </a:rPr>
              <a:t>Language Evaluation Criteria</a:t>
            </a:r>
            <a:endParaRPr kumimoji="0" lang="en-US" sz="3600" b="1" i="0" u="none" strike="noStrike" kern="1200" cap="none" spc="-150" normalizeH="0" baseline="0" noProof="0" dirty="0">
              <a:ln>
                <a:noFill/>
              </a:ln>
              <a:solidFill>
                <a:srgbClr val="0000FF"/>
              </a:solidFill>
              <a:effectLst/>
              <a:uLnTx/>
              <a:uFillTx/>
              <a:latin typeface="Arial" pitchFamily="34" charset="0"/>
              <a:ea typeface="+mn-ea"/>
              <a:cs typeface="Arial" pitchFamily="34" charset="0"/>
            </a:endParaRPr>
          </a:p>
        </p:txBody>
      </p:sp>
      <p:graphicFrame>
        <p:nvGraphicFramePr>
          <p:cNvPr id="5" name="Table 4"/>
          <p:cNvGraphicFramePr>
            <a:graphicFrameLocks noGrp="1"/>
          </p:cNvGraphicFramePr>
          <p:nvPr/>
        </p:nvGraphicFramePr>
        <p:xfrm>
          <a:off x="533400" y="1676400"/>
          <a:ext cx="7772400" cy="4079878"/>
        </p:xfrm>
        <a:graphic>
          <a:graphicData uri="http://schemas.openxmlformats.org/drawingml/2006/table">
            <a:tbl>
              <a:tblPr firstRow="1" bandRow="1">
                <a:tableStyleId>{5C22544A-7EE6-4342-B048-85BDC9FD1C3A}</a:tableStyleId>
              </a:tblPr>
              <a:tblGrid>
                <a:gridCol w="2590800"/>
                <a:gridCol w="1676400"/>
                <a:gridCol w="1562100"/>
                <a:gridCol w="1943100"/>
              </a:tblGrid>
              <a:tr h="370898">
                <a:tc>
                  <a:txBody>
                    <a:bodyPr/>
                    <a:lstStyle/>
                    <a:p>
                      <a:endParaRPr lang="en-US" sz="1800" dirty="0"/>
                    </a:p>
                  </a:txBody>
                  <a:tcPr marT="45727" marB="45727"/>
                </a:tc>
                <a:tc gridSpan="3">
                  <a:txBody>
                    <a:bodyPr/>
                    <a:lstStyle/>
                    <a:p>
                      <a:pPr algn="ctr"/>
                      <a:r>
                        <a:rPr lang="en-US" sz="900" b="1" i="0" u="none" strike="noStrike" baseline="0" dirty="0" smtClean="0">
                          <a:latin typeface="BellGothic-Bold"/>
                        </a:rPr>
                        <a:t>CRITERIA</a:t>
                      </a:r>
                      <a:endParaRPr lang="en-US" sz="1800" dirty="0"/>
                    </a:p>
                  </a:txBody>
                  <a:tcPr marT="45727" marB="45727"/>
                </a:tc>
                <a:tc hMerge="1">
                  <a:txBody>
                    <a:bodyPr/>
                    <a:lstStyle/>
                    <a:p>
                      <a:endParaRPr lang="en-US" dirty="0"/>
                    </a:p>
                  </a:txBody>
                  <a:tcPr/>
                </a:tc>
                <a:tc hMerge="1">
                  <a:txBody>
                    <a:bodyPr/>
                    <a:lstStyle/>
                    <a:p>
                      <a:endParaRPr lang="en-US" dirty="0"/>
                    </a:p>
                  </a:txBody>
                  <a:tcPr/>
                </a:tc>
              </a:tr>
              <a:tr h="370898">
                <a:tc>
                  <a:txBody>
                    <a:bodyPr/>
                    <a:lstStyle/>
                    <a:p>
                      <a:pPr algn="ctr"/>
                      <a:r>
                        <a:rPr lang="en-US" sz="1800" b="1" i="0" u="none" strike="noStrike" kern="1200" baseline="0" dirty="0" smtClean="0">
                          <a:solidFill>
                            <a:schemeClr val="dk1"/>
                          </a:solidFill>
                          <a:latin typeface="+mn-lt"/>
                          <a:ea typeface="+mn-ea"/>
                          <a:cs typeface="+mn-cs"/>
                        </a:rPr>
                        <a:t>Characteristic</a:t>
                      </a:r>
                      <a:endParaRPr lang="en-US" sz="1800" dirty="0"/>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READABILITY</a:t>
                      </a:r>
                      <a:endParaRPr lang="en-US" sz="1800" dirty="0"/>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WRITABILITY</a:t>
                      </a:r>
                      <a:endParaRPr lang="en-US" sz="1800" dirty="0"/>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RELIABILITY</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Simplicity</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err="1" smtClean="0">
                          <a:solidFill>
                            <a:schemeClr val="dk1"/>
                          </a:solidFill>
                          <a:latin typeface="+mn-lt"/>
                          <a:ea typeface="+mn-ea"/>
                          <a:cs typeface="+mn-cs"/>
                        </a:rPr>
                        <a:t>Orthogonality</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Data types</a:t>
                      </a:r>
                      <a:endParaRPr lang="en-US" sz="1800" dirty="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Syntax design</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Support for abstraction</a:t>
                      </a:r>
                      <a:endParaRPr lang="en-US" sz="1800" dirty="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Expressivity</a:t>
                      </a:r>
                      <a:endParaRPr lang="en-US" sz="1800" dirty="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Type checking</a:t>
                      </a:r>
                      <a:endParaRPr lang="en-US" sz="1800" dirty="0"/>
                    </a:p>
                  </a:txBody>
                  <a:tcPr marT="45727" marB="45727"/>
                </a:tc>
                <a:tc>
                  <a:txBody>
                    <a:bodyPr/>
                    <a:lstStyle/>
                    <a:p>
                      <a:pPr algn="ctr"/>
                      <a:endParaRPr lang="en-US" sz="1800"/>
                    </a:p>
                  </a:txBody>
                  <a:tcPr marT="45727" marB="45727"/>
                </a:tc>
                <a:tc>
                  <a:txBody>
                    <a:bodyPr/>
                    <a:lstStyle/>
                    <a:p>
                      <a:pPr algn="ctr"/>
                      <a:endParaRPr lang="en-US" sz="180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Exception handling</a:t>
                      </a:r>
                      <a:endParaRPr lang="en-US" sz="1800" dirty="0"/>
                    </a:p>
                  </a:txBody>
                  <a:tcPr marT="45727" marB="45727"/>
                </a:tc>
                <a:tc>
                  <a:txBody>
                    <a:bodyPr/>
                    <a:lstStyle/>
                    <a:p>
                      <a:pPr algn="ctr"/>
                      <a:endParaRPr lang="en-US" sz="180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Restricted aliasing</a:t>
                      </a:r>
                      <a:endParaRPr lang="en-US" sz="1800" dirty="0"/>
                    </a:p>
                  </a:txBody>
                  <a:tcPr marT="45727" marB="45727"/>
                </a:tc>
                <a:tc>
                  <a:txBody>
                    <a:bodyPr/>
                    <a:lstStyle/>
                    <a:p>
                      <a:pPr algn="ctr"/>
                      <a:endParaRPr lang="en-US" sz="180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493837"/>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Reliability vs. cost of execution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e.g., Java demands all references to array elements be checked for proper indexing but that leads to increased execution costs</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Readability vs. </a:t>
            </a:r>
            <a:r>
              <a:rPr kumimoji="0" lang="en-US" altLang="zh-TW" sz="2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writability</a:t>
            </a:r>
            <a:endPar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e.g., use of many powerful operators (and a large number of new symbols), allowing complex computations to be written in a compact program but at the cost of poor readability</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US" altLang="zh-TW" sz="2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Writability</a:t>
            </a:r>
            <a:r>
              <a:rPr kumimoji="0" lang="en-US" altLang="zh-TW"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(flexibility) vs. reliability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e.g., C++ pointers are powerful and very flexible but not reliably used</a:t>
            </a:r>
            <a:endParaRPr kumimoji="0" lang="en-US" altLang="zh-TW"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Rectangle 2"/>
          <p:cNvSpPr txBox="1">
            <a:spLocks noChangeArrowheads="1"/>
          </p:cNvSpPr>
          <p:nvPr/>
        </p:nvSpPr>
        <p:spPr>
          <a:xfrm>
            <a:off x="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dirty="0" smtClean="0">
                <a:ln>
                  <a:noFill/>
                </a:ln>
                <a:solidFill>
                  <a:schemeClr val="tx1"/>
                </a:solidFill>
                <a:effectLst/>
                <a:uLnTx/>
                <a:uFillTx/>
                <a:latin typeface="+mj-lt"/>
                <a:ea typeface="+mj-ea"/>
                <a:cs typeface="+mj-cs"/>
              </a:rPr>
              <a:t>Language Design Trade-Offs</a:t>
            </a:r>
            <a:endParaRPr kumimoji="0" lang="en-US" altLang="zh-TW"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Questions</a:t>
            </a:r>
          </a:p>
          <a:p>
            <a:endParaRPr lang="en-US" dirty="0"/>
          </a:p>
        </p:txBody>
      </p:sp>
      <p:sp>
        <p:nvSpPr>
          <p:cNvPr id="3" name="Content Placeholder 2"/>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Evaluate and discuss the Assembly language</a:t>
            </a:r>
          </a:p>
          <a:p>
            <a:pPr>
              <a:buFont typeface="Arial" pitchFamily="34" charset="0"/>
              <a:buChar char="•"/>
            </a:pPr>
            <a:endParaRPr lang="en-US" dirty="0" smtClean="0"/>
          </a:p>
          <a:p>
            <a:pPr>
              <a:buFont typeface="Arial" pitchFamily="34" charset="0"/>
              <a:buChar char="•"/>
            </a:pPr>
            <a:r>
              <a:rPr lang="en-US" dirty="0" smtClean="0"/>
              <a:t>Evaluate C language and MATLAB for the following application</a:t>
            </a:r>
          </a:p>
          <a:p>
            <a:pPr marL="457200" indent="-457200">
              <a:buAutoNum type="arabicParenR"/>
            </a:pPr>
            <a:r>
              <a:rPr lang="en-US" dirty="0" smtClean="0"/>
              <a:t>Matrix operations</a:t>
            </a:r>
          </a:p>
          <a:p>
            <a:pPr marL="457200" indent="-457200">
              <a:buAutoNum type="arabicParenR"/>
            </a:pPr>
            <a:r>
              <a:rPr lang="en-US" dirty="0" smtClean="0"/>
              <a:t>System programming  </a:t>
            </a:r>
            <a:endParaRPr lang="en-US" dirty="0"/>
          </a:p>
        </p:txBody>
      </p:sp>
      <p:sp>
        <p:nvSpPr>
          <p:cNvPr id="3" name="Content Placeholder 2"/>
          <p:cNvSpPr>
            <a:spLocks noGrp="1"/>
          </p:cNvSpPr>
          <p:nvPr>
            <p:ph sz="quarter" idx="10"/>
          </p:nvPr>
        </p:nvSpPr>
        <p:spPr/>
        <p:txBody>
          <a:bodyPr/>
          <a:lstStyle/>
          <a:p>
            <a:r>
              <a:rPr lang="en-US" dirty="0" smtClean="0"/>
              <a:t>Discussion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362200"/>
            <a:ext cx="8153400" cy="1143000"/>
          </a:xfrm>
        </p:spPr>
        <p:txBody>
          <a:bodyPr rtlCol="0">
            <a:normAutofit/>
          </a:bodyPr>
          <a:lstStyle/>
          <a:p>
            <a:pPr indent="-182880" eaLnBrk="1" fontAlgn="auto" hangingPunct="1">
              <a:spcAft>
                <a:spcPts val="0"/>
              </a:spcAft>
              <a:buClr>
                <a:schemeClr val="tx1">
                  <a:lumMod val="50000"/>
                  <a:lumOff val="50000"/>
                </a:schemeClr>
              </a:buClr>
              <a:defRPr/>
            </a:pPr>
            <a:r>
              <a:rPr lang="en-US" dirty="0" smtClean="0">
                <a:solidFill>
                  <a:schemeClr val="tx1">
                    <a:lumMod val="85000"/>
                  </a:schemeClr>
                </a:solidFill>
              </a:rPr>
              <a:t>Why should we study Principles of Programming Language?</a:t>
            </a:r>
            <a:endParaRPr lang="en-US" dirty="0">
              <a:solidFill>
                <a:schemeClr val="tx1">
                  <a:lumMod val="85000"/>
                </a:schemeClr>
              </a:solidFill>
            </a:endParaRPr>
          </a:p>
        </p:txBody>
      </p:sp>
      <p:sp>
        <p:nvSpPr>
          <p:cNvPr id="4" name="TextBox 3"/>
          <p:cNvSpPr txBox="1"/>
          <p:nvPr/>
        </p:nvSpPr>
        <p:spPr>
          <a:xfrm>
            <a:off x="304800" y="6488668"/>
            <a:ext cx="6400800" cy="369332"/>
          </a:xfrm>
          <a:prstGeom prst="rect">
            <a:avLst/>
          </a:prstGeom>
          <a:noFill/>
        </p:spPr>
        <p:txBody>
          <a:bodyPr wrap="square" rtlCol="0">
            <a:spAutoFit/>
          </a:bodyPr>
          <a:lstStyle/>
          <a:p>
            <a:r>
              <a:rPr lang="en-US" dirty="0" smtClean="0"/>
              <a:t>Slides motivated by lectures from Prof C. </a:t>
            </a:r>
            <a:r>
              <a:rPr lang="en-US" dirty="0" err="1" smtClean="0"/>
              <a:t>Hota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r>
              <a:rPr lang="en-US" dirty="0"/>
              <a:t>Compiler - source code </a:t>
            </a:r>
            <a:r>
              <a:rPr lang="en-US" dirty="0" smtClean="0"/>
              <a:t>translation </a:t>
            </a:r>
            <a:r>
              <a:rPr lang="en-US" dirty="0"/>
              <a:t>into machine code (all at once)</a:t>
            </a:r>
          </a:p>
          <a:p>
            <a:r>
              <a:rPr lang="en-US" dirty="0"/>
              <a:t>Interpreter - machine is brought up to the language (one statement at a time)</a:t>
            </a:r>
          </a:p>
        </p:txBody>
      </p:sp>
      <p:sp>
        <p:nvSpPr>
          <p:cNvPr id="92162" name="Rectangle 2"/>
          <p:cNvSpPr>
            <a:spLocks noGrp="1" noChangeArrowheads="1"/>
          </p:cNvSpPr>
          <p:nvPr>
            <p:ph type="title" idx="4294967295"/>
          </p:nvPr>
        </p:nvSpPr>
        <p:spPr>
          <a:xfrm>
            <a:off x="0" y="274638"/>
            <a:ext cx="8229600" cy="1143000"/>
          </a:xfrm>
          <a:prstGeom prst="rect">
            <a:avLst/>
          </a:prstGeom>
        </p:spPr>
        <p:txBody>
          <a:bodyPr/>
          <a:lstStyle/>
          <a:p>
            <a:r>
              <a:rPr lang="en-US"/>
              <a:t>Language Implementation</a:t>
            </a:r>
          </a:p>
        </p:txBody>
      </p:sp>
      <p:sp>
        <p:nvSpPr>
          <p:cNvPr id="5"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1522742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304800" y="1417638"/>
            <a:ext cx="8229600" cy="4525962"/>
          </a:xfrm>
        </p:spPr>
        <p:txBody>
          <a:bodyPr/>
          <a:lstStyle/>
          <a:p>
            <a:pPr algn="just" fontAlgn="base">
              <a:spcAft>
                <a:spcPct val="0"/>
              </a:spcAft>
              <a:buFont typeface="Arial" pitchFamily="34" charset="0"/>
              <a:buChar char="•"/>
            </a:pPr>
            <a:r>
              <a:rPr lang="en-US" b="1" smtClean="0"/>
              <a:t>Compilation</a:t>
            </a:r>
          </a:p>
          <a:p>
            <a:pPr lvl="1" algn="just" fontAlgn="base">
              <a:spcAft>
                <a:spcPct val="0"/>
              </a:spcAft>
              <a:buFont typeface="Arial" pitchFamily="34" charset="0"/>
              <a:buChar char="•"/>
            </a:pPr>
            <a:r>
              <a:rPr lang="en-US" sz="2400" smtClean="0"/>
              <a:t>Programs are translated into machine language.</a:t>
            </a:r>
          </a:p>
          <a:p>
            <a:pPr lvl="1" algn="just" fontAlgn="base">
              <a:spcAft>
                <a:spcPct val="0"/>
              </a:spcAft>
              <a:buFont typeface="Arial" pitchFamily="34" charset="0"/>
              <a:buChar char="•"/>
            </a:pPr>
            <a:endParaRPr lang="en-US" sz="2400" smtClean="0"/>
          </a:p>
          <a:p>
            <a:pPr algn="just" fontAlgn="base">
              <a:spcAft>
                <a:spcPct val="0"/>
              </a:spcAft>
              <a:buFont typeface="Arial" pitchFamily="34" charset="0"/>
              <a:buChar char="•"/>
            </a:pPr>
            <a:r>
              <a:rPr lang="en-US" b="1" smtClean="0"/>
              <a:t>Pure Interpretation</a:t>
            </a:r>
          </a:p>
          <a:p>
            <a:pPr lvl="1" algn="just" fontAlgn="base">
              <a:spcAft>
                <a:spcPct val="0"/>
              </a:spcAft>
              <a:buFont typeface="Arial" pitchFamily="34" charset="0"/>
              <a:buChar char="•"/>
            </a:pPr>
            <a:r>
              <a:rPr lang="en-US" sz="2400" smtClean="0"/>
              <a:t>Programs are interpreted by another program known as an interpreter.</a:t>
            </a:r>
          </a:p>
          <a:p>
            <a:pPr lvl="1" algn="just" fontAlgn="base">
              <a:spcAft>
                <a:spcPct val="0"/>
              </a:spcAft>
              <a:buFont typeface="Arial" pitchFamily="34" charset="0"/>
              <a:buChar char="•"/>
            </a:pPr>
            <a:endParaRPr lang="en-US" sz="2400" smtClean="0"/>
          </a:p>
          <a:p>
            <a:pPr algn="just" fontAlgn="base">
              <a:spcAft>
                <a:spcPct val="0"/>
              </a:spcAft>
              <a:buFont typeface="Arial" pitchFamily="34" charset="0"/>
              <a:buChar char="•"/>
            </a:pPr>
            <a:r>
              <a:rPr lang="en-US" b="1" smtClean="0"/>
              <a:t>Hybrid Implementation Systems</a:t>
            </a:r>
          </a:p>
          <a:p>
            <a:pPr lvl="1" algn="just" fontAlgn="base">
              <a:spcAft>
                <a:spcPct val="0"/>
              </a:spcAft>
              <a:buFont typeface="Arial" pitchFamily="34" charset="0"/>
              <a:buChar char="•"/>
            </a:pPr>
            <a:r>
              <a:rPr lang="en-US" sz="2400" smtClean="0"/>
              <a:t>A compromise between compilers and pure interpreters.</a:t>
            </a:r>
          </a:p>
        </p:txBody>
      </p:sp>
      <p:sp>
        <p:nvSpPr>
          <p:cNvPr id="3" name="Content Placeholder 2"/>
          <p:cNvSpPr>
            <a:spLocks noGrp="1"/>
          </p:cNvSpPr>
          <p:nvPr>
            <p:ph sz="quarter" idx="10"/>
          </p:nvPr>
        </p:nvSpPr>
        <p:spPr/>
        <p:txBody>
          <a:bodyPr/>
          <a:lstStyle/>
          <a:p>
            <a:pPr>
              <a:defRPr/>
            </a:pPr>
            <a:r>
              <a:rPr lang="en-US" b="0" dirty="0">
                <a:solidFill>
                  <a:srgbClr val="0000FF"/>
                </a:solidFill>
              </a:rPr>
              <a:t>Implementation Methods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2200107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0"/>
            <a:ext cx="6324600" cy="1143000"/>
          </a:xfrm>
        </p:spPr>
        <p:txBody>
          <a:bodyPr/>
          <a:lstStyle/>
          <a:p>
            <a:pPr>
              <a:defRPr/>
            </a:pPr>
            <a:r>
              <a:rPr lang="en-US" b="0" dirty="0">
                <a:solidFill>
                  <a:srgbClr val="0000FF"/>
                </a:solidFill>
              </a:rPr>
              <a:t>Layered View of Computer</a:t>
            </a:r>
            <a:endParaRPr lang="en-US" dirty="0">
              <a:solidFill>
                <a:srgbClr val="0000FF"/>
              </a:solidFill>
            </a:endParaRPr>
          </a:p>
        </p:txBody>
      </p:sp>
      <p:pic>
        <p:nvPicPr>
          <p:cNvPr id="4403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1219200"/>
            <a:ext cx="5715000" cy="54848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4036" name="Rectangle 3"/>
          <p:cNvSpPr>
            <a:spLocks noChangeArrowheads="1"/>
          </p:cNvSpPr>
          <p:nvPr/>
        </p:nvSpPr>
        <p:spPr bwMode="auto">
          <a:xfrm>
            <a:off x="5943600" y="4495800"/>
            <a:ext cx="28956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t>The operating system and</a:t>
            </a:r>
          </a:p>
          <a:p>
            <a:pPr eaLnBrk="1" hangingPunct="1"/>
            <a:r>
              <a:rPr lang="en-US"/>
              <a:t>Language implementation are layered over machine interface of a computer</a:t>
            </a:r>
          </a:p>
        </p:txBody>
      </p:sp>
      <p:sp>
        <p:nvSpPr>
          <p:cNvPr id="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4274078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0"/>
            <a:ext cx="6324600" cy="1143000"/>
          </a:xfrm>
        </p:spPr>
        <p:txBody>
          <a:bodyPr/>
          <a:lstStyle/>
          <a:p>
            <a:pPr>
              <a:defRPr/>
            </a:pPr>
            <a:r>
              <a:rPr lang="en-US" b="0" dirty="0">
                <a:solidFill>
                  <a:srgbClr val="0000FF"/>
                </a:solidFill>
              </a:rPr>
              <a:t>The Compilation</a:t>
            </a:r>
          </a:p>
          <a:p>
            <a:pPr>
              <a:defRPr/>
            </a:pPr>
            <a:r>
              <a:rPr lang="en-US" b="0" dirty="0">
                <a:solidFill>
                  <a:srgbClr val="0000FF"/>
                </a:solidFill>
              </a:rPr>
              <a:t>Process</a:t>
            </a:r>
            <a:endParaRPr lang="en-US" dirty="0">
              <a:solidFill>
                <a:srgbClr val="0000FF"/>
              </a:solidFill>
            </a:endParaRPr>
          </a:p>
        </p:txBody>
      </p:sp>
      <p:pic>
        <p:nvPicPr>
          <p:cNvPr id="4505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38400" y="609600"/>
            <a:ext cx="3886200" cy="5829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2328724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dirty="0" smtClean="0"/>
              <a:t>Translate high-level program (source language) into machine code (machine language).</a:t>
            </a:r>
          </a:p>
          <a:p>
            <a:pPr algn="just" fontAlgn="base">
              <a:spcAft>
                <a:spcPct val="0"/>
              </a:spcAft>
              <a:buFont typeface="Arial" pitchFamily="34" charset="0"/>
              <a:buChar char="•"/>
            </a:pPr>
            <a:endParaRPr lang="en-US" dirty="0" smtClean="0"/>
          </a:p>
          <a:p>
            <a:pPr algn="just" fontAlgn="base">
              <a:spcAft>
                <a:spcPct val="0"/>
              </a:spcAft>
              <a:buFont typeface="Arial" pitchFamily="34" charset="0"/>
              <a:buChar char="•"/>
            </a:pPr>
            <a:r>
              <a:rPr lang="en-US" dirty="0" smtClean="0"/>
              <a:t>Compilation process has several phases:</a:t>
            </a:r>
          </a:p>
          <a:p>
            <a:pPr lvl="1" algn="just" fontAlgn="base">
              <a:spcAft>
                <a:spcPct val="0"/>
              </a:spcAft>
              <a:buFont typeface="Arial" pitchFamily="34" charset="0"/>
              <a:buChar char="•"/>
            </a:pPr>
            <a:r>
              <a:rPr lang="en-US" dirty="0" smtClean="0">
                <a:solidFill>
                  <a:srgbClr val="FF0000"/>
                </a:solidFill>
              </a:rPr>
              <a:t>lexical analysis</a:t>
            </a:r>
            <a:r>
              <a:rPr lang="en-US" dirty="0" smtClean="0"/>
              <a:t>: converts characters in the source program into lexical units e.g.: </a:t>
            </a:r>
            <a:r>
              <a:rPr lang="en-US" dirty="0" smtClean="0">
                <a:solidFill>
                  <a:srgbClr val="FF0000"/>
                </a:solidFill>
              </a:rPr>
              <a:t>identifiers / keywords, operators, punctuation…</a:t>
            </a:r>
          </a:p>
          <a:p>
            <a:pPr lvl="1" algn="just" fontAlgn="base">
              <a:spcAft>
                <a:spcPct val="0"/>
              </a:spcAft>
              <a:buFont typeface="Arial" pitchFamily="34" charset="0"/>
              <a:buChar char="•"/>
            </a:pPr>
            <a:r>
              <a:rPr lang="en-US" dirty="0" smtClean="0">
                <a:solidFill>
                  <a:srgbClr val="FF0000"/>
                </a:solidFill>
              </a:rPr>
              <a:t>syntax analysis: </a:t>
            </a:r>
            <a:r>
              <a:rPr lang="en-US" dirty="0" smtClean="0"/>
              <a:t>transforms lexical units into </a:t>
            </a:r>
            <a:r>
              <a:rPr lang="en-US" i="1" dirty="0" smtClean="0">
                <a:solidFill>
                  <a:srgbClr val="FF0000"/>
                </a:solidFill>
              </a:rPr>
              <a:t>parse trees </a:t>
            </a:r>
            <a:r>
              <a:rPr lang="en-US" dirty="0" smtClean="0"/>
              <a:t>which represent the syntactic structure of program.</a:t>
            </a:r>
          </a:p>
          <a:p>
            <a:pPr lvl="1" algn="just" fontAlgn="base">
              <a:spcAft>
                <a:spcPct val="0"/>
              </a:spcAft>
              <a:buFont typeface="Arial" pitchFamily="34" charset="0"/>
              <a:buChar char="•"/>
            </a:pPr>
            <a:r>
              <a:rPr lang="en-US" dirty="0" smtClean="0">
                <a:solidFill>
                  <a:srgbClr val="FF0000"/>
                </a:solidFill>
              </a:rPr>
              <a:t>Intermediate code generation &amp; Semantics analysis</a:t>
            </a:r>
            <a:r>
              <a:rPr lang="en-US" dirty="0" smtClean="0"/>
              <a:t>: generate intermediate code and does type checking.</a:t>
            </a:r>
          </a:p>
          <a:p>
            <a:pPr lvl="1" algn="just" fontAlgn="base">
              <a:spcAft>
                <a:spcPct val="0"/>
              </a:spcAft>
              <a:buFont typeface="Arial" pitchFamily="34" charset="0"/>
              <a:buChar char="•"/>
            </a:pPr>
            <a:r>
              <a:rPr lang="en-US" dirty="0" smtClean="0">
                <a:solidFill>
                  <a:srgbClr val="FF0000"/>
                </a:solidFill>
              </a:rPr>
              <a:t>Code optimization: (optional)</a:t>
            </a:r>
          </a:p>
          <a:p>
            <a:pPr lvl="1" algn="just" fontAlgn="base">
              <a:spcAft>
                <a:spcPct val="0"/>
              </a:spcAft>
              <a:buFont typeface="Arial" pitchFamily="34" charset="0"/>
              <a:buChar char="•"/>
            </a:pPr>
            <a:r>
              <a:rPr lang="en-US" dirty="0" smtClean="0">
                <a:solidFill>
                  <a:srgbClr val="FF0000"/>
                </a:solidFill>
              </a:rPr>
              <a:t>code generation: </a:t>
            </a:r>
            <a:r>
              <a:rPr lang="en-US" dirty="0" smtClean="0"/>
              <a:t>machine code is generated.</a:t>
            </a:r>
          </a:p>
        </p:txBody>
      </p:sp>
      <p:sp>
        <p:nvSpPr>
          <p:cNvPr id="3" name="Content Placeholder 2"/>
          <p:cNvSpPr>
            <a:spLocks noGrp="1"/>
          </p:cNvSpPr>
          <p:nvPr>
            <p:ph sz="quarter" idx="10"/>
          </p:nvPr>
        </p:nvSpPr>
        <p:spPr/>
        <p:txBody>
          <a:bodyPr/>
          <a:lstStyle/>
          <a:p>
            <a:pPr>
              <a:defRPr/>
            </a:pPr>
            <a:r>
              <a:rPr lang="en-US" b="0" dirty="0">
                <a:solidFill>
                  <a:srgbClr val="0000FF"/>
                </a:solidFill>
              </a:rPr>
              <a:t>Compilation</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3171576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b="1" smtClean="0"/>
              <a:t>Load module </a:t>
            </a:r>
            <a:r>
              <a:rPr lang="en-US" smtClean="0"/>
              <a:t>(executable image):</a:t>
            </a:r>
          </a:p>
          <a:p>
            <a:pPr lvl="1" algn="just" fontAlgn="base">
              <a:spcAft>
                <a:spcPct val="0"/>
              </a:spcAft>
              <a:buFont typeface="Arial" pitchFamily="34" charset="0"/>
              <a:buChar char="•"/>
            </a:pPr>
            <a:r>
              <a:rPr lang="en-US" sz="2400" smtClean="0"/>
              <a:t>the user and system code together.</a:t>
            </a:r>
          </a:p>
          <a:p>
            <a:pPr algn="just" fontAlgn="base">
              <a:spcAft>
                <a:spcPct val="0"/>
              </a:spcAft>
              <a:buFont typeface="Arial" pitchFamily="34" charset="0"/>
              <a:buChar char="•"/>
            </a:pPr>
            <a:endParaRPr lang="en-US" smtClean="0"/>
          </a:p>
          <a:p>
            <a:pPr algn="just" fontAlgn="base">
              <a:spcAft>
                <a:spcPct val="0"/>
              </a:spcAft>
              <a:buFont typeface="Arial" pitchFamily="34" charset="0"/>
              <a:buChar char="•"/>
            </a:pPr>
            <a:r>
              <a:rPr lang="en-US" b="1" smtClean="0"/>
              <a:t>Linking and loading</a:t>
            </a:r>
            <a:r>
              <a:rPr lang="en-US" smtClean="0"/>
              <a:t>:</a:t>
            </a:r>
          </a:p>
          <a:p>
            <a:pPr lvl="1" algn="just" fontAlgn="base">
              <a:spcAft>
                <a:spcPct val="0"/>
              </a:spcAft>
              <a:buFont typeface="Arial" pitchFamily="34" charset="0"/>
              <a:buChar char="•"/>
            </a:pPr>
            <a:r>
              <a:rPr lang="en-US" sz="2400" smtClean="0"/>
              <a:t>the process of collecting system program units and linking them to a user program.</a:t>
            </a:r>
          </a:p>
          <a:p>
            <a:pPr lvl="1" algn="just" fontAlgn="base">
              <a:spcAft>
                <a:spcPct val="0"/>
              </a:spcAft>
              <a:buFont typeface="Arial" pitchFamily="34" charset="0"/>
              <a:buChar char="•"/>
            </a:pPr>
            <a:r>
              <a:rPr lang="en-US" sz="2400" smtClean="0"/>
              <a:t>As well as linking other user programs to it.</a:t>
            </a:r>
          </a:p>
        </p:txBody>
      </p:sp>
      <p:sp>
        <p:nvSpPr>
          <p:cNvPr id="3" name="Content Placeholder 2"/>
          <p:cNvSpPr>
            <a:spLocks noGrp="1"/>
          </p:cNvSpPr>
          <p:nvPr>
            <p:ph sz="quarter" idx="10"/>
          </p:nvPr>
        </p:nvSpPr>
        <p:spPr/>
        <p:txBody>
          <a:bodyPr/>
          <a:lstStyle/>
          <a:p>
            <a:pPr>
              <a:defRPr/>
            </a:pPr>
            <a:r>
              <a:rPr lang="en-US" b="0" dirty="0">
                <a:solidFill>
                  <a:srgbClr val="0000FF"/>
                </a:solidFill>
              </a:rPr>
              <a:t>Additional Compilation Terminologies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35256379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93186" name="Rectangle 2"/>
          <p:cNvSpPr>
            <a:spLocks noGrp="1" noChangeArrowheads="1"/>
          </p:cNvSpPr>
          <p:nvPr>
            <p:ph type="title" idx="4294967295"/>
          </p:nvPr>
        </p:nvSpPr>
        <p:spPr>
          <a:xfrm>
            <a:off x="0" y="274638"/>
            <a:ext cx="8229600" cy="1143000"/>
          </a:xfrm>
          <a:prstGeom prst="rect">
            <a:avLst/>
          </a:prstGeom>
        </p:spPr>
        <p:txBody>
          <a:bodyPr/>
          <a:lstStyle/>
          <a:p>
            <a:r>
              <a:rPr lang="en-US"/>
              <a:t>Compiled C</a:t>
            </a:r>
          </a:p>
        </p:txBody>
      </p:sp>
      <p:sp>
        <p:nvSpPr>
          <p:cNvPr id="93188" name="Rectangle 4"/>
          <p:cNvSpPr>
            <a:spLocks noChangeArrowheads="1"/>
          </p:cNvSpPr>
          <p:nvPr/>
        </p:nvSpPr>
        <p:spPr bwMode="auto">
          <a:xfrm>
            <a:off x="838200" y="3238500"/>
            <a:ext cx="990600" cy="1295400"/>
          </a:xfrm>
          <a:prstGeom prst="rect">
            <a:avLst/>
          </a:prstGeom>
          <a:solidFill>
            <a:schemeClr val="accent2"/>
          </a:solidFill>
          <a:ln w="9525">
            <a:solidFill>
              <a:schemeClr val="tx1"/>
            </a:solidFill>
            <a:miter lim="800000"/>
            <a:headEnd/>
            <a:tailEnd/>
          </a:ln>
        </p:spPr>
        <p:txBody>
          <a:bodyPr wrap="none" anchor="ctr"/>
          <a:lstStyle/>
          <a:p>
            <a:pPr algn="ctr"/>
            <a:r>
              <a:rPr kumimoji="0" lang="en-US" dirty="0"/>
              <a:t>Source</a:t>
            </a:r>
          </a:p>
          <a:p>
            <a:pPr algn="ctr"/>
            <a:r>
              <a:rPr kumimoji="0" lang="en-US" dirty="0"/>
              <a:t> code</a:t>
            </a:r>
          </a:p>
          <a:p>
            <a:pPr algn="ctr"/>
            <a:r>
              <a:rPr kumimoji="0" lang="en-US" dirty="0" smtClean="0"/>
              <a:t> in C</a:t>
            </a:r>
            <a:endParaRPr kumimoji="0" lang="en-US" dirty="0"/>
          </a:p>
        </p:txBody>
      </p:sp>
      <p:sp>
        <p:nvSpPr>
          <p:cNvPr id="93200" name="Rectangle 16"/>
          <p:cNvSpPr>
            <a:spLocks noChangeArrowheads="1"/>
          </p:cNvSpPr>
          <p:nvPr/>
        </p:nvSpPr>
        <p:spPr bwMode="auto">
          <a:xfrm>
            <a:off x="2080811" y="3490118"/>
            <a:ext cx="11430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a:t>compiler</a:t>
            </a:r>
          </a:p>
        </p:txBody>
      </p:sp>
      <p:sp>
        <p:nvSpPr>
          <p:cNvPr id="93202" name="Rectangle 18"/>
          <p:cNvSpPr>
            <a:spLocks noChangeArrowheads="1"/>
          </p:cNvSpPr>
          <p:nvPr/>
        </p:nvSpPr>
        <p:spPr bwMode="auto">
          <a:xfrm>
            <a:off x="4519211" y="3390900"/>
            <a:ext cx="1295400" cy="990600"/>
          </a:xfrm>
          <a:prstGeom prst="rect">
            <a:avLst/>
          </a:prstGeom>
          <a:solidFill>
            <a:schemeClr val="accent1"/>
          </a:solidFill>
          <a:ln w="9525">
            <a:solidFill>
              <a:schemeClr val="tx1"/>
            </a:solidFill>
            <a:miter lim="800000"/>
            <a:headEnd/>
            <a:tailEnd/>
          </a:ln>
        </p:spPr>
        <p:txBody>
          <a:bodyPr wrap="none" anchor="ctr"/>
          <a:lstStyle/>
          <a:p>
            <a:pPr algn="ctr"/>
            <a:r>
              <a:rPr kumimoji="0" lang="en-US" dirty="0"/>
              <a:t>Linker</a:t>
            </a:r>
          </a:p>
          <a:p>
            <a:pPr algn="ctr"/>
            <a:r>
              <a:rPr kumimoji="0" lang="en-US" dirty="0" smtClean="0"/>
              <a:t>and</a:t>
            </a:r>
            <a:endParaRPr kumimoji="0" lang="en-US" dirty="0"/>
          </a:p>
          <a:p>
            <a:pPr algn="ctr"/>
            <a:r>
              <a:rPr kumimoji="0" lang="en-US" dirty="0" smtClean="0"/>
              <a:t>loader</a:t>
            </a:r>
            <a:endParaRPr kumimoji="0" lang="en-US" dirty="0"/>
          </a:p>
        </p:txBody>
      </p:sp>
      <p:sp>
        <p:nvSpPr>
          <p:cNvPr id="93205" name="Rectangle 21"/>
          <p:cNvSpPr>
            <a:spLocks noChangeArrowheads="1"/>
          </p:cNvSpPr>
          <p:nvPr/>
        </p:nvSpPr>
        <p:spPr bwMode="auto">
          <a:xfrm>
            <a:off x="4443011" y="5163239"/>
            <a:ext cx="1371600" cy="685800"/>
          </a:xfrm>
          <a:prstGeom prst="rect">
            <a:avLst/>
          </a:prstGeom>
          <a:solidFill>
            <a:schemeClr val="accent2"/>
          </a:solidFill>
          <a:ln w="9525">
            <a:solidFill>
              <a:schemeClr val="tx1"/>
            </a:solidFill>
            <a:miter lim="800000"/>
            <a:headEnd/>
            <a:tailEnd/>
          </a:ln>
        </p:spPr>
        <p:txBody>
          <a:bodyPr wrap="none" anchor="ctr"/>
          <a:lstStyle/>
          <a:p>
            <a:pPr algn="ctr"/>
            <a:r>
              <a:rPr kumimoji="0" lang="en-US"/>
              <a:t>Machine</a:t>
            </a:r>
          </a:p>
          <a:p>
            <a:pPr algn="ctr"/>
            <a:r>
              <a:rPr kumimoji="0" lang="en-US"/>
              <a:t> code (exe)</a:t>
            </a:r>
          </a:p>
        </p:txBody>
      </p:sp>
      <p:sp>
        <p:nvSpPr>
          <p:cNvPr id="93214" name="Line 30"/>
          <p:cNvSpPr>
            <a:spLocks noChangeShapeType="1"/>
          </p:cNvSpPr>
          <p:nvPr/>
        </p:nvSpPr>
        <p:spPr bwMode="auto">
          <a:xfrm>
            <a:off x="1828800" y="3768753"/>
            <a:ext cx="228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3215" name="Line 31"/>
          <p:cNvSpPr>
            <a:spLocks noChangeShapeType="1"/>
          </p:cNvSpPr>
          <p:nvPr/>
        </p:nvSpPr>
        <p:spPr bwMode="auto">
          <a:xfrm>
            <a:off x="3223811" y="3756818"/>
            <a:ext cx="304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3216" name="Line 32"/>
          <p:cNvSpPr>
            <a:spLocks noChangeShapeType="1"/>
          </p:cNvSpPr>
          <p:nvPr/>
        </p:nvSpPr>
        <p:spPr bwMode="auto">
          <a:xfrm flipH="1">
            <a:off x="5179075" y="4409043"/>
            <a:ext cx="5049" cy="77255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3220" name="Rectangle 36"/>
          <p:cNvSpPr>
            <a:spLocks noChangeArrowheads="1"/>
          </p:cNvSpPr>
          <p:nvPr/>
        </p:nvSpPr>
        <p:spPr bwMode="auto">
          <a:xfrm>
            <a:off x="3528611" y="3321586"/>
            <a:ext cx="609600" cy="1143000"/>
          </a:xfrm>
          <a:prstGeom prst="rect">
            <a:avLst/>
          </a:prstGeom>
          <a:solidFill>
            <a:schemeClr val="accent2"/>
          </a:solidFill>
          <a:ln w="9525">
            <a:solidFill>
              <a:schemeClr val="tx1"/>
            </a:solidFill>
            <a:miter lim="800000"/>
            <a:headEnd/>
            <a:tailEnd/>
          </a:ln>
        </p:spPr>
        <p:txBody>
          <a:bodyPr wrap="none" anchor="ctr"/>
          <a:lstStyle/>
          <a:p>
            <a:pPr algn="ctr"/>
            <a:r>
              <a:rPr kumimoji="0" lang="en-US"/>
              <a:t>.o</a:t>
            </a:r>
          </a:p>
          <a:p>
            <a:pPr algn="ctr"/>
            <a:r>
              <a:rPr kumimoji="0" lang="en-US"/>
              <a:t>files</a:t>
            </a:r>
          </a:p>
        </p:txBody>
      </p:sp>
      <p:sp>
        <p:nvSpPr>
          <p:cNvPr id="93222" name="Line 38"/>
          <p:cNvSpPr>
            <a:spLocks noChangeShapeType="1"/>
          </p:cNvSpPr>
          <p:nvPr/>
        </p:nvSpPr>
        <p:spPr bwMode="auto">
          <a:xfrm>
            <a:off x="4138211" y="384351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2606136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304800" y="1295400"/>
            <a:ext cx="8288357" cy="4525963"/>
          </a:xfrm>
        </p:spPr>
        <p:txBody>
          <a:bodyPr>
            <a:normAutofit fontScale="92500" lnSpcReduction="10000"/>
          </a:bodyPr>
          <a:lstStyle/>
          <a:p>
            <a:pPr algn="just" fontAlgn="base">
              <a:lnSpc>
                <a:spcPct val="150000"/>
              </a:lnSpc>
              <a:spcAft>
                <a:spcPct val="0"/>
              </a:spcAft>
            </a:pPr>
            <a:r>
              <a:rPr lang="en-US" sz="1800" dirty="0" smtClean="0"/>
              <a:t>• No translation</a:t>
            </a:r>
          </a:p>
          <a:p>
            <a:r>
              <a:rPr lang="en-US" altLang="zh-TW" sz="1800" dirty="0" smtClean="0"/>
              <a:t>   Program </a:t>
            </a:r>
            <a:r>
              <a:rPr lang="en-US" altLang="zh-TW" sz="1800" dirty="0"/>
              <a:t>interpreted by another program (interpreter) without translation</a:t>
            </a:r>
          </a:p>
          <a:p>
            <a:pPr lvl="1"/>
            <a:r>
              <a:rPr lang="en-US" altLang="zh-TW" sz="1800" dirty="0"/>
              <a:t>Interpreter acts a simulator or virtual machine</a:t>
            </a:r>
          </a:p>
          <a:p>
            <a:pPr lvl="1"/>
            <a:r>
              <a:rPr lang="en-US" altLang="zh-TW" sz="1800" dirty="0"/>
              <a:t>Machine is brought to the level of language by building higher level machine called an interpreter that can run the language directly.</a:t>
            </a:r>
          </a:p>
          <a:p>
            <a:pPr algn="just" fontAlgn="base">
              <a:lnSpc>
                <a:spcPct val="150000"/>
              </a:lnSpc>
              <a:spcAft>
                <a:spcPct val="0"/>
              </a:spcAft>
            </a:pPr>
            <a:r>
              <a:rPr lang="en-US" sz="1800" dirty="0" smtClean="0"/>
              <a:t>• Easier implementation of programs (run-time errors can easily and immediately be displayed)</a:t>
            </a:r>
          </a:p>
          <a:p>
            <a:pPr algn="just" fontAlgn="base">
              <a:lnSpc>
                <a:spcPct val="150000"/>
              </a:lnSpc>
              <a:spcAft>
                <a:spcPct val="0"/>
              </a:spcAft>
            </a:pPr>
            <a:r>
              <a:rPr lang="en-US" sz="1800" dirty="0" smtClean="0"/>
              <a:t>• </a:t>
            </a:r>
            <a:r>
              <a:rPr lang="en-US" sz="1800" b="1" dirty="0" smtClean="0">
                <a:solidFill>
                  <a:srgbClr val="FF0000"/>
                </a:solidFill>
              </a:rPr>
              <a:t>Slower execution </a:t>
            </a:r>
            <a:r>
              <a:rPr lang="en-US" sz="1800" dirty="0" smtClean="0"/>
              <a:t>(10 to 100 times slower than compiled programs)</a:t>
            </a:r>
          </a:p>
          <a:p>
            <a:pPr algn="just" fontAlgn="base">
              <a:spcAft>
                <a:spcPct val="0"/>
              </a:spcAft>
            </a:pPr>
            <a:r>
              <a:rPr lang="en-US" sz="1800" dirty="0" smtClean="0"/>
              <a:t>     Decoding of higher level language programs is more complex, decoding has to be done every time a statement is executed.</a:t>
            </a:r>
          </a:p>
          <a:p>
            <a:pPr algn="just" fontAlgn="base">
              <a:spcAft>
                <a:spcPct val="0"/>
              </a:spcAft>
            </a:pPr>
            <a:r>
              <a:rPr lang="en-US" sz="1800" dirty="0" smtClean="0"/>
              <a:t>• Often requires more space</a:t>
            </a:r>
          </a:p>
          <a:p>
            <a:pPr algn="just" fontAlgn="base">
              <a:spcAft>
                <a:spcPct val="0"/>
              </a:spcAft>
            </a:pPr>
            <a:r>
              <a:rPr lang="en-US" sz="1800" dirty="0" smtClean="0"/>
              <a:t>•  Used in APL, SNOBOL, LISP.</a:t>
            </a:r>
          </a:p>
          <a:p>
            <a:pPr algn="just" fontAlgn="base">
              <a:spcAft>
                <a:spcPct val="0"/>
              </a:spcAft>
              <a:buFont typeface="Arial" panose="020B0604020202020204" pitchFamily="34" charset="0"/>
              <a:buChar char="•"/>
            </a:pPr>
            <a:r>
              <a:rPr lang="en-US" sz="1800" dirty="0" smtClean="0"/>
              <a:t>Now rare for traditional high-level languages</a:t>
            </a:r>
          </a:p>
          <a:p>
            <a:pPr marL="176213" indent="-176213" algn="just" fontAlgn="base">
              <a:spcAft>
                <a:spcPct val="0"/>
              </a:spcAft>
            </a:pPr>
            <a:r>
              <a:rPr lang="en-US" sz="1800" dirty="0" smtClean="0"/>
              <a:t>• Significant comeback with some Web scripting languages (e.g., JavaScript, PHP)</a:t>
            </a:r>
          </a:p>
        </p:txBody>
      </p:sp>
      <p:sp>
        <p:nvSpPr>
          <p:cNvPr id="3" name="Content Placeholder 2"/>
          <p:cNvSpPr>
            <a:spLocks noGrp="1"/>
          </p:cNvSpPr>
          <p:nvPr>
            <p:ph sz="quarter" idx="10"/>
          </p:nvPr>
        </p:nvSpPr>
        <p:spPr/>
        <p:txBody>
          <a:bodyPr/>
          <a:lstStyle/>
          <a:p>
            <a:pPr>
              <a:defRPr/>
            </a:pPr>
            <a:r>
              <a:rPr lang="en-US" dirty="0">
                <a:solidFill>
                  <a:srgbClr val="0000FF"/>
                </a:solidFill>
              </a:rPr>
              <a:t>Pure </a:t>
            </a:r>
            <a:r>
              <a:rPr lang="en-US" dirty="0" smtClean="0">
                <a:solidFill>
                  <a:srgbClr val="0000FF"/>
                </a:solidFill>
              </a:rPr>
              <a:t>Interpretation</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31968093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b="0" dirty="0">
                <a:solidFill>
                  <a:srgbClr val="0000FF"/>
                </a:solidFill>
              </a:rPr>
              <a:t>Pure Interpretation Process</a:t>
            </a:r>
            <a:endParaRPr lang="en-US" dirty="0">
              <a:solidFill>
                <a:srgbClr val="0000FF"/>
              </a:solidFill>
            </a:endParaRPr>
          </a:p>
        </p:txBody>
      </p:sp>
      <p:pic>
        <p:nvPicPr>
          <p:cNvPr id="5120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09800" y="1676400"/>
            <a:ext cx="3733800" cy="4460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1211743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lstStyle/>
          <a:p>
            <a:pPr marL="285750" indent="-285750" algn="just">
              <a:buFont typeface="Arial" panose="020B0604020202020204" pitchFamily="34" charset="0"/>
              <a:buChar char="•"/>
            </a:pPr>
            <a:r>
              <a:rPr lang="en-US" sz="1800" dirty="0" smtClean="0">
                <a:solidFill>
                  <a:srgbClr val="FF0000"/>
                </a:solidFill>
              </a:rPr>
              <a:t>Interpretation is slower </a:t>
            </a:r>
            <a:r>
              <a:rPr lang="en-US" sz="1800" dirty="0"/>
              <a:t>as </a:t>
            </a:r>
            <a:r>
              <a:rPr lang="en-US" sz="1800" dirty="0" smtClean="0"/>
              <a:t>decoding </a:t>
            </a:r>
            <a:r>
              <a:rPr lang="en-US" sz="1800" dirty="0"/>
              <a:t>of higher level language programs is more complex, decoding has to be done every time a statement is executed.</a:t>
            </a:r>
            <a:endParaRPr lang="en-US" sz="1800" dirty="0" smtClean="0"/>
          </a:p>
          <a:p>
            <a:pPr marL="285750" indent="-285750" algn="just">
              <a:buFont typeface="Arial" panose="020B0604020202020204" pitchFamily="34" charset="0"/>
              <a:buChar char="•"/>
            </a:pPr>
            <a:r>
              <a:rPr lang="en-US" sz="1800" dirty="0" smtClean="0"/>
              <a:t>Compiled </a:t>
            </a:r>
            <a:r>
              <a:rPr lang="en-US" sz="1800" dirty="0"/>
              <a:t>languages have bias towards static properties since all compiling decisions are made at translation time. </a:t>
            </a:r>
            <a:r>
              <a:rPr lang="en-US" sz="1800" dirty="0">
                <a:solidFill>
                  <a:srgbClr val="FF0000"/>
                </a:solidFill>
              </a:rPr>
              <a:t>Interpreted languages can deal with dynamic properties</a:t>
            </a:r>
            <a:r>
              <a:rPr lang="en-US" sz="1800" dirty="0" smtClean="0">
                <a:solidFill>
                  <a:srgbClr val="FF0000"/>
                </a:solidFill>
              </a:rPr>
              <a:t>.</a:t>
            </a:r>
          </a:p>
          <a:p>
            <a:pPr marL="285750" indent="-285750" algn="just">
              <a:buFont typeface="Arial" panose="020B0604020202020204" pitchFamily="34" charset="0"/>
              <a:buChar char="•"/>
            </a:pPr>
            <a:r>
              <a:rPr lang="en-US" sz="1800" dirty="0">
                <a:solidFill>
                  <a:srgbClr val="FF0000"/>
                </a:solidFill>
              </a:rPr>
              <a:t>Interpretation is more flexible</a:t>
            </a:r>
            <a:r>
              <a:rPr lang="en-US" sz="1800" dirty="0"/>
              <a:t>: due to direct running on the source code, interpreter can allow to add features or correct errors in the source code. </a:t>
            </a:r>
          </a:p>
          <a:p>
            <a:pPr algn="just"/>
            <a:endParaRPr lang="en-US" sz="1800" dirty="0"/>
          </a:p>
          <a:p>
            <a:pPr algn="just"/>
            <a:r>
              <a:rPr lang="en-US" sz="1800" dirty="0" smtClean="0"/>
              <a:t> </a:t>
            </a:r>
            <a:endParaRPr lang="en-US" sz="1800" dirty="0"/>
          </a:p>
        </p:txBody>
      </p:sp>
      <p:sp>
        <p:nvSpPr>
          <p:cNvPr id="95234" name="Rectangle 2"/>
          <p:cNvSpPr>
            <a:spLocks noGrp="1" noChangeArrowheads="1"/>
          </p:cNvSpPr>
          <p:nvPr>
            <p:ph type="title" idx="4294967295"/>
          </p:nvPr>
        </p:nvSpPr>
        <p:spPr>
          <a:xfrm>
            <a:off x="0" y="274638"/>
            <a:ext cx="8229600" cy="1143000"/>
          </a:xfrm>
          <a:prstGeom prst="rect">
            <a:avLst/>
          </a:prstGeom>
        </p:spPr>
        <p:txBody>
          <a:bodyPr/>
          <a:lstStyle/>
          <a:p>
            <a:r>
              <a:rPr lang="en-US"/>
              <a:t>Comparisons</a:t>
            </a:r>
          </a:p>
        </p:txBody>
      </p:sp>
      <p:sp>
        <p:nvSpPr>
          <p:cNvPr id="5"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345548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lnSpc>
                <a:spcPct val="150000"/>
              </a:lnSpc>
              <a:spcAft>
                <a:spcPct val="0"/>
              </a:spcAft>
              <a:buFont typeface="Arial" charset="0"/>
              <a:buChar char="•"/>
              <a:defRPr/>
            </a:pPr>
            <a:r>
              <a:rPr lang="en-US" dirty="0" smtClean="0">
                <a:latin typeface="Arial" charset="0"/>
                <a:cs typeface="Arial" charset="0"/>
              </a:rPr>
              <a:t>Reasons for studying concepts of programming  languages</a:t>
            </a:r>
          </a:p>
          <a:p>
            <a:pPr lvl="1" fontAlgn="base">
              <a:lnSpc>
                <a:spcPct val="150000"/>
              </a:lnSpc>
              <a:spcAft>
                <a:spcPct val="0"/>
              </a:spcAft>
              <a:buFont typeface="Arial" charset="0"/>
              <a:buChar char="•"/>
              <a:defRPr/>
            </a:pPr>
            <a:r>
              <a:rPr lang="en-US" sz="2000" dirty="0" smtClean="0">
                <a:solidFill>
                  <a:srgbClr val="C00000"/>
                </a:solidFill>
                <a:latin typeface="Arial" charset="0"/>
                <a:cs typeface="Arial" charset="0"/>
              </a:rPr>
              <a:t>Increased capacity to express idea.</a:t>
            </a:r>
          </a:p>
          <a:p>
            <a:pPr lvl="1" fontAlgn="base">
              <a:lnSpc>
                <a:spcPct val="150000"/>
              </a:lnSpc>
              <a:spcAft>
                <a:spcPct val="0"/>
              </a:spcAft>
              <a:buFont typeface="Arial" charset="0"/>
              <a:buChar char="•"/>
              <a:defRPr/>
            </a:pPr>
            <a:r>
              <a:rPr lang="en-US" sz="2000" dirty="0" smtClean="0">
                <a:solidFill>
                  <a:srgbClr val="00B050"/>
                </a:solidFill>
                <a:latin typeface="Arial" charset="0"/>
                <a:cs typeface="Arial" charset="0"/>
              </a:rPr>
              <a:t>Improved background for choosing appropriate languages.</a:t>
            </a:r>
          </a:p>
          <a:p>
            <a:pPr lvl="1" fontAlgn="base">
              <a:lnSpc>
                <a:spcPct val="150000"/>
              </a:lnSpc>
              <a:spcAft>
                <a:spcPct val="0"/>
              </a:spcAft>
              <a:buFont typeface="Arial" charset="0"/>
              <a:buChar char="•"/>
              <a:defRPr/>
            </a:pPr>
            <a:r>
              <a:rPr lang="en-US" sz="2000" dirty="0" smtClean="0">
                <a:solidFill>
                  <a:srgbClr val="7030A0"/>
                </a:solidFill>
                <a:latin typeface="Arial" charset="0"/>
                <a:cs typeface="Arial" charset="0"/>
              </a:rPr>
              <a:t>Increased ability to learn new language.</a:t>
            </a:r>
          </a:p>
          <a:p>
            <a:pPr lvl="1" fontAlgn="base">
              <a:lnSpc>
                <a:spcPct val="150000"/>
              </a:lnSpc>
              <a:spcAft>
                <a:spcPct val="0"/>
              </a:spcAft>
              <a:buFont typeface="Arial" charset="0"/>
              <a:buChar char="•"/>
              <a:defRPr/>
            </a:pPr>
            <a:r>
              <a:rPr lang="en-US" sz="2000" dirty="0" smtClean="0">
                <a:solidFill>
                  <a:schemeClr val="accent6">
                    <a:lumMod val="75000"/>
                  </a:schemeClr>
                </a:solidFill>
                <a:latin typeface="Arial" charset="0"/>
                <a:cs typeface="Arial" charset="0"/>
              </a:rPr>
              <a:t>Better understanding of the significance of implementation.</a:t>
            </a:r>
          </a:p>
          <a:p>
            <a:pPr lvl="1" fontAlgn="base">
              <a:lnSpc>
                <a:spcPct val="150000"/>
              </a:lnSpc>
              <a:spcAft>
                <a:spcPct val="0"/>
              </a:spcAft>
              <a:buFont typeface="Arial" charset="0"/>
              <a:buChar char="•"/>
              <a:defRPr/>
            </a:pPr>
            <a:r>
              <a:rPr lang="en-US" sz="2000" dirty="0" smtClean="0">
                <a:solidFill>
                  <a:schemeClr val="accent5"/>
                </a:solidFill>
                <a:latin typeface="Arial" charset="0"/>
                <a:cs typeface="Arial" charset="0"/>
              </a:rPr>
              <a:t>Overall advancement of computing.</a:t>
            </a:r>
          </a:p>
          <a:p>
            <a:pPr lvl="1" fontAlgn="base">
              <a:spcAft>
                <a:spcPct val="0"/>
              </a:spcAft>
              <a:buFont typeface="Arial" charset="0"/>
              <a:buChar char="•"/>
              <a:defRPr/>
            </a:pPr>
            <a:endParaRPr lang="en-US" sz="2000" dirty="0" smtClean="0">
              <a:latin typeface="Arial" charset="0"/>
              <a:cs typeface="Arial" charset="0"/>
            </a:endParaRPr>
          </a:p>
          <a:p>
            <a:endParaRPr lang="en-US" dirty="0"/>
          </a:p>
        </p:txBody>
      </p:sp>
      <p:sp>
        <p:nvSpPr>
          <p:cNvPr id="3" name="Content Placeholder 2"/>
          <p:cNvSpPr>
            <a:spLocks noGrp="1"/>
          </p:cNvSpPr>
          <p:nvPr>
            <p:ph sz="quarter" idx="10"/>
          </p:nvPr>
        </p:nvSpPr>
        <p:spPr/>
        <p:txBody>
          <a:bodyPr/>
          <a:lstStyle/>
          <a:p>
            <a:r>
              <a:rPr lang="en-US" dirty="0" smtClean="0"/>
              <a:t>Course Motivation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304800" y="1493838"/>
            <a:ext cx="8229600" cy="4525962"/>
          </a:xfrm>
        </p:spPr>
        <p:txBody>
          <a:bodyPr>
            <a:normAutofit lnSpcReduction="10000"/>
          </a:bodyPr>
          <a:lstStyle/>
          <a:p>
            <a:pPr algn="just" fontAlgn="base">
              <a:spcAft>
                <a:spcPct val="0"/>
              </a:spcAft>
              <a:buFont typeface="Arial" pitchFamily="34" charset="0"/>
              <a:buChar char="•"/>
            </a:pPr>
            <a:r>
              <a:rPr lang="en-US" dirty="0" smtClean="0"/>
              <a:t>A compromise between compilers and pure interpreters.</a:t>
            </a:r>
          </a:p>
          <a:p>
            <a:pPr algn="just" fontAlgn="base">
              <a:spcAft>
                <a:spcPct val="0"/>
              </a:spcAft>
              <a:buFont typeface="Arial" pitchFamily="34" charset="0"/>
              <a:buChar char="•"/>
            </a:pPr>
            <a:endParaRPr lang="en-US" dirty="0" smtClean="0"/>
          </a:p>
          <a:p>
            <a:pPr algn="just" fontAlgn="base">
              <a:spcAft>
                <a:spcPct val="0"/>
              </a:spcAft>
              <a:buFont typeface="Arial" pitchFamily="34" charset="0"/>
              <a:buChar char="•"/>
            </a:pPr>
            <a:r>
              <a:rPr lang="en-US" dirty="0" smtClean="0"/>
              <a:t>A high-level language program is translated to an intermediate language that allows easy interpretation.</a:t>
            </a:r>
          </a:p>
          <a:p>
            <a:pPr algn="just" fontAlgn="base">
              <a:spcAft>
                <a:spcPct val="0"/>
              </a:spcAft>
              <a:buFont typeface="Arial" pitchFamily="34" charset="0"/>
              <a:buChar char="•"/>
            </a:pPr>
            <a:endParaRPr lang="en-US" dirty="0" smtClean="0"/>
          </a:p>
          <a:p>
            <a:pPr algn="just" fontAlgn="base">
              <a:spcAft>
                <a:spcPct val="0"/>
              </a:spcAft>
              <a:buFont typeface="Arial" pitchFamily="34" charset="0"/>
              <a:buChar char="•"/>
            </a:pPr>
            <a:r>
              <a:rPr lang="en-US" dirty="0" smtClean="0"/>
              <a:t>Faster than pure interpretation since the source language statements are decoded only once.</a:t>
            </a:r>
          </a:p>
          <a:p>
            <a:pPr algn="just" fontAlgn="base">
              <a:spcAft>
                <a:spcPct val="0"/>
              </a:spcAft>
              <a:buFont typeface="Arial" pitchFamily="34" charset="0"/>
              <a:buChar char="•"/>
            </a:pPr>
            <a:r>
              <a:rPr lang="en-US" dirty="0" smtClean="0"/>
              <a:t>Examples</a:t>
            </a:r>
          </a:p>
          <a:p>
            <a:pPr lvl="1" algn="just" fontAlgn="base">
              <a:spcAft>
                <a:spcPct val="0"/>
              </a:spcAft>
              <a:buFont typeface="Arial" pitchFamily="34" charset="0"/>
              <a:buChar char="•"/>
            </a:pPr>
            <a:r>
              <a:rPr lang="en-US" b="1" dirty="0" smtClean="0">
                <a:solidFill>
                  <a:srgbClr val="FF0000"/>
                </a:solidFill>
              </a:rPr>
              <a:t>Perl</a:t>
            </a:r>
            <a:r>
              <a:rPr lang="en-US" b="1" dirty="0" smtClean="0"/>
              <a:t> </a:t>
            </a:r>
            <a:r>
              <a:rPr lang="en-US" dirty="0" smtClean="0"/>
              <a:t>programs are partially compiled to detect errors before interpretation.</a:t>
            </a:r>
          </a:p>
          <a:p>
            <a:pPr lvl="1" algn="just" fontAlgn="base">
              <a:spcAft>
                <a:spcPct val="0"/>
              </a:spcAft>
              <a:buFont typeface="Arial" pitchFamily="34" charset="0"/>
              <a:buChar char="•"/>
            </a:pPr>
            <a:r>
              <a:rPr lang="en-US" dirty="0" smtClean="0"/>
              <a:t>Initial implementations of </a:t>
            </a:r>
            <a:r>
              <a:rPr lang="en-US" b="1" dirty="0" smtClean="0">
                <a:solidFill>
                  <a:srgbClr val="FF0000"/>
                </a:solidFill>
              </a:rPr>
              <a:t>Java</a:t>
            </a:r>
            <a:r>
              <a:rPr lang="en-US" b="1" dirty="0" smtClean="0"/>
              <a:t> </a:t>
            </a:r>
            <a:r>
              <a:rPr lang="en-US" dirty="0" smtClean="0"/>
              <a:t>were hybrid; </a:t>
            </a:r>
          </a:p>
          <a:p>
            <a:pPr lvl="1" algn="just" fontAlgn="base">
              <a:spcAft>
                <a:spcPct val="0"/>
              </a:spcAft>
              <a:buFont typeface="Arial" pitchFamily="34" charset="0"/>
              <a:buChar char="•"/>
            </a:pPr>
            <a:r>
              <a:rPr lang="en-US" dirty="0" smtClean="0"/>
              <a:t>the intermediate form, </a:t>
            </a:r>
            <a:r>
              <a:rPr lang="en-US" i="1" dirty="0" smtClean="0">
                <a:solidFill>
                  <a:srgbClr val="7030A0"/>
                </a:solidFill>
              </a:rPr>
              <a:t>byte code</a:t>
            </a:r>
            <a:r>
              <a:rPr lang="en-US" dirty="0" smtClean="0"/>
              <a:t>, provides portability to any machine that has a byte code interpreter and a run-time system (together, </a:t>
            </a:r>
            <a:r>
              <a:rPr lang="en-US" dirty="0" smtClean="0">
                <a:solidFill>
                  <a:srgbClr val="FF0000"/>
                </a:solidFill>
              </a:rPr>
              <a:t>these are called </a:t>
            </a:r>
            <a:r>
              <a:rPr lang="en-US" i="1" dirty="0" smtClean="0">
                <a:solidFill>
                  <a:srgbClr val="FF0000"/>
                </a:solidFill>
              </a:rPr>
              <a:t>Java Virtual Machine</a:t>
            </a:r>
            <a:r>
              <a:rPr lang="en-US" dirty="0" smtClean="0">
                <a:solidFill>
                  <a:srgbClr val="FF0000"/>
                </a:solidFill>
              </a:rPr>
              <a:t>).</a:t>
            </a:r>
          </a:p>
        </p:txBody>
      </p:sp>
      <p:sp>
        <p:nvSpPr>
          <p:cNvPr id="3" name="Content Placeholder 2"/>
          <p:cNvSpPr>
            <a:spLocks noGrp="1"/>
          </p:cNvSpPr>
          <p:nvPr>
            <p:ph sz="quarter" idx="10"/>
          </p:nvPr>
        </p:nvSpPr>
        <p:spPr/>
        <p:txBody>
          <a:bodyPr/>
          <a:lstStyle/>
          <a:p>
            <a:pPr>
              <a:defRPr/>
            </a:pPr>
            <a:r>
              <a:rPr lang="en-US" b="0" dirty="0">
                <a:solidFill>
                  <a:srgbClr val="0000FF"/>
                </a:solidFill>
              </a:rPr>
              <a:t>Hybrid Implementation Systems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968360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495800" y="2209800"/>
            <a:ext cx="4495800" cy="1828800"/>
          </a:xfrm>
        </p:spPr>
        <p:txBody>
          <a:bodyPr/>
          <a:lstStyle/>
          <a:p>
            <a:pPr>
              <a:defRPr/>
            </a:pPr>
            <a:r>
              <a:rPr lang="en-US" dirty="0" smtClean="0">
                <a:solidFill>
                  <a:srgbClr val="0000FF"/>
                </a:solidFill>
              </a:rPr>
              <a:t>Hybrid Implementation Process</a:t>
            </a:r>
            <a:endParaRPr lang="en-US" dirty="0">
              <a:solidFill>
                <a:srgbClr val="0000FF"/>
              </a:solidFill>
            </a:endParaRPr>
          </a:p>
        </p:txBody>
      </p:sp>
      <p:pic>
        <p:nvPicPr>
          <p:cNvPr id="5325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533400"/>
            <a:ext cx="2971800" cy="5410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2305119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304800" y="1219200"/>
            <a:ext cx="8229600" cy="4525963"/>
          </a:xfrm>
        </p:spPr>
        <p:txBody>
          <a:bodyPr>
            <a:normAutofit fontScale="92500"/>
          </a:bodyPr>
          <a:lstStyle/>
          <a:p>
            <a:pPr algn="just" fontAlgn="base">
              <a:lnSpc>
                <a:spcPct val="150000"/>
              </a:lnSpc>
              <a:spcAft>
                <a:spcPct val="0"/>
              </a:spcAft>
              <a:buFont typeface="Arial" pitchFamily="34" charset="0"/>
              <a:buChar char="•"/>
            </a:pPr>
            <a:r>
              <a:rPr lang="en-US" dirty="0" smtClean="0"/>
              <a:t>Initially translate programs to an intermediate language.</a:t>
            </a:r>
          </a:p>
          <a:p>
            <a:pPr algn="just" fontAlgn="base">
              <a:lnSpc>
                <a:spcPct val="150000"/>
              </a:lnSpc>
              <a:spcAft>
                <a:spcPct val="0"/>
              </a:spcAft>
              <a:buFont typeface="Arial" pitchFamily="34" charset="0"/>
              <a:buChar char="•"/>
            </a:pPr>
            <a:endParaRPr lang="en-US" dirty="0" smtClean="0"/>
          </a:p>
          <a:p>
            <a:pPr algn="just" fontAlgn="base">
              <a:lnSpc>
                <a:spcPct val="150000"/>
              </a:lnSpc>
              <a:spcAft>
                <a:spcPct val="0"/>
              </a:spcAft>
              <a:buFont typeface="Arial" pitchFamily="34" charset="0"/>
              <a:buChar char="•"/>
            </a:pPr>
            <a:r>
              <a:rPr lang="en-US" dirty="0" smtClean="0"/>
              <a:t>Then compile the intermediate language of the subprograms into machine code when they are called Machine code version is kept for subsequent calls.</a:t>
            </a:r>
          </a:p>
          <a:p>
            <a:pPr algn="just" fontAlgn="base">
              <a:lnSpc>
                <a:spcPct val="150000"/>
              </a:lnSpc>
              <a:spcAft>
                <a:spcPct val="0"/>
              </a:spcAft>
              <a:buFont typeface="Arial" pitchFamily="34" charset="0"/>
              <a:buChar char="•"/>
            </a:pPr>
            <a:endParaRPr lang="en-US" dirty="0" smtClean="0"/>
          </a:p>
          <a:p>
            <a:pPr algn="just" fontAlgn="base">
              <a:lnSpc>
                <a:spcPct val="150000"/>
              </a:lnSpc>
              <a:spcAft>
                <a:spcPct val="0"/>
              </a:spcAft>
              <a:buFont typeface="Arial" pitchFamily="34" charset="0"/>
              <a:buChar char="•"/>
            </a:pPr>
            <a:r>
              <a:rPr lang="en-US" dirty="0" smtClean="0"/>
              <a:t>JIT systems are widely used for Java programs.</a:t>
            </a:r>
          </a:p>
          <a:p>
            <a:pPr algn="just" fontAlgn="base">
              <a:lnSpc>
                <a:spcPct val="150000"/>
              </a:lnSpc>
              <a:spcAft>
                <a:spcPct val="0"/>
              </a:spcAft>
              <a:buFont typeface="Arial" pitchFamily="34" charset="0"/>
              <a:buChar char="•"/>
            </a:pPr>
            <a:r>
              <a:rPr lang="en-US" dirty="0" smtClean="0"/>
              <a:t>.NET languages are implemented with a JIT system.</a:t>
            </a:r>
          </a:p>
          <a:p>
            <a:pPr algn="just" fontAlgn="base">
              <a:lnSpc>
                <a:spcPct val="150000"/>
              </a:lnSpc>
              <a:spcAft>
                <a:spcPct val="0"/>
              </a:spcAft>
              <a:buFont typeface="Arial" pitchFamily="34" charset="0"/>
              <a:buChar char="•"/>
            </a:pPr>
            <a:endParaRPr lang="en-US" dirty="0" smtClean="0"/>
          </a:p>
          <a:p>
            <a:pPr algn="just" fontAlgn="base">
              <a:lnSpc>
                <a:spcPct val="150000"/>
              </a:lnSpc>
              <a:spcAft>
                <a:spcPct val="0"/>
              </a:spcAft>
              <a:buFont typeface="Arial" pitchFamily="34" charset="0"/>
              <a:buChar char="•"/>
            </a:pPr>
            <a:endParaRPr lang="en-US" dirty="0" smtClean="0"/>
          </a:p>
        </p:txBody>
      </p:sp>
      <p:sp>
        <p:nvSpPr>
          <p:cNvPr id="3" name="Content Placeholder 2"/>
          <p:cNvSpPr>
            <a:spLocks noGrp="1"/>
          </p:cNvSpPr>
          <p:nvPr>
            <p:ph sz="quarter" idx="10"/>
          </p:nvPr>
        </p:nvSpPr>
        <p:spPr/>
        <p:txBody>
          <a:bodyPr/>
          <a:lstStyle/>
          <a:p>
            <a:pPr>
              <a:defRPr/>
            </a:pPr>
            <a:r>
              <a:rPr lang="en-US" b="0" dirty="0">
                <a:solidFill>
                  <a:srgbClr val="0000FF"/>
                </a:solidFill>
              </a:rPr>
              <a:t>Just-in-Time Implementation Systems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2225496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403952" y="1553512"/>
            <a:ext cx="8229600" cy="4525962"/>
          </a:xfrm>
        </p:spPr>
        <p:txBody>
          <a:bodyPr/>
          <a:lstStyle/>
          <a:p>
            <a:pPr fontAlgn="base">
              <a:spcAft>
                <a:spcPct val="0"/>
              </a:spcAft>
              <a:buFont typeface="Arial" pitchFamily="34" charset="0"/>
              <a:buChar char="•"/>
            </a:pPr>
            <a:r>
              <a:rPr lang="en-US" sz="1800" dirty="0" smtClean="0"/>
              <a:t>The study of programming languages is valuable for a number of reasons:</a:t>
            </a:r>
          </a:p>
          <a:p>
            <a:pPr lvl="1" fontAlgn="base">
              <a:spcAft>
                <a:spcPct val="0"/>
              </a:spcAft>
              <a:buFont typeface="Arial" pitchFamily="34" charset="0"/>
              <a:buChar char="•"/>
            </a:pPr>
            <a:r>
              <a:rPr lang="en-US" sz="1800" dirty="0" smtClean="0"/>
              <a:t>Increase our capacity to use different constructs</a:t>
            </a:r>
          </a:p>
          <a:p>
            <a:pPr lvl="1" fontAlgn="base">
              <a:spcAft>
                <a:spcPct val="0"/>
              </a:spcAft>
              <a:buFont typeface="Arial" pitchFamily="34" charset="0"/>
              <a:buChar char="•"/>
            </a:pPr>
            <a:r>
              <a:rPr lang="en-US" sz="1800" dirty="0" smtClean="0"/>
              <a:t>Enable us to choose languages more intelligently</a:t>
            </a:r>
          </a:p>
          <a:p>
            <a:pPr lvl="1" fontAlgn="base">
              <a:spcAft>
                <a:spcPct val="0"/>
              </a:spcAft>
              <a:buFont typeface="Arial" pitchFamily="34" charset="0"/>
              <a:buChar char="•"/>
            </a:pPr>
            <a:r>
              <a:rPr lang="en-US" sz="1800" dirty="0" smtClean="0"/>
              <a:t>Makes learning new languages easier</a:t>
            </a:r>
          </a:p>
          <a:p>
            <a:pPr lvl="1" fontAlgn="base">
              <a:spcAft>
                <a:spcPct val="0"/>
              </a:spcAft>
              <a:buFont typeface="Arial" pitchFamily="34" charset="0"/>
              <a:buChar char="•"/>
            </a:pPr>
            <a:endParaRPr lang="en-US" sz="1800" dirty="0" smtClean="0"/>
          </a:p>
          <a:p>
            <a:pPr fontAlgn="base">
              <a:spcAft>
                <a:spcPct val="0"/>
              </a:spcAft>
              <a:buFont typeface="Arial" pitchFamily="34" charset="0"/>
              <a:buChar char="•"/>
            </a:pPr>
            <a:r>
              <a:rPr lang="en-US" sz="1800" dirty="0" smtClean="0"/>
              <a:t>Most important criteria for evaluating programming languages include:</a:t>
            </a:r>
          </a:p>
          <a:p>
            <a:pPr lvl="1" fontAlgn="base">
              <a:spcAft>
                <a:spcPct val="0"/>
              </a:spcAft>
              <a:buFont typeface="Arial" pitchFamily="34" charset="0"/>
              <a:buChar char="•"/>
            </a:pPr>
            <a:r>
              <a:rPr lang="en-US" sz="1800" dirty="0" smtClean="0"/>
              <a:t>Readability, </a:t>
            </a:r>
            <a:r>
              <a:rPr lang="en-US" sz="1800" dirty="0" err="1" smtClean="0"/>
              <a:t>writability</a:t>
            </a:r>
            <a:r>
              <a:rPr lang="en-US" sz="1800" dirty="0" smtClean="0"/>
              <a:t>, reliability, cost</a:t>
            </a:r>
          </a:p>
          <a:p>
            <a:pPr lvl="1" fontAlgn="base">
              <a:spcAft>
                <a:spcPct val="0"/>
              </a:spcAft>
              <a:buFont typeface="Arial" pitchFamily="34" charset="0"/>
              <a:buChar char="•"/>
            </a:pPr>
            <a:endParaRPr lang="en-US" sz="1800" dirty="0" smtClean="0"/>
          </a:p>
          <a:p>
            <a:pPr fontAlgn="base">
              <a:spcAft>
                <a:spcPct val="0"/>
              </a:spcAft>
              <a:buFont typeface="Arial" pitchFamily="34" charset="0"/>
              <a:buChar char="•"/>
            </a:pPr>
            <a:r>
              <a:rPr lang="en-US" sz="1800" dirty="0" smtClean="0"/>
              <a:t>Major influences on language design have been </a:t>
            </a:r>
          </a:p>
          <a:p>
            <a:pPr lvl="1" fontAlgn="base">
              <a:spcAft>
                <a:spcPct val="0"/>
              </a:spcAft>
              <a:buFont typeface="Arial" pitchFamily="34" charset="0"/>
              <a:buChar char="•"/>
            </a:pPr>
            <a:r>
              <a:rPr lang="en-US" sz="1800" dirty="0" smtClean="0"/>
              <a:t>machine architecture and software development methodologies</a:t>
            </a:r>
          </a:p>
          <a:p>
            <a:pPr lvl="1" fontAlgn="base">
              <a:spcAft>
                <a:spcPct val="0"/>
              </a:spcAft>
              <a:buFont typeface="Arial" pitchFamily="34" charset="0"/>
              <a:buChar char="•"/>
            </a:pPr>
            <a:endParaRPr lang="en-US" sz="1800" dirty="0" smtClean="0"/>
          </a:p>
          <a:p>
            <a:pPr fontAlgn="base">
              <a:spcAft>
                <a:spcPct val="0"/>
              </a:spcAft>
              <a:buFont typeface="Arial" pitchFamily="34" charset="0"/>
              <a:buChar char="•"/>
            </a:pPr>
            <a:r>
              <a:rPr lang="en-US" sz="1800" dirty="0" smtClean="0"/>
              <a:t>The major methods of implementing programming languages are:</a:t>
            </a:r>
          </a:p>
          <a:p>
            <a:pPr lvl="1" fontAlgn="base">
              <a:spcAft>
                <a:spcPct val="0"/>
              </a:spcAft>
              <a:buFont typeface="Arial" pitchFamily="34" charset="0"/>
              <a:buChar char="•"/>
            </a:pPr>
            <a:r>
              <a:rPr lang="en-US" sz="1800" dirty="0" smtClean="0"/>
              <a:t>compilation, pure interpretation, and hybrid implementation</a:t>
            </a:r>
          </a:p>
        </p:txBody>
      </p:sp>
      <p:sp>
        <p:nvSpPr>
          <p:cNvPr id="3" name="Content Placeholder 2"/>
          <p:cNvSpPr>
            <a:spLocks noGrp="1"/>
          </p:cNvSpPr>
          <p:nvPr>
            <p:ph sz="quarter" idx="10"/>
          </p:nvPr>
        </p:nvSpPr>
        <p:spPr>
          <a:xfrm>
            <a:off x="228600" y="33338"/>
            <a:ext cx="6324600" cy="1143000"/>
          </a:xfrm>
        </p:spPr>
        <p:txBody>
          <a:bodyPr/>
          <a:lstStyle/>
          <a:p>
            <a:pPr>
              <a:buFont typeface="Arial" charset="0"/>
              <a:buNone/>
              <a:defRPr/>
            </a:pPr>
            <a:r>
              <a:rPr lang="en-US" dirty="0" smtClean="0">
                <a:solidFill>
                  <a:srgbClr val="0000FF"/>
                </a:solidFill>
              </a:rPr>
              <a:t>Summary</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 xmlns:p14="http://schemas.microsoft.com/office/powerpoint/2010/main" val="1882886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Questions</a:t>
            </a:r>
            <a:endParaRPr lang="en-US" dirty="0"/>
          </a:p>
        </p:txBody>
      </p:sp>
      <p:sp>
        <p:nvSpPr>
          <p:cNvPr id="3" name="Content Placeholder 2"/>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lnSpc>
                <a:spcPct val="150000"/>
              </a:lnSpc>
              <a:spcAft>
                <a:spcPct val="0"/>
              </a:spcAft>
              <a:buClr>
                <a:srgbClr val="C00000"/>
              </a:buClr>
              <a:buFont typeface="Arial" pitchFamily="34" charset="0"/>
              <a:buChar char="•"/>
            </a:pPr>
            <a:r>
              <a:rPr lang="en-US" dirty="0" smtClean="0">
                <a:solidFill>
                  <a:srgbClr val="FF0000"/>
                </a:solidFill>
              </a:rPr>
              <a:t>Scientific Applications</a:t>
            </a:r>
          </a:p>
          <a:p>
            <a:pPr lvl="1" fontAlgn="base">
              <a:lnSpc>
                <a:spcPct val="150000"/>
              </a:lnSpc>
              <a:spcAft>
                <a:spcPct val="0"/>
              </a:spcAft>
              <a:buClr>
                <a:srgbClr val="C00000"/>
              </a:buClr>
              <a:buFont typeface="Arial" pitchFamily="34" charset="0"/>
              <a:buChar char="•"/>
            </a:pPr>
            <a:r>
              <a:rPr lang="en-US" dirty="0" smtClean="0"/>
              <a:t>Floating point arithmetic, Arrays and Matrices, loops and selection</a:t>
            </a:r>
          </a:p>
          <a:p>
            <a:pPr lvl="1" fontAlgn="base">
              <a:lnSpc>
                <a:spcPct val="150000"/>
              </a:lnSpc>
              <a:spcAft>
                <a:spcPct val="0"/>
              </a:spcAft>
              <a:buClr>
                <a:srgbClr val="C00000"/>
              </a:buClr>
              <a:buFont typeface="Arial" pitchFamily="34" charset="0"/>
              <a:buChar char="•"/>
            </a:pPr>
            <a:r>
              <a:rPr lang="en-US" dirty="0" smtClean="0"/>
              <a:t>FORTRAN, ALGOL 60</a:t>
            </a:r>
          </a:p>
          <a:p>
            <a:pPr fontAlgn="base">
              <a:lnSpc>
                <a:spcPct val="150000"/>
              </a:lnSpc>
              <a:spcAft>
                <a:spcPct val="0"/>
              </a:spcAft>
              <a:buClr>
                <a:srgbClr val="FF0000"/>
              </a:buClr>
              <a:buFont typeface="Arial" pitchFamily="34" charset="0"/>
              <a:buChar char="•"/>
            </a:pPr>
            <a:r>
              <a:rPr lang="en-US" dirty="0" smtClean="0">
                <a:solidFill>
                  <a:srgbClr val="FF0000"/>
                </a:solidFill>
              </a:rPr>
              <a:t>Business Applications</a:t>
            </a:r>
          </a:p>
          <a:p>
            <a:pPr lvl="1" fontAlgn="base">
              <a:lnSpc>
                <a:spcPct val="150000"/>
              </a:lnSpc>
              <a:spcAft>
                <a:spcPct val="0"/>
              </a:spcAft>
              <a:buClr>
                <a:srgbClr val="FF0000"/>
              </a:buClr>
              <a:buFont typeface="Arial" pitchFamily="34" charset="0"/>
              <a:buChar char="•"/>
            </a:pPr>
            <a:r>
              <a:rPr lang="en-US" dirty="0" smtClean="0"/>
              <a:t>Reports, Decimal numbers and Character data, Decimal arithmetic</a:t>
            </a:r>
          </a:p>
          <a:p>
            <a:pPr lvl="1" fontAlgn="base">
              <a:lnSpc>
                <a:spcPct val="150000"/>
              </a:lnSpc>
              <a:spcAft>
                <a:spcPct val="0"/>
              </a:spcAft>
              <a:buClr>
                <a:srgbClr val="FF0000"/>
              </a:buClr>
              <a:buFont typeface="Arial" pitchFamily="34" charset="0"/>
              <a:buChar char="•"/>
            </a:pPr>
            <a:r>
              <a:rPr lang="en-US" dirty="0" err="1" smtClean="0"/>
              <a:t>COBOl</a:t>
            </a:r>
            <a:endParaRPr lang="en-US" dirty="0" smtClean="0"/>
          </a:p>
          <a:p>
            <a:pPr fontAlgn="base">
              <a:lnSpc>
                <a:spcPct val="150000"/>
              </a:lnSpc>
              <a:spcAft>
                <a:spcPct val="0"/>
              </a:spcAft>
              <a:buClr>
                <a:srgbClr val="FFC000"/>
              </a:buClr>
              <a:buFont typeface="Arial" pitchFamily="34" charset="0"/>
              <a:buChar char="•"/>
            </a:pPr>
            <a:r>
              <a:rPr lang="en-US" dirty="0" smtClean="0">
                <a:solidFill>
                  <a:srgbClr val="FF0000"/>
                </a:solidFill>
              </a:rPr>
              <a:t>Artificial Intelligence</a:t>
            </a:r>
          </a:p>
          <a:p>
            <a:pPr lvl="1" fontAlgn="base">
              <a:spcAft>
                <a:spcPct val="0"/>
              </a:spcAft>
              <a:buClr>
                <a:srgbClr val="FFC000"/>
              </a:buClr>
              <a:buFont typeface="Arial" pitchFamily="34" charset="0"/>
              <a:buChar char="•"/>
            </a:pPr>
            <a:r>
              <a:rPr lang="en-US" dirty="0" smtClean="0"/>
              <a:t>Symbolic Computation mainly with names</a:t>
            </a:r>
          </a:p>
          <a:p>
            <a:pPr lvl="1" fontAlgn="base">
              <a:spcAft>
                <a:spcPct val="0"/>
              </a:spcAft>
              <a:buClr>
                <a:srgbClr val="FFC000"/>
              </a:buClr>
              <a:buFont typeface="Arial" pitchFamily="34" charset="0"/>
              <a:buChar char="•"/>
            </a:pPr>
            <a:r>
              <a:rPr lang="en-US" dirty="0" smtClean="0"/>
              <a:t>Linked list</a:t>
            </a:r>
          </a:p>
          <a:p>
            <a:pPr lvl="1" fontAlgn="base">
              <a:spcAft>
                <a:spcPct val="0"/>
              </a:spcAft>
              <a:buClr>
                <a:srgbClr val="FFC000"/>
              </a:buClr>
              <a:buFont typeface="Arial" pitchFamily="34" charset="0"/>
              <a:buChar char="•"/>
            </a:pPr>
            <a:r>
              <a:rPr lang="en-US" dirty="0" smtClean="0"/>
              <a:t>LISP, Prolog</a:t>
            </a:r>
          </a:p>
          <a:p>
            <a:endParaRPr lang="en-US" dirty="0"/>
          </a:p>
        </p:txBody>
      </p:sp>
      <p:sp>
        <p:nvSpPr>
          <p:cNvPr id="3" name="Content Placeholder 2"/>
          <p:cNvSpPr>
            <a:spLocks noGrp="1"/>
          </p:cNvSpPr>
          <p:nvPr>
            <p:ph sz="quarter" idx="10"/>
          </p:nvPr>
        </p:nvSpPr>
        <p:spPr/>
        <p:txBody>
          <a:bodyPr/>
          <a:lstStyle/>
          <a:p>
            <a:r>
              <a:rPr lang="en-US" dirty="0" smtClean="0">
                <a:solidFill>
                  <a:srgbClr val="0000FF"/>
                </a:solidFill>
              </a:rPr>
              <a:t>Programming Domains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lnSpc>
                <a:spcPct val="150000"/>
              </a:lnSpc>
              <a:spcAft>
                <a:spcPct val="0"/>
              </a:spcAft>
              <a:buClr>
                <a:srgbClr val="92D050"/>
              </a:buClr>
              <a:buFont typeface="Arial" pitchFamily="34" charset="0"/>
              <a:buChar char="•"/>
            </a:pPr>
            <a:r>
              <a:rPr lang="en-US" dirty="0" smtClean="0">
                <a:solidFill>
                  <a:srgbClr val="FF0000"/>
                </a:solidFill>
              </a:rPr>
              <a:t>System Programming</a:t>
            </a:r>
          </a:p>
          <a:p>
            <a:pPr lvl="1" fontAlgn="base">
              <a:lnSpc>
                <a:spcPct val="150000"/>
              </a:lnSpc>
              <a:spcAft>
                <a:spcPct val="0"/>
              </a:spcAft>
              <a:buClr>
                <a:srgbClr val="92D050"/>
              </a:buClr>
              <a:buFont typeface="Arial" pitchFamily="34" charset="0"/>
              <a:buChar char="•"/>
            </a:pPr>
            <a:r>
              <a:rPr lang="en-US" dirty="0" smtClean="0"/>
              <a:t>Deals with low level features</a:t>
            </a:r>
          </a:p>
          <a:p>
            <a:pPr lvl="1" fontAlgn="base">
              <a:lnSpc>
                <a:spcPct val="150000"/>
              </a:lnSpc>
              <a:spcAft>
                <a:spcPct val="0"/>
              </a:spcAft>
              <a:buClr>
                <a:srgbClr val="92D050"/>
              </a:buClr>
              <a:buFont typeface="Arial" pitchFamily="34" charset="0"/>
              <a:buChar char="•"/>
            </a:pPr>
            <a:r>
              <a:rPr lang="en-US" dirty="0" smtClean="0"/>
              <a:t>UNIX</a:t>
            </a:r>
          </a:p>
          <a:p>
            <a:pPr fontAlgn="base">
              <a:lnSpc>
                <a:spcPct val="150000"/>
              </a:lnSpc>
              <a:spcAft>
                <a:spcPct val="0"/>
              </a:spcAft>
              <a:buClr>
                <a:srgbClr val="00B0F0"/>
              </a:buClr>
              <a:buFont typeface="Arial" pitchFamily="34" charset="0"/>
              <a:buChar char="•"/>
            </a:pPr>
            <a:r>
              <a:rPr lang="en-US" dirty="0" smtClean="0">
                <a:solidFill>
                  <a:srgbClr val="FF0000"/>
                </a:solidFill>
              </a:rPr>
              <a:t>Scripting Languages</a:t>
            </a:r>
          </a:p>
          <a:p>
            <a:pPr lvl="1" fontAlgn="base">
              <a:lnSpc>
                <a:spcPct val="150000"/>
              </a:lnSpc>
              <a:spcAft>
                <a:spcPct val="0"/>
              </a:spcAft>
              <a:buClr>
                <a:srgbClr val="00B0F0"/>
              </a:buClr>
              <a:buFont typeface="Arial" pitchFamily="34" charset="0"/>
              <a:buChar char="•"/>
            </a:pPr>
            <a:r>
              <a:rPr lang="en-US" dirty="0" smtClean="0"/>
              <a:t>Initially began with collection of commands in a file and then followed by control statements , functions etc.</a:t>
            </a:r>
          </a:p>
          <a:p>
            <a:pPr lvl="1" fontAlgn="base">
              <a:lnSpc>
                <a:spcPct val="150000"/>
              </a:lnSpc>
              <a:spcAft>
                <a:spcPct val="0"/>
              </a:spcAft>
              <a:buClr>
                <a:srgbClr val="00B0F0"/>
              </a:buClr>
              <a:buFont typeface="Arial" pitchFamily="34" charset="0"/>
              <a:buChar char="•"/>
            </a:pPr>
            <a:r>
              <a:rPr lang="en-US" dirty="0" smtClean="0"/>
              <a:t>Java Script, PHP</a:t>
            </a:r>
          </a:p>
          <a:p>
            <a:pPr fontAlgn="base">
              <a:lnSpc>
                <a:spcPct val="150000"/>
              </a:lnSpc>
              <a:spcAft>
                <a:spcPct val="0"/>
              </a:spcAft>
              <a:buClr>
                <a:srgbClr val="7030A0"/>
              </a:buClr>
              <a:buFont typeface="Arial" pitchFamily="34" charset="0"/>
              <a:buChar char="•"/>
            </a:pPr>
            <a:r>
              <a:rPr lang="en-US" dirty="0" smtClean="0">
                <a:solidFill>
                  <a:srgbClr val="FF0000"/>
                </a:solidFill>
              </a:rPr>
              <a:t>Special Purpose Languages</a:t>
            </a:r>
          </a:p>
          <a:p>
            <a:pPr lvl="1" fontAlgn="base">
              <a:lnSpc>
                <a:spcPct val="150000"/>
              </a:lnSpc>
              <a:spcAft>
                <a:spcPct val="0"/>
              </a:spcAft>
              <a:buClr>
                <a:srgbClr val="7030A0"/>
              </a:buClr>
              <a:buFont typeface="Arial" pitchFamily="34" charset="0"/>
              <a:buChar char="•"/>
            </a:pPr>
            <a:r>
              <a:rPr lang="en-US" dirty="0" smtClean="0"/>
              <a:t>Produce business reports, Instruct programmable Machine tools, System Simulation</a:t>
            </a:r>
          </a:p>
          <a:p>
            <a:pPr algn="just" fontAlgn="base">
              <a:lnSpc>
                <a:spcPct val="150000"/>
              </a:lnSpc>
              <a:spcAft>
                <a:spcPct val="0"/>
              </a:spcAft>
              <a:buClr>
                <a:srgbClr val="7030A0"/>
              </a:buClr>
              <a:buFont typeface="Arial" pitchFamily="34" charset="0"/>
              <a:buChar char="•"/>
            </a:pPr>
            <a:r>
              <a:rPr lang="en-US" dirty="0" smtClean="0">
                <a:solidFill>
                  <a:srgbClr val="002060"/>
                </a:solidFill>
              </a:rPr>
              <a:t>From AI to robotics to computer networks to autonomous vehicles, programming domains is all pervasive </a:t>
            </a:r>
          </a:p>
          <a:p>
            <a:pPr lvl="1" fontAlgn="base">
              <a:lnSpc>
                <a:spcPct val="150000"/>
              </a:lnSpc>
              <a:spcAft>
                <a:spcPct val="0"/>
              </a:spcAft>
              <a:buClr>
                <a:srgbClr val="7030A0"/>
              </a:buClr>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solidFill>
                  <a:srgbClr val="0000FF"/>
                </a:solidFill>
              </a:rPr>
              <a:t>Programming Domains</a:t>
            </a:r>
          </a:p>
          <a:p>
            <a:r>
              <a:rPr lang="en-US" dirty="0" smtClean="0">
                <a:solidFill>
                  <a:srgbClr val="0000FF"/>
                </a:solidFill>
              </a:rPr>
              <a:t>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362200"/>
            <a:ext cx="8153400" cy="1143000"/>
          </a:xfrm>
        </p:spPr>
        <p:txBody>
          <a:bodyPr rtlCol="0">
            <a:normAutofit/>
          </a:bodyPr>
          <a:lstStyle/>
          <a:p>
            <a:pPr indent="-182880" eaLnBrk="1" fontAlgn="auto" hangingPunct="1">
              <a:spcAft>
                <a:spcPts val="0"/>
              </a:spcAft>
              <a:buClr>
                <a:schemeClr val="tx1">
                  <a:lumMod val="50000"/>
                  <a:lumOff val="50000"/>
                </a:schemeClr>
              </a:buClr>
              <a:defRPr/>
            </a:pPr>
            <a:r>
              <a:rPr lang="en-US" dirty="0" smtClean="0">
                <a:solidFill>
                  <a:schemeClr val="tx1">
                    <a:lumMod val="85000"/>
                  </a:schemeClr>
                </a:solidFill>
              </a:rPr>
              <a:t>What are we going to study in this course?</a:t>
            </a:r>
            <a:endParaRPr lang="en-US" dirty="0">
              <a:solidFill>
                <a:schemeClr val="tx1">
                  <a:lumMod val="85000"/>
                </a:schemeClr>
              </a:solidFill>
            </a:endParaRPr>
          </a:p>
        </p:txBody>
      </p:sp>
      <p:sp>
        <p:nvSpPr>
          <p:cNvPr id="4" name="TextBox 3"/>
          <p:cNvSpPr txBox="1"/>
          <p:nvPr/>
        </p:nvSpPr>
        <p:spPr>
          <a:xfrm>
            <a:off x="304800" y="6488668"/>
            <a:ext cx="6400800" cy="369332"/>
          </a:xfrm>
          <a:prstGeom prst="rect">
            <a:avLst/>
          </a:prstGeom>
          <a:noFill/>
        </p:spPr>
        <p:txBody>
          <a:bodyPr wrap="square" rtlCol="0">
            <a:spAutoFit/>
          </a:bodyPr>
          <a:lstStyle/>
          <a:p>
            <a:r>
              <a:rPr lang="en-US" dirty="0" smtClean="0"/>
              <a:t>Slides motivated by lectures from Prof C. </a:t>
            </a:r>
            <a:r>
              <a:rPr lang="en-US" dirty="0" err="1" smtClean="0"/>
              <a:t>Hota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zh-TW" dirty="0" smtClean="0"/>
              <a:t>What is not</a:t>
            </a:r>
          </a:p>
          <a:p>
            <a:pPr lvl="1"/>
            <a:r>
              <a:rPr lang="en-US" altLang="zh-TW" dirty="0" smtClean="0"/>
              <a:t>Do not teach you a programming language</a:t>
            </a:r>
          </a:p>
          <a:p>
            <a:pPr lvl="1"/>
            <a:r>
              <a:rPr lang="en-US" altLang="zh-TW" dirty="0" smtClean="0"/>
              <a:t>Do not teach you how to program</a:t>
            </a:r>
          </a:p>
          <a:p>
            <a:pPr>
              <a:buFont typeface="Arial" panose="020B0604020202020204" pitchFamily="34" charset="0"/>
              <a:buChar char="•"/>
            </a:pPr>
            <a:r>
              <a:rPr lang="en-US" altLang="zh-TW" dirty="0" smtClean="0"/>
              <a:t>What is</a:t>
            </a:r>
          </a:p>
          <a:p>
            <a:pPr lvl="1"/>
            <a:r>
              <a:rPr lang="en-US" altLang="zh-TW" dirty="0" smtClean="0"/>
              <a:t>Introduce fundamental concepts of programming languages</a:t>
            </a:r>
          </a:p>
          <a:p>
            <a:pPr lvl="1"/>
            <a:r>
              <a:rPr lang="en-US" altLang="zh-TW" dirty="0" smtClean="0"/>
              <a:t>Discuss design issues of various language constructs</a:t>
            </a:r>
          </a:p>
          <a:p>
            <a:pPr lvl="1"/>
            <a:r>
              <a:rPr lang="en-US" altLang="zh-TW" dirty="0" smtClean="0"/>
              <a:t>Examine design/implementation choices for these constructs</a:t>
            </a:r>
          </a:p>
          <a:p>
            <a:pPr lvl="1"/>
            <a:r>
              <a:rPr lang="en-US" altLang="zh-TW" dirty="0" smtClean="0"/>
              <a:t>Compare design alternatives </a:t>
            </a:r>
          </a:p>
          <a:p>
            <a:endParaRPr lang="en-US" dirty="0"/>
          </a:p>
        </p:txBody>
      </p:sp>
      <p:sp>
        <p:nvSpPr>
          <p:cNvPr id="3" name="Content Placeholder 2"/>
          <p:cNvSpPr>
            <a:spLocks noGrp="1"/>
          </p:cNvSpPr>
          <p:nvPr>
            <p:ph sz="quarter" idx="10"/>
          </p:nvPr>
        </p:nvSpPr>
        <p:spPr/>
        <p:txBody>
          <a:bodyPr/>
          <a:lstStyle/>
          <a:p>
            <a:r>
              <a:rPr lang="en-US" altLang="zh-TW" dirty="0" smtClean="0"/>
              <a:t>PPL as a Course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Text Book: </a:t>
            </a:r>
            <a:r>
              <a:rPr lang="en-US" b="1" dirty="0" smtClean="0"/>
              <a:t>Ravi </a:t>
            </a:r>
            <a:r>
              <a:rPr lang="en-US" b="1" dirty="0" err="1" smtClean="0"/>
              <a:t>Sethi</a:t>
            </a:r>
            <a:r>
              <a:rPr lang="en-US" dirty="0" smtClean="0"/>
              <a:t>, "Programming Languages: Concepts and Constructs" 2nd Edition by Addison Wesley.</a:t>
            </a:r>
            <a:endParaRPr lang="en-US" alt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altLang="en-US" b="1" dirty="0" smtClean="0"/>
              <a:t> </a:t>
            </a:r>
            <a:r>
              <a:rPr lang="en-US" b="1" dirty="0" smtClean="0"/>
              <a:t>[R1]</a:t>
            </a:r>
            <a:r>
              <a:rPr lang="en-US" dirty="0" smtClean="0"/>
              <a:t>.</a:t>
            </a:r>
            <a:r>
              <a:rPr lang="en-US" b="1" dirty="0" smtClean="0"/>
              <a:t>Robert W. </a:t>
            </a:r>
            <a:r>
              <a:rPr lang="en-US" b="1" dirty="0" err="1" smtClean="0"/>
              <a:t>Sebesta</a:t>
            </a:r>
            <a:r>
              <a:rPr lang="en-US" dirty="0" smtClean="0"/>
              <a:t>, "Concepts of Programming Languages", 10th Edition by Pearson Publishers.</a:t>
            </a:r>
            <a:endParaRPr lang="en-US" dirty="0"/>
          </a:p>
        </p:txBody>
      </p:sp>
      <p:sp>
        <p:nvSpPr>
          <p:cNvPr id="3" name="Content Placeholder 2"/>
          <p:cNvSpPr>
            <a:spLocks noGrp="1"/>
          </p:cNvSpPr>
          <p:nvPr>
            <p:ph sz="quarter" idx="10"/>
          </p:nvPr>
        </p:nvSpPr>
        <p:spPr/>
        <p:txBody>
          <a:bodyPr/>
          <a:lstStyle/>
          <a:p>
            <a:pPr lvl="0"/>
            <a:r>
              <a:rPr lang="en-US" dirty="0" smtClean="0"/>
              <a:t>Books</a:t>
            </a:r>
          </a:p>
          <a:p>
            <a:endParaRPr lang="en-US" dirty="0"/>
          </a:p>
        </p:txBody>
      </p:sp>
      <p:sp>
        <p:nvSpPr>
          <p:cNvPr id="4" name="Content Placeholder 2"/>
          <p:cNvSpPr txBox="1">
            <a:spLocks/>
          </p:cNvSpPr>
          <p:nvPr/>
        </p:nvSpPr>
        <p:spPr>
          <a:xfrm>
            <a:off x="304800" y="152400"/>
            <a:ext cx="6324600" cy="1143000"/>
          </a:xfrm>
          <a:prstGeom prst="rect">
            <a:avLst/>
          </a:prstGeom>
        </p:spPr>
        <p:txBody>
          <a:bodyPr vert="horz" lIns="91440" tIns="45720" rIns="91440" bIns="45720" rtlCol="0">
            <a:normAutofit/>
          </a:bodyPr>
          <a:lstStyle/>
          <a:p>
            <a:pPr marL="0" marR="0" lvl="0" indent="-342900" algn="l" defTabSz="914400" rtl="0" eaLnBrk="1" fontAlgn="auto" latinLnBrk="0" hangingPunct="1">
              <a:lnSpc>
                <a:spcPts val="3600"/>
              </a:lnSpc>
              <a:spcBef>
                <a:spcPts val="0"/>
              </a:spcBef>
              <a:spcAft>
                <a:spcPts val="0"/>
              </a:spcAft>
              <a:buClrTx/>
              <a:buSzTx/>
              <a:buFont typeface="Arial" charset="0"/>
              <a:buNone/>
              <a:tabLst/>
              <a:defRPr/>
            </a:pPr>
            <a:endParaRPr kumimoji="0" lang="en-US" sz="3600" b="1" i="0" u="none" strike="noStrike" kern="1200" cap="none" spc="-150" normalizeH="0" baseline="0" noProof="0" dirty="0">
              <a:ln>
                <a:noFill/>
              </a:ln>
              <a:solidFill>
                <a:schemeClr val="tx1"/>
              </a:solidFill>
              <a:effectLst/>
              <a:uLnTx/>
              <a:uFillTx/>
              <a:latin typeface="Arial" pitchFamily="34" charset="0"/>
              <a:ea typeface="+mn-ea"/>
              <a:cs typeface="Arial" pitchFamily="34" charset="0"/>
            </a:endParaRPr>
          </a:p>
        </p:txBody>
      </p:sp>
      <p:sp>
        <p:nvSpPr>
          <p:cNvPr id="5" name="AutoShape 4" descr="Image result for garcia ullman images"/>
          <p:cNvSpPr>
            <a:spLocks noChangeAspect="1" noChangeArrowheads="1"/>
          </p:cNvSpPr>
          <p:nvPr/>
        </p:nvSpPr>
        <p:spPr bwMode="auto">
          <a:xfrm>
            <a:off x="14922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6" descr="Image result for garcia ullman images"/>
          <p:cNvSpPr>
            <a:spLocks noChangeAspect="1" noChangeArrowheads="1"/>
          </p:cNvSpPr>
          <p:nvPr/>
        </p:nvSpPr>
        <p:spPr bwMode="auto">
          <a:xfrm>
            <a:off x="30162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4" descr="http://img6a.flixcart.com/image/book/2/2/6/programming-languages-concepts-constructs-400x400-imadbn67pzvydvgg.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24200" y="2286000"/>
            <a:ext cx="2066925" cy="2667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_BI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Theme_BITS</Template>
  <TotalTime>7427</TotalTime>
  <Words>2331</Words>
  <Application>Microsoft Office PowerPoint</Application>
  <PresentationFormat>On-screen Show (4:3)</PresentationFormat>
  <Paragraphs>349</Paragraphs>
  <Slides>44</Slides>
  <Notes>3</Notes>
  <HiddenSlides>4</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Theme_BITS</vt:lpstr>
      <vt:lpstr>1_Office Theme</vt:lpstr>
      <vt:lpstr>Principles of Programming Language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Language Implementation</vt:lpstr>
      <vt:lpstr>Slide 31</vt:lpstr>
      <vt:lpstr>Slide 32</vt:lpstr>
      <vt:lpstr>Slide 33</vt:lpstr>
      <vt:lpstr>Slide 34</vt:lpstr>
      <vt:lpstr>Slide 35</vt:lpstr>
      <vt:lpstr>Compiled C</vt:lpstr>
      <vt:lpstr>Slide 37</vt:lpstr>
      <vt:lpstr>Slide 38</vt:lpstr>
      <vt:lpstr>Comparisons</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Dell</dc:creator>
  <cp:lastModifiedBy>User</cp:lastModifiedBy>
  <cp:revision>197</cp:revision>
  <dcterms:created xsi:type="dcterms:W3CDTF">2016-07-29T13:18:35Z</dcterms:created>
  <dcterms:modified xsi:type="dcterms:W3CDTF">2020-08-17T13:01:07Z</dcterms:modified>
</cp:coreProperties>
</file>