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44"/>
  </p:notesMasterIdLst>
  <p:handoutMasterIdLst>
    <p:handoutMasterId r:id="rId45"/>
  </p:handoutMasterIdLst>
  <p:sldIdLst>
    <p:sldId id="544" r:id="rId2"/>
    <p:sldId id="545" r:id="rId3"/>
    <p:sldId id="546" r:id="rId4"/>
    <p:sldId id="547" r:id="rId5"/>
    <p:sldId id="549" r:id="rId6"/>
    <p:sldId id="551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9" r:id="rId35"/>
    <p:sldId id="600" r:id="rId36"/>
    <p:sldId id="601" r:id="rId37"/>
    <p:sldId id="602" r:id="rId38"/>
    <p:sldId id="603" r:id="rId39"/>
    <p:sldId id="604" r:id="rId40"/>
    <p:sldId id="608" r:id="rId41"/>
    <p:sldId id="606" r:id="rId42"/>
    <p:sldId id="607" r:id="rId43"/>
  </p:sldIdLst>
  <p:sldSz cx="9144000" cy="6858000" type="screen4x3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F77E56C-7D47-4C29-AAEB-9FD71A0A3F1F}">
  <a:tblStyle styleId="{8F77E56C-7D47-4C29-AAEB-9FD71A0A3F1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1562F7F7-E2AF-42E1-A3D0-5D2B67903BC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78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9B4E-3786-43E4-ADC0-DE2945E09898}" type="datetimeFigureOut">
              <a:rPr lang="en-IN" smtClean="0"/>
              <a:pPr/>
              <a:t>20-08-2020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563C-2CF4-4AF1-9C09-67033D314C9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931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6125"/>
            <a:ext cx="4972049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89" cy="44748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6624" marR="0" lvl="1" indent="-12124" algn="l" rtl="0">
              <a:spcBef>
                <a:spcPts val="0"/>
              </a:spcBef>
              <a:defRPr/>
            </a:lvl2pPr>
            <a:lvl3pPr marL="913237" marR="0" lvl="2" indent="-11537" algn="l" rtl="0">
              <a:spcBef>
                <a:spcPts val="0"/>
              </a:spcBef>
              <a:defRPr/>
            </a:lvl3pPr>
            <a:lvl4pPr marL="1369857" marR="0" lvl="3" indent="-10956" algn="l" rtl="0">
              <a:spcBef>
                <a:spcPts val="0"/>
              </a:spcBef>
              <a:defRPr/>
            </a:lvl4pPr>
            <a:lvl5pPr marL="1826475" marR="0" lvl="4" indent="-10375" algn="l" rtl="0">
              <a:spcBef>
                <a:spcPts val="0"/>
              </a:spcBef>
              <a:defRPr/>
            </a:lvl5pPr>
            <a:lvl6pPr marL="2283095" marR="0" lvl="5" indent="-9794" algn="l" rtl="0">
              <a:spcBef>
                <a:spcPts val="0"/>
              </a:spcBef>
              <a:defRPr/>
            </a:lvl6pPr>
            <a:lvl7pPr marL="2739713" marR="0" lvl="6" indent="-9213" algn="l" rtl="0">
              <a:spcBef>
                <a:spcPts val="0"/>
              </a:spcBef>
              <a:defRPr/>
            </a:lvl7pPr>
            <a:lvl8pPr marL="3196333" marR="0" lvl="7" indent="-8633" algn="l" rtl="0">
              <a:spcBef>
                <a:spcPts val="0"/>
              </a:spcBef>
              <a:defRPr/>
            </a:lvl8pPr>
            <a:lvl9pPr marL="3652951" marR="0" lvl="8" indent="-805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4939" y="9445168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91251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2514603" y="3810003"/>
            <a:ext cx="6019799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909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230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E0FF9A8-84AD-41BA-AC31-DB183E1F5B46}" type="datetime4">
              <a:rPr lang="en-US"/>
              <a:pPr/>
              <a:t>August 20, 2020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E7A02C7-10E9-43BF-8E2B-739A87783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CE3702-E141-4ECF-A7F5-6B294AD3FE5E}" type="datetime4">
              <a:rPr lang="en-US"/>
              <a:pPr/>
              <a:t>August 20,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D5458-CAEB-495C-B3EE-F227C64FD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3E602D3-7BA6-42B5-9D3A-DC8BEB44551A}" type="datetime4">
              <a:rPr lang="en-US"/>
              <a:pPr/>
              <a:t>August 20, 2020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2F27F86-8C5C-45B7-8219-2345F5FB5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08721B9-3E62-48F8-B1D4-7C8B1DCB59D6}" type="datetime4">
              <a:rPr lang="en-US"/>
              <a:pPr/>
              <a:t>August 20, 2020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6BDA6B-53D9-41DD-8452-473A86F99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2312DA-5DBC-4F17-A711-E29C788BDBB2}" type="datetime4">
              <a:rPr lang="en-US"/>
              <a:pPr/>
              <a:t>August 20, 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07A9807-7BEA-42F7-9DE1-B8326B7561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E6D3560-DDAB-4EF7-90F9-D108C2A6A8D3}" type="datetime4">
              <a:rPr lang="en-US"/>
              <a:pPr/>
              <a:t>August 20, 2020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B0A5992-1A06-4529-ACAB-DD1AB0AF1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4478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40767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8348AB-F442-4C4C-8B11-C3A693A89BA4}" type="datetime4">
              <a:rPr lang="en-US"/>
              <a:pPr/>
              <a:t>August 20, 2020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ECBBE8C-6B69-4027-9F66-204DF2DC4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8246615" y="37254"/>
            <a:ext cx="670613" cy="124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59604" y="1152465"/>
            <a:ext cx="8833823" cy="50102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197272" marR="0" lvl="1" indent="-7027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▪"/>
              <a:defRPr/>
            </a:lvl2pPr>
            <a:lvl3pPr marL="465681" marR="0" lvl="2" indent="-15326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–"/>
              <a:defRPr/>
            </a:lvl3pPr>
            <a:lvl4pPr marL="625773" marR="0" lvl="3" indent="-4665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▫"/>
              <a:defRPr/>
            </a:lvl4pPr>
            <a:lvl5pPr marL="763733" marR="0" lvl="4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5pPr>
            <a:lvl6pPr marL="763733" marR="0" lvl="5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6pPr>
            <a:lvl7pPr marL="763733" marR="0" lvl="6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7pPr>
            <a:lvl8pPr marL="763733" marR="0" lvl="7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8pPr>
            <a:lvl9pPr marL="763733" marR="0" lvl="8" indent="-5100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Char char="-"/>
              <a:defRPr/>
            </a:lvl9pPr>
          </a:lstStyle>
          <a:p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59604" y="151603"/>
            <a:ext cx="6526336" cy="5966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65681" marR="0" lvl="5" indent="-8481" algn="l" rtl="0">
              <a:spcBef>
                <a:spcPts val="0"/>
              </a:spcBef>
              <a:spcAft>
                <a:spcPts val="0"/>
              </a:spcAft>
              <a:defRPr/>
            </a:lvl6pPr>
            <a:lvl7pPr marL="931383" marR="0" lvl="6" indent="-4282" algn="l" rtl="0">
              <a:spcBef>
                <a:spcPts val="0"/>
              </a:spcBef>
              <a:spcAft>
                <a:spcPts val="0"/>
              </a:spcAft>
              <a:defRPr/>
            </a:lvl7pPr>
            <a:lvl8pPr marL="1397075" marR="0" lvl="7" indent="-74" algn="l" rtl="0">
              <a:spcBef>
                <a:spcPts val="0"/>
              </a:spcBef>
              <a:spcAft>
                <a:spcPts val="0"/>
              </a:spcAft>
              <a:defRPr/>
            </a:lvl8pPr>
            <a:lvl9pPr marL="1862760" marR="0" lvl="8" indent="-856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" y="6785609"/>
            <a:ext cx="9144000" cy="72389"/>
            <a:chOff x="1998227" y="6500996"/>
            <a:chExt cx="7153215" cy="46648"/>
          </a:xfrm>
        </p:grpSpPr>
        <p:sp>
          <p:nvSpPr>
            <p:cNvPr id="170" name="Shape 170"/>
            <p:cNvSpPr/>
            <p:nvPr/>
          </p:nvSpPr>
          <p:spPr>
            <a:xfrm>
              <a:off x="4408551" y="6500996"/>
              <a:ext cx="2376028" cy="4664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998227" y="6500996"/>
              <a:ext cx="2410322" cy="4664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6775414" y="6500996"/>
              <a:ext cx="2376028" cy="466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lIns="93125" tIns="46550" rIns="93125" bIns="465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" name="Shape 18" descr="BITS_university_logo_whitevert.png"/>
          <p:cNvPicPr preferRelativeResize="0"/>
          <p:nvPr userDrawn="1"/>
        </p:nvPicPr>
        <p:blipFill rotWithShape="1">
          <a:blip r:embed="rId13">
            <a:alphaModFix/>
          </a:blip>
          <a:srcRect t="2" b="28592"/>
          <a:stretch/>
        </p:blipFill>
        <p:spPr>
          <a:xfrm>
            <a:off x="8138322" y="23045"/>
            <a:ext cx="939004" cy="90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4"/>
          <p:cNvSpPr txBox="1"/>
          <p:nvPr userDrawn="1"/>
        </p:nvSpPr>
        <p:spPr>
          <a:xfrm>
            <a:off x="8095553" y="841751"/>
            <a:ext cx="1024542" cy="2642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Principles of Programming Language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b="0" dirty="0" smtClean="0">
                <a:solidFill>
                  <a:srgbClr val="0000FF"/>
                </a:solidFill>
              </a:rPr>
              <a:t>Layered View of </a:t>
            </a:r>
            <a:r>
              <a:rPr lang="en-US" b="0" dirty="0" smtClean="0">
                <a:solidFill>
                  <a:srgbClr val="0000FF"/>
                </a:solidFill>
              </a:rPr>
              <a:t>Computer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-1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15000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943600" y="4495800"/>
            <a:ext cx="289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/>
              <a:t>The operating system and</a:t>
            </a:r>
          </a:p>
          <a:p>
            <a:pPr eaLnBrk="1" hangingPunct="1"/>
            <a:r>
              <a:rPr lang="en-US"/>
              <a:t>Language implementation are layered over machine interface of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b="0" dirty="0" smtClean="0">
                <a:solidFill>
                  <a:srgbClr val="0000FF"/>
                </a:solidFill>
              </a:rPr>
              <a:t>The Compilation</a:t>
            </a:r>
          </a:p>
          <a:p>
            <a:pPr>
              <a:defRPr/>
            </a:pPr>
            <a:r>
              <a:rPr lang="en-US" b="0" dirty="0" smtClean="0">
                <a:solidFill>
                  <a:srgbClr val="0000FF"/>
                </a:solidFill>
              </a:rPr>
              <a:t>Process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633" y="44970"/>
            <a:ext cx="4427096" cy="66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 It converts the High level input program into a sequence of </a:t>
            </a:r>
            <a:r>
              <a:rPr lang="en-US" b="1" dirty="0" smtClean="0"/>
              <a:t>Tokens</a:t>
            </a:r>
            <a:r>
              <a:rPr lang="en-US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Removes the white spaces and comments.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 lexical token is a sequence of characters that can be treated as a </a:t>
            </a:r>
            <a:r>
              <a:rPr lang="en-US" dirty="0" smtClean="0"/>
              <a:t>unit.</a:t>
            </a:r>
          </a:p>
          <a:p>
            <a:pPr algn="just"/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main() { </a:t>
            </a:r>
            <a:endParaRPr lang="en-US" dirty="0" smtClean="0">
              <a:solidFill>
                <a:srgbClr val="7030A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// variable declaration</a:t>
            </a: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variable initialization</a:t>
            </a:r>
          </a:p>
          <a:p>
            <a:pPr algn="just"/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a, b; </a:t>
            </a:r>
            <a:endParaRPr lang="en-US" dirty="0" smtClean="0">
              <a:solidFill>
                <a:srgbClr val="7030A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a </a:t>
            </a:r>
            <a:r>
              <a:rPr lang="en-US" dirty="0" smtClean="0">
                <a:solidFill>
                  <a:srgbClr val="7030A0"/>
                </a:solidFill>
              </a:rPr>
              <a:t>= 10; </a:t>
            </a:r>
            <a:endParaRPr lang="en-US" dirty="0" smtClean="0">
              <a:solidFill>
                <a:srgbClr val="7030A0"/>
              </a:solidFill>
            </a:endParaRPr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return </a:t>
            </a:r>
            <a:r>
              <a:rPr lang="en-US" dirty="0" smtClean="0">
                <a:solidFill>
                  <a:srgbClr val="7030A0"/>
                </a:solidFill>
              </a:rPr>
              <a:t>0; </a:t>
            </a:r>
            <a:r>
              <a:rPr lang="en-US" dirty="0" smtClean="0">
                <a:solidFill>
                  <a:srgbClr val="7030A0"/>
                </a:solidFill>
              </a:rPr>
              <a:t>}</a:t>
            </a:r>
          </a:p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 = b + c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 ;</a:t>
            </a:r>
            <a:r>
              <a:rPr lang="en-US" dirty="0" smtClean="0"/>
              <a:t> 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Lexical analyzer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2216" y="3792511"/>
            <a:ext cx="4002374" cy="923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' 'main' '(' ')' '{' '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' 'a' ',' 'b' ';' 'a' '=' '10' ';' 'return' '0' ';' '}'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2236" y="6086007"/>
            <a:ext cx="2773180" cy="553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id+id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Takes tokens as input, uses the grammar of language to check if the input string can be formed by grammar.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Forms the syntax tree/parse tree. </a:t>
            </a:r>
          </a:p>
          <a:p>
            <a:r>
              <a:rPr lang="en-US" dirty="0" smtClean="0"/>
              <a:t>S -&gt; </a:t>
            </a:r>
            <a:r>
              <a:rPr lang="en-US" dirty="0" err="1" smtClean="0"/>
              <a:t>cAd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-&gt; </a:t>
            </a:r>
            <a:r>
              <a:rPr lang="en-US" dirty="0" err="1" smtClean="0"/>
              <a:t>bc|a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input string:“</a:t>
            </a:r>
            <a:r>
              <a:rPr lang="en-US" dirty="0" smtClean="0"/>
              <a:t>cad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US" dirty="0"/>
          </a:p>
        </p:txBody>
      </p:sp>
      <p:pic>
        <p:nvPicPr>
          <p:cNvPr id="1026" name="Picture 2" descr="syntaxAnaly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268" y="2747918"/>
            <a:ext cx="6514045" cy="2588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Uses </a:t>
            </a:r>
            <a:r>
              <a:rPr lang="en-US" dirty="0" smtClean="0"/>
              <a:t>available information in the table to check for semantics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to </a:t>
            </a:r>
            <a:r>
              <a:rPr lang="en-US" dirty="0" smtClean="0"/>
              <a:t>verify that expressions and assignments are semantically </a:t>
            </a:r>
            <a:r>
              <a:rPr lang="en-US" dirty="0" smtClean="0"/>
              <a:t>correct (</a:t>
            </a:r>
            <a:r>
              <a:rPr lang="en-US" dirty="0" smtClean="0"/>
              <a:t>type checking</a:t>
            </a:r>
            <a:r>
              <a:rPr lang="en-US" dirty="0" smtClean="0"/>
              <a:t>) </a:t>
            </a:r>
            <a:r>
              <a:rPr lang="en-US" dirty="0" smtClean="0"/>
              <a:t>and update it </a:t>
            </a:r>
            <a:r>
              <a:rPr lang="en-US" dirty="0" smtClean="0"/>
              <a:t>accordingly.</a:t>
            </a:r>
          </a:p>
          <a:p>
            <a:pPr fontAlgn="base"/>
            <a:r>
              <a:rPr lang="en-US" dirty="0" smtClean="0"/>
              <a:t>Errors recognized by semantic analyzer </a:t>
            </a:r>
            <a:r>
              <a:rPr lang="en-US" dirty="0" smtClean="0"/>
              <a:t>are:</a:t>
            </a:r>
            <a:endParaRPr lang="en-US" dirty="0" smtClean="0"/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Type mismatch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Undeclared variables</a:t>
            </a:r>
          </a:p>
          <a:p>
            <a:pPr fontAlgn="base">
              <a:buFont typeface="Arial" pitchFamily="34" charset="0"/>
              <a:buChar char="•"/>
            </a:pPr>
            <a:r>
              <a:rPr lang="en-US" dirty="0" smtClean="0"/>
              <a:t>Reserved identifier </a:t>
            </a:r>
            <a:r>
              <a:rPr lang="en-US" dirty="0" smtClean="0"/>
              <a:t>misuse</a:t>
            </a:r>
          </a:p>
          <a:p>
            <a:pPr fontAlgn="base">
              <a:buFont typeface="Arial" pitchFamily="34" charset="0"/>
              <a:buChar char="•"/>
            </a:pPr>
            <a:endParaRPr lang="en-US" dirty="0" smtClean="0"/>
          </a:p>
          <a:p>
            <a:pPr fontAlgn="base"/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 x =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1.2; </a:t>
            </a:r>
          </a:p>
          <a:p>
            <a:pPr fontAlgn="base"/>
            <a:r>
              <a:rPr lang="es-ES" dirty="0" err="1" smtClean="0">
                <a:solidFill>
                  <a:schemeClr val="accent3">
                    <a:lumMod val="75000"/>
                  </a:schemeClr>
                </a:solidFill>
              </a:rPr>
              <a:t>float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y = 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x*10</a:t>
            </a:r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;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Intermediate Code generation:</a:t>
            </a:r>
            <a:r>
              <a:rPr lang="en-US" dirty="0" smtClean="0"/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Generates intermediate code.</a:t>
            </a:r>
          </a:p>
          <a:p>
            <a:pPr algn="just"/>
            <a:r>
              <a:rPr lang="en-US" b="1" dirty="0" smtClean="0"/>
              <a:t>Symbol Table entries: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Each entry in symbol table is associated with attributes that support compiler in different phases.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#include &lt;</a:t>
            </a:r>
            <a:r>
              <a:rPr lang="en-US" dirty="0" err="1" smtClean="0"/>
              <a:t>stdio.h</a:t>
            </a:r>
            <a:r>
              <a:rPr lang="en-US" dirty="0" smtClean="0"/>
              <a:t>&gt;  </a:t>
            </a:r>
          </a:p>
          <a:p>
            <a:r>
              <a:rPr lang="en-US" b="1" dirty="0" err="1" smtClean="0"/>
              <a:t>int</a:t>
            </a:r>
            <a:r>
              <a:rPr lang="en-US" dirty="0" smtClean="0"/>
              <a:t> main()  </a:t>
            </a:r>
          </a:p>
          <a:p>
            <a:r>
              <a:rPr lang="en-US" dirty="0" smtClean="0"/>
              <a:t>{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printf</a:t>
            </a:r>
            <a:r>
              <a:rPr lang="en-US" dirty="0" smtClean="0"/>
              <a:t>("Hello </a:t>
            </a:r>
            <a:r>
              <a:rPr lang="en-US" dirty="0" smtClean="0"/>
              <a:t>World”);</a:t>
            </a:r>
            <a:endParaRPr lang="en-US" dirty="0" smtClean="0"/>
          </a:p>
          <a:p>
            <a:r>
              <a:rPr lang="en-US" dirty="0" smtClean="0"/>
              <a:t>    </a:t>
            </a:r>
            <a:r>
              <a:rPr lang="en-US" b="1" dirty="0" smtClean="0"/>
              <a:t>return</a:t>
            </a:r>
            <a:r>
              <a:rPr lang="en-US" dirty="0" smtClean="0"/>
              <a:t> 0;  </a:t>
            </a:r>
          </a:p>
          <a:p>
            <a:r>
              <a:rPr lang="en-US" dirty="0" smtClean="0"/>
              <a:t>}  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 compilation process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9389" y="1504091"/>
            <a:ext cx="5494611" cy="453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49311"/>
            <a:ext cx="8229600" cy="5411450"/>
          </a:xfrm>
        </p:spPr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No translation</a:t>
            </a:r>
          </a:p>
          <a:p>
            <a:r>
              <a:rPr lang="en-US" altLang="zh-TW" sz="1800" dirty="0" smtClean="0"/>
              <a:t>   Program interpreted by another program (interpreter) without translation</a:t>
            </a:r>
          </a:p>
          <a:p>
            <a:pPr lvl="1"/>
            <a:r>
              <a:rPr lang="en-US" altLang="zh-TW" sz="1800" dirty="0" smtClean="0"/>
              <a:t>Interpreter acts a simulator or virtual machine</a:t>
            </a:r>
          </a:p>
          <a:p>
            <a:pPr lvl="1"/>
            <a:r>
              <a:rPr lang="en-US" altLang="zh-TW" sz="1800" dirty="0" smtClean="0"/>
              <a:t>Machine is brought to the level of language by building higher level machine called an interpreter that can run the language directly.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 smtClean="0"/>
              <a:t>• </a:t>
            </a:r>
            <a:r>
              <a:rPr lang="en-US" sz="1800" dirty="0" smtClean="0">
                <a:solidFill>
                  <a:srgbClr val="FF0000"/>
                </a:solidFill>
              </a:rPr>
              <a:t>run-time errors</a:t>
            </a:r>
            <a:r>
              <a:rPr lang="en-US" sz="1800" dirty="0" smtClean="0"/>
              <a:t> can easily and immediately be displayed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lang="en-US" sz="1800" dirty="0" smtClean="0"/>
              <a:t>• </a:t>
            </a:r>
            <a:r>
              <a:rPr lang="en-US" sz="1800" b="1" dirty="0" smtClean="0">
                <a:solidFill>
                  <a:srgbClr val="FF0000"/>
                </a:solidFill>
              </a:rPr>
              <a:t>Slower execution </a:t>
            </a:r>
            <a:r>
              <a:rPr lang="en-US" sz="1800" dirty="0" smtClean="0"/>
              <a:t>(10 to 100 times slower than compiled programs)</a:t>
            </a:r>
          </a:p>
          <a:p>
            <a:pPr algn="just" fontAlgn="base">
              <a:spcAft>
                <a:spcPct val="0"/>
              </a:spcAft>
            </a:pPr>
            <a:r>
              <a:rPr lang="en-US" sz="1800" dirty="0" smtClean="0"/>
              <a:t>     Decoding of higher level language programs is more complex, decoding has to be done every time a statement is executed.</a:t>
            </a:r>
          </a:p>
          <a:p>
            <a:pPr algn="just" fontAlgn="base">
              <a:spcAft>
                <a:spcPct val="0"/>
              </a:spcAft>
            </a:pPr>
            <a:r>
              <a:rPr lang="en-US" sz="1800" dirty="0" smtClean="0"/>
              <a:t>• Often requires more space</a:t>
            </a:r>
          </a:p>
          <a:p>
            <a:pPr algn="just" fontAlgn="base">
              <a:spcAft>
                <a:spcPct val="0"/>
              </a:spcAft>
            </a:pPr>
            <a:r>
              <a:rPr lang="en-US" sz="1800" dirty="0" smtClean="0"/>
              <a:t>•  Used in APL, SNOBOL, LISP.</a:t>
            </a:r>
          </a:p>
          <a:p>
            <a:pPr algn="just" fontAlgn="base">
              <a:spcAft>
                <a:spcPct val="0"/>
              </a:spcAft>
            </a:pPr>
            <a:r>
              <a:rPr lang="en-US" sz="1800" dirty="0" smtClean="0"/>
              <a:t>	Now rare for traditional high-level languages</a:t>
            </a:r>
          </a:p>
          <a:p>
            <a:pPr marL="176213" indent="-176213" algn="just" fontAlgn="base">
              <a:spcAft>
                <a:spcPct val="0"/>
              </a:spcAft>
            </a:pPr>
            <a:r>
              <a:rPr lang="en-US" sz="1800" dirty="0" smtClean="0"/>
              <a:t>• </a:t>
            </a:r>
            <a:r>
              <a:rPr lang="en-US" sz="1800" dirty="0" smtClean="0"/>
              <a:t> Web </a:t>
            </a:r>
            <a:r>
              <a:rPr lang="en-US" sz="1800" dirty="0" smtClean="0"/>
              <a:t>scripting languages (e.g., JavaScript, PHP)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Pure Interpretation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b="0" dirty="0" smtClean="0">
                <a:solidFill>
                  <a:srgbClr val="0000FF"/>
                </a:solidFill>
              </a:rPr>
              <a:t>Pure Interpretation Process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-1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37338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A compromise between compilers and pure interpreters.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high-level language program is translated to an intermediate language that allows easy interpretation.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Faster </a:t>
            </a:r>
            <a:r>
              <a:rPr lang="en-US" dirty="0" smtClean="0"/>
              <a:t>than pure interpretation since the source language statements are decoded only once.</a:t>
            </a:r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Examples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Perl</a:t>
            </a:r>
            <a:r>
              <a:rPr lang="en-US" b="1" dirty="0" smtClean="0"/>
              <a:t> </a:t>
            </a:r>
            <a:r>
              <a:rPr lang="en-US" dirty="0" smtClean="0"/>
              <a:t>programs are partially compiled to detect errors before interpretation.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Initial implementations of 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en-US" b="1" dirty="0" smtClean="0"/>
              <a:t> </a:t>
            </a:r>
            <a:r>
              <a:rPr lang="en-US" dirty="0" smtClean="0"/>
              <a:t>were hybrid; 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the intermediate form, </a:t>
            </a:r>
            <a:r>
              <a:rPr lang="en-US" i="1" dirty="0" smtClean="0">
                <a:solidFill>
                  <a:srgbClr val="7030A0"/>
                </a:solidFill>
              </a:rPr>
              <a:t>byte code</a:t>
            </a:r>
            <a:r>
              <a:rPr lang="en-US" dirty="0" smtClean="0"/>
              <a:t>, provides portability to any machine that has a </a:t>
            </a:r>
            <a:r>
              <a:rPr lang="en-US" dirty="0" smtClean="0">
                <a:solidFill>
                  <a:srgbClr val="0070C0"/>
                </a:solidFill>
              </a:rPr>
              <a:t>byte code interpreter and a run-time system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JVM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</a:rPr>
              <a:t>Hybrid Implementation Systems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Evaluating a language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Lecture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2289" y="1790076"/>
            <a:ext cx="44958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15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Arial"/>
                <a:cs typeface="Arial" pitchFamily="34" charset="0"/>
                <a:sym typeface="Arial"/>
              </a:rPr>
              <a:t>Hybrid Implementation Process</a:t>
            </a:r>
            <a:endParaRPr kumimoji="0" lang="en-US" sz="3600" b="1" i="0" u="none" strike="noStrike" kern="0" cap="none" spc="-1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3617"/>
            <a:ext cx="3582649" cy="652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Translate programs to an intermediate language.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Compile the intermediate language of the subprograms into machine code only when they are called.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Machine code version is kept for subsequent calls.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endParaRPr lang="en-US" dirty="0" smtClean="0"/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JIT systems are widely used for Java programs.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 smtClean="0"/>
              <a:t>.NET languages are implemented with a JIT system.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</a:rPr>
              <a:t>Just-in-Time Implementation Systems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362200"/>
            <a:ext cx="8153400" cy="11430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What are different types of programming paradigm?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7"/>
            <a:ext cx="862988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Algorithm is specified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in great detail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aseline="0" dirty="0" smtClean="0">
                <a:latin typeface="Arial" pitchFamily="34" charset="0"/>
                <a:cs typeface="Arial" pitchFamily="34" charset="0"/>
              </a:rPr>
              <a:t>Specific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order of execution of instruction/stmt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Fortran, Pascal and C.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Fortran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Familiar notations and efficiency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Language of choice for scientific programming: </a:t>
            </a:r>
          </a:p>
          <a:p>
            <a:pPr marL="800100" lvl="1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used mathematical notations, </a:t>
            </a:r>
          </a:p>
          <a:p>
            <a:pPr marL="800100" lvl="1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machine independent.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837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Imperative Programming</a:t>
            </a:r>
          </a:p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defRPr/>
            </a:pPr>
            <a:r>
              <a:rPr lang="en-US" sz="2800" b="1" dirty="0" err="1" smtClean="0"/>
              <a:t>Algol</a:t>
            </a:r>
            <a:r>
              <a:rPr lang="en-US" sz="2800" b="1" dirty="0" smtClean="0"/>
              <a:t> 60</a:t>
            </a:r>
            <a:r>
              <a:rPr lang="en-US" sz="2800" dirty="0" smtClean="0"/>
              <a:t>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common language to share programs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describe numerical processes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widely admired language.</a:t>
            </a:r>
          </a:p>
          <a:p>
            <a:pPr lvl="0" algn="just">
              <a:defRPr/>
            </a:pPr>
            <a:r>
              <a:rPr lang="en-US" sz="2800" b="1" dirty="0" smtClean="0"/>
              <a:t>Pascal</a:t>
            </a:r>
            <a:r>
              <a:rPr lang="en-US" sz="2800" dirty="0" smtClean="0"/>
              <a:t>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teaching language,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similar to </a:t>
            </a:r>
            <a:r>
              <a:rPr lang="en-US" sz="2800" dirty="0" err="1" smtClean="0"/>
              <a:t>Algol</a:t>
            </a:r>
            <a:r>
              <a:rPr lang="en-US" sz="2800" dirty="0" smtClean="0"/>
              <a:t> 60 in syntactic constructs with minor differences.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Imperative programming 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defRPr/>
            </a:pPr>
            <a:r>
              <a:rPr lang="en-US" b="1" dirty="0" smtClean="0"/>
              <a:t>C</a:t>
            </a:r>
            <a:r>
              <a:rPr lang="en-US" dirty="0" smtClean="0"/>
              <a:t>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implementation language for software for UNIX OS.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rich set of operators,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terse syntax,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efficient access to the machine.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Imperative programming 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0"/>
            <a:ext cx="6324600" cy="1143000"/>
          </a:xfrm>
        </p:spPr>
        <p:txBody>
          <a:bodyPr/>
          <a:lstStyle/>
          <a:p>
            <a:r>
              <a:rPr lang="en-US" dirty="0" smtClean="0"/>
              <a:t>Imperative programming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293" y="533400"/>
            <a:ext cx="885270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1" y="1371600"/>
            <a:ext cx="8749228" cy="510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Functional Programming has its origins in lambda calculus</a:t>
            </a:r>
          </a:p>
          <a:p>
            <a:pPr marL="342900" lvl="0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programming is done with expressions or declarations instead of statements</a:t>
            </a:r>
          </a:p>
          <a:p>
            <a:pPr marL="342900" lvl="0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Functional code is idempotent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LISP, ML, Scheme, Haskell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LISP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(list processor):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E.g.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(Shakespeare wrote (the tempest))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(List with 3 elements; third is 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sublist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For Artificial intelligence.</a:t>
            </a:r>
          </a:p>
          <a:p>
            <a:pPr marL="342900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Symbolic data processing </a:t>
            </a:r>
          </a:p>
          <a:p>
            <a:pPr marL="800100" lvl="1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differential and integral calculus, </a:t>
            </a:r>
          </a:p>
          <a:p>
            <a:pPr marL="800100" lvl="1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mathematical logic, </a:t>
            </a:r>
          </a:p>
          <a:p>
            <a:pPr marL="800100" lvl="1" indent="-342900" algn="just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game playing, etc.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Functional Programming</a:t>
            </a: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MacLISP</a:t>
            </a:r>
            <a:r>
              <a:rPr lang="en-US" dirty="0" smtClean="0"/>
              <a:t>: performance and production quality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InterLISP</a:t>
            </a:r>
            <a:r>
              <a:rPr lang="en-US" dirty="0" smtClean="0"/>
              <a:t>: programming environment with a structured editor tied to the syntax.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Common LISP: is an advancement over </a:t>
            </a:r>
            <a:r>
              <a:rPr lang="en-US" dirty="0" err="1" smtClean="0"/>
              <a:t>MacLISP</a:t>
            </a:r>
            <a:r>
              <a:rPr lang="en-US" dirty="0" smtClean="0"/>
              <a:t> and  </a:t>
            </a:r>
            <a:r>
              <a:rPr lang="en-US" dirty="0" err="1" smtClean="0"/>
              <a:t>InterLISP</a:t>
            </a:r>
            <a:r>
              <a:rPr lang="en-US" dirty="0" smtClean="0"/>
              <a:t>. 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CLOS is an object oriented extension, Common Lisp Object System.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b="1" dirty="0" smtClean="0"/>
              <a:t>Scheme:</a:t>
            </a:r>
            <a:r>
              <a:rPr lang="en-US" dirty="0" smtClean="0"/>
              <a:t> 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version of LISP with clean design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popular for teaching and research.</a:t>
            </a:r>
          </a:p>
          <a:p>
            <a:pPr lvl="0" algn="just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Other functional languages: </a:t>
            </a:r>
            <a:r>
              <a:rPr lang="en-US" b="1" dirty="0" smtClean="0"/>
              <a:t>ML</a:t>
            </a:r>
            <a:r>
              <a:rPr lang="en-US" dirty="0" smtClean="0"/>
              <a:t>, </a:t>
            </a:r>
            <a:r>
              <a:rPr lang="en-US" b="1" dirty="0" smtClean="0"/>
              <a:t>Miranda</a:t>
            </a:r>
            <a:r>
              <a:rPr lang="en-US" dirty="0" smtClean="0"/>
              <a:t>, </a:t>
            </a:r>
            <a:r>
              <a:rPr lang="en-US" b="1" dirty="0" smtClean="0"/>
              <a:t>Haskell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Functional programming 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8676963" cy="569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7"/>
            <a:ext cx="86298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Motivation for studying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course		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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 which programs learn	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Parameters to evaluate a programming language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837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Story so far</a:t>
            </a:r>
          </a:p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Rules are specified in no particular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Prolog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</a:p>
          <a:p>
            <a:pPr marL="342900" lvl="0" indent="-342900">
              <a:spcBef>
                <a:spcPct val="20000"/>
              </a:spcBef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Prolog programs have the expressiveness of logic.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natural language processing.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uses a specialized form of logical reasoning to answer queries.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Databases, Expert systems, etc.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Logic Programming</a:t>
            </a: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16462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 of objects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encapsulating data and methods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classification of objects into classes and subclasses (generalization and specialization).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Inheritance and Polymorphism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Simula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C++, Smalltalk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Simula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Designed as both a programming language and a description language.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Object oriented Programming</a:t>
            </a: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 smtClean="0"/>
              <a:t>C++ and Smalltalk</a:t>
            </a:r>
            <a:r>
              <a:rPr lang="en-US" dirty="0" smtClean="0"/>
              <a:t>: 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/>
              <a:t>notion of objects and classes.</a:t>
            </a:r>
          </a:p>
          <a:p>
            <a:pPr lvl="0">
              <a:defRPr/>
            </a:pPr>
            <a:r>
              <a:rPr lang="en-US" b="1" dirty="0" smtClean="0"/>
              <a:t>C++</a:t>
            </a:r>
            <a:r>
              <a:rPr lang="en-US" dirty="0" smtClean="0"/>
              <a:t> 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/>
              <a:t>advancement over C 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/>
              <a:t>adds object oriented features to imperative programming in C.</a:t>
            </a:r>
          </a:p>
          <a:p>
            <a:pPr lvl="0">
              <a:defRPr/>
            </a:pPr>
            <a:r>
              <a:rPr lang="en-US" b="1" dirty="0" smtClean="0"/>
              <a:t>Smalltalk</a:t>
            </a:r>
            <a:r>
              <a:rPr lang="en-US" dirty="0" smtClean="0"/>
              <a:t> 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/>
              <a:t>part of personal computing environment, </a:t>
            </a:r>
          </a:p>
          <a:p>
            <a:pPr lvl="0">
              <a:buFont typeface="Arial" pitchFamily="34" charset="0"/>
              <a:buChar char="•"/>
              <a:defRPr/>
            </a:pPr>
            <a:r>
              <a:rPr lang="en-US" dirty="0" smtClean="0"/>
              <a:t>interactive system with a graphical user interface.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oriented Programming contd..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61" y="832514"/>
            <a:ext cx="8785339" cy="57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Extensions to an imperative language are not intensive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e.g. expressions, assignment statements ,control statements similar to C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However, arrays, subprograms, and semantics are very different than 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Ruby, JavaScript, Perl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Imperative language in every sense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Hence, not a separate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Scripting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Extensions of HTML and XML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Java Server Pages Standard Tag Library (JSTL)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eXtensible</a:t>
            </a:r>
            <a:r>
              <a:rPr lang="en-US" dirty="0" smtClean="0"/>
              <a:t> Spreadsheet Language Transformation (XSTL)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Can not be compared with any of the complete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Markup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E.g.</a:t>
            </a:r>
          </a:p>
          <a:p>
            <a:r>
              <a:rPr lang="en-US" dirty="0" smtClean="0"/>
              <a:t>Report program Generator (RPG)</a:t>
            </a:r>
          </a:p>
          <a:p>
            <a:r>
              <a:rPr lang="en-US" dirty="0" smtClean="0"/>
              <a:t>Automatic Programming Tools (APT)</a:t>
            </a:r>
          </a:p>
          <a:p>
            <a:r>
              <a:rPr lang="en-US" dirty="0" smtClean="0"/>
              <a:t>General Purpose Simulation System (GPSS)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Narrow applicability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Difficult to compare with any other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Special Purpose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.NET Languages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Earlier called 4</a:t>
            </a:r>
            <a:r>
              <a:rPr lang="en-US" baseline="30000" dirty="0" smtClean="0"/>
              <a:t>th</a:t>
            </a:r>
            <a:r>
              <a:rPr lang="en-US" dirty="0" smtClean="0"/>
              <a:t> Generation Language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Visual features in Visual Studio added just by one keystroke using .NET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Visual Languages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7"/>
            <a:ext cx="86298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Motivation for studying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course		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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 which programs learn	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Parameters to evaluate a programming language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Programming paradigms		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837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Story so far</a:t>
            </a:r>
          </a:p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Language Evaluation Criteria</a:t>
            </a: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76400"/>
          <a:ext cx="7772400" cy="434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676400"/>
                <a:gridCol w="1562100"/>
                <a:gridCol w="1943100"/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 baseline="0" dirty="0" smtClean="0">
                          <a:latin typeface="BellGothic-Bold"/>
                        </a:rPr>
                        <a:t>CRITERIA</a:t>
                      </a:r>
                      <a:endParaRPr lang="en-US" sz="1800" dirty="0"/>
                    </a:p>
                  </a:txBody>
                  <a:tcPr marT="45727" marB="45727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WRITABILITY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RELIABILITY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Simplicity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Orthogonality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Syntax design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for abstraction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Expressivity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checking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Exception handling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Restricted aliasing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T="45727" marB="45727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The study of programming languages is valuable for a number of reasons: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Increase our capacity to use different constructs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Enable us to choose languages more intelligently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Makes learning new languages easier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sz="1800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Most important criteria for evaluating programming languages include: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Readability, writability, reliability, cost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sz="1800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Major influences on language design have been 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machine architecture and software development methodologies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sz="1800" dirty="0" smtClean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The major methods of implementing programming languages are: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1800" dirty="0" smtClean="0"/>
              <a:t>compilation, pure interpretation, and hybrid implementation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Summary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Evaluate and discuss the Assembly language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Evaluate C language and MATLAB for the following application</a:t>
            </a:r>
          </a:p>
          <a:p>
            <a:pPr marL="457200" indent="-457200">
              <a:buAutoNum type="arabicParenR"/>
            </a:pPr>
            <a:r>
              <a:rPr lang="en-US" dirty="0" smtClean="0"/>
              <a:t>Matrix operations</a:t>
            </a:r>
          </a:p>
          <a:p>
            <a:pPr marL="457200" indent="-457200">
              <a:buAutoNum type="arabicParenR"/>
            </a:pPr>
            <a:r>
              <a:rPr lang="en-US" dirty="0" smtClean="0"/>
              <a:t>System programming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4938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Training programmers to use language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Writing programs (closeness to particular applications)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Compiling programs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Executing programs: run-time type checking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Language implementation system: availability of free compilers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Reliability: poor reliability leads to high costs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Maintaining programs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Cost</a:t>
            </a:r>
            <a:endParaRPr kumimoji="0" lang="en-US" altLang="zh-TW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304800" y="1493837"/>
            <a:ext cx="86298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Motivation for studying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the course		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/>
              </a:rPr>
              <a:t>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 smtClean="0">
                <a:latin typeface="Arial" pitchFamily="34" charset="0"/>
                <a:cs typeface="Arial" pitchFamily="34" charset="0"/>
              </a:rPr>
              <a:t>Architecture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on which programs learn	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Parameters to evaluate a programming language	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50837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Story so far</a:t>
            </a:r>
          </a:p>
          <a:p>
            <a:pPr marL="0" marR="0" lvl="0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-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362200"/>
            <a:ext cx="8153400" cy="11430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How are programming languages Implemented?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Compiler - source code translation into machine code (all at once)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Interpreter - machine is brought up to the language (one statement at a time)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Language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b="1" dirty="0" smtClean="0"/>
              <a:t>Compilation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/>
              <a:t>Programs are translated into machine language.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b="1" dirty="0" smtClean="0"/>
              <a:t>Pure Interpretation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/>
              <a:t>Programs are interpreted by another program known as an interpreter.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endParaRPr lang="en-US" sz="2400" dirty="0" smtClean="0"/>
          </a:p>
          <a:p>
            <a:pPr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b="1" dirty="0" smtClean="0"/>
              <a:t>Hybrid Implementation Systems</a:t>
            </a:r>
          </a:p>
          <a:p>
            <a:pPr lvl="1" algn="just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/>
              <a:t>A compromise between compilers and pure interpreters.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0000FF"/>
                </a:solidFill>
              </a:rPr>
              <a:t>Implementation Methods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lIns="91425" tIns="91425" rIns="91425" bIns="91425" anchor="b" anchorCtr="0"/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35358</TotalTime>
  <Words>1168</Words>
  <Application>Microsoft Office PowerPoint</Application>
  <PresentationFormat>On-screen Show (4:3)</PresentationFormat>
  <Paragraphs>271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8_Blank</vt:lpstr>
      <vt:lpstr>Principles of Programming Language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WILP Transformation  Work Stream  Update in WSLM 14: MAY 27, 2015</dc:title>
  <dc:creator>Clarance Suman Vissakodeti</dc:creator>
  <cp:lastModifiedBy>User</cp:lastModifiedBy>
  <cp:revision>266</cp:revision>
  <dcterms:modified xsi:type="dcterms:W3CDTF">2020-08-19T19:56:20Z</dcterms:modified>
</cp:coreProperties>
</file>