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53"/>
  </p:notesMasterIdLst>
  <p:handoutMasterIdLst>
    <p:handoutMasterId r:id="rId54"/>
  </p:handoutMasterIdLst>
  <p:sldIdLst>
    <p:sldId id="544" r:id="rId2"/>
    <p:sldId id="652" r:id="rId3"/>
    <p:sldId id="575" r:id="rId4"/>
    <p:sldId id="582" r:id="rId5"/>
    <p:sldId id="584" r:id="rId6"/>
    <p:sldId id="585" r:id="rId7"/>
    <p:sldId id="609" r:id="rId8"/>
    <p:sldId id="610" r:id="rId9"/>
    <p:sldId id="611" r:id="rId10"/>
    <p:sldId id="653" r:id="rId11"/>
    <p:sldId id="654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621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4" r:id="rId35"/>
    <p:sldId id="635" r:id="rId36"/>
    <p:sldId id="636" r:id="rId37"/>
    <p:sldId id="637" r:id="rId38"/>
    <p:sldId id="638" r:id="rId39"/>
    <p:sldId id="639" r:id="rId40"/>
    <p:sldId id="640" r:id="rId41"/>
    <p:sldId id="641" r:id="rId42"/>
    <p:sldId id="642" r:id="rId43"/>
    <p:sldId id="643" r:id="rId44"/>
    <p:sldId id="644" r:id="rId45"/>
    <p:sldId id="645" r:id="rId46"/>
    <p:sldId id="646" r:id="rId47"/>
    <p:sldId id="647" r:id="rId48"/>
    <p:sldId id="648" r:id="rId49"/>
    <p:sldId id="649" r:id="rId50"/>
    <p:sldId id="650" r:id="rId51"/>
    <p:sldId id="651" r:id="rId52"/>
  </p:sldIdLst>
  <p:sldSz cx="9144000" cy="6858000" type="screen4x3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77E56C-7D47-4C29-AAEB-9FD71A0A3F1F}">
  <a:tblStyle styleId="{8F77E56C-7D47-4C29-AAEB-9FD71A0A3F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1562F7F7-E2AF-42E1-A3D0-5D2B67903BC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78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9B4E-3786-43E4-ADC0-DE2945E09898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9563C-2CF4-4AF1-9C09-67033D314C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9318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6125"/>
            <a:ext cx="4972049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89" cy="447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4939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91251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514603" y="3810003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230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E0FF9A8-84AD-41BA-AC31-DB183E1F5B46}" type="datetime4">
              <a:rPr lang="en-US"/>
              <a:pPr/>
              <a:t>August 25, 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E7A02C7-10E9-43BF-8E2B-739A877830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CE3702-E141-4ECF-A7F5-6B294AD3FE5E}" type="datetime4">
              <a:rPr lang="en-US"/>
              <a:pPr/>
              <a:t>August 25,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AAD5458-CAEB-495C-B3EE-F227C64FD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3E602D3-7BA6-42B5-9D3A-DC8BEB44551A}" type="datetime4">
              <a:rPr lang="en-US"/>
              <a:pPr/>
              <a:t>August 25, 2020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2F27F86-8C5C-45B7-8219-2345F5FB5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08721B9-3E62-48F8-B1D4-7C8B1DCB59D6}" type="datetime4">
              <a:rPr lang="en-US"/>
              <a:pPr/>
              <a:t>August 25, 2020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6BDA6B-53D9-41DD-8452-473A86F99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32312DA-5DBC-4F17-A711-E29C788BDBB2}" type="datetime4">
              <a:rPr lang="en-US"/>
              <a:pPr/>
              <a:t>August 25,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07A9807-7BEA-42F7-9DE1-B8326B756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E6D3560-DDAB-4EF7-90F9-D108C2A6A8D3}" type="datetime4">
              <a:rPr lang="en-US"/>
              <a:pPr/>
              <a:t>August 25, 2020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0A5992-1A06-4529-ACAB-DD1AB0AF1F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8348AB-F442-4C4C-8B11-C3A693A89BA4}" type="datetime4">
              <a:rPr lang="en-US"/>
              <a:pPr/>
              <a:t>August 25, 2020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CBBE8C-6B69-4027-9F66-204DF2DC4B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8246615" y="37254"/>
            <a:ext cx="670613" cy="12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59604" y="1152465"/>
            <a:ext cx="8833823" cy="5010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197272" marR="0" lvl="1" indent="-7027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▪"/>
              <a:defRPr/>
            </a:lvl2pPr>
            <a:lvl3pPr marL="465681" marR="0" lvl="2" indent="-15326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–"/>
              <a:defRPr/>
            </a:lvl3pPr>
            <a:lvl4pPr marL="625773" marR="0" lvl="3" indent="-4665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▫"/>
              <a:defRPr/>
            </a:lvl4pPr>
            <a:lvl5pPr marL="763733" marR="0" lvl="4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5pPr>
            <a:lvl6pPr marL="763733" marR="0" lvl="5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6pPr>
            <a:lvl7pPr marL="763733" marR="0" lvl="6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7pPr>
            <a:lvl8pPr marL="763733" marR="0" lvl="7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8pPr>
            <a:lvl9pPr marL="763733" marR="0" lvl="8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9pPr>
          </a:lstStyle>
          <a:p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59604" y="151603"/>
            <a:ext cx="6526336" cy="5966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65681" marR="0" lvl="5" indent="-8481" algn="l" rtl="0">
              <a:spcBef>
                <a:spcPts val="0"/>
              </a:spcBef>
              <a:spcAft>
                <a:spcPts val="0"/>
              </a:spcAft>
              <a:defRPr/>
            </a:lvl6pPr>
            <a:lvl7pPr marL="931383" marR="0" lvl="6" indent="-4282" algn="l" rtl="0">
              <a:spcBef>
                <a:spcPts val="0"/>
              </a:spcBef>
              <a:spcAft>
                <a:spcPts val="0"/>
              </a:spcAft>
              <a:defRPr/>
            </a:lvl7pPr>
            <a:lvl8pPr marL="1397075" marR="0" lvl="7" indent="-74" algn="l" rtl="0">
              <a:spcBef>
                <a:spcPts val="0"/>
              </a:spcBef>
              <a:spcAft>
                <a:spcPts val="0"/>
              </a:spcAft>
              <a:defRPr/>
            </a:lvl8pPr>
            <a:lvl9pPr marL="1862760" marR="0" lvl="8" indent="-856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" y="6785609"/>
            <a:ext cx="9144000" cy="72389"/>
            <a:chOff x="1998227" y="6500996"/>
            <a:chExt cx="7153215" cy="46648"/>
          </a:xfrm>
        </p:grpSpPr>
        <p:sp>
          <p:nvSpPr>
            <p:cNvPr id="170" name="Shape 170"/>
            <p:cNvSpPr/>
            <p:nvPr/>
          </p:nvSpPr>
          <p:spPr>
            <a:xfrm>
              <a:off x="4408551" y="6500996"/>
              <a:ext cx="2376028" cy="4664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998227" y="6500996"/>
              <a:ext cx="2410322" cy="4664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75414" y="6500996"/>
              <a:ext cx="2376028" cy="466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8" descr="BITS_university_logo_whitevert.png"/>
          <p:cNvPicPr preferRelativeResize="0"/>
          <p:nvPr userDrawn="1"/>
        </p:nvPicPr>
        <p:blipFill rotWithShape="1">
          <a:blip r:embed="rId13">
            <a:alphaModFix/>
          </a:blip>
          <a:srcRect t="2" b="28592"/>
          <a:stretch/>
        </p:blipFill>
        <p:spPr>
          <a:xfrm>
            <a:off x="8138322" y="23045"/>
            <a:ext cx="939004" cy="90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4"/>
          <p:cNvSpPr txBox="1"/>
          <p:nvPr userDrawn="1"/>
        </p:nvSpPr>
        <p:spPr>
          <a:xfrm>
            <a:off x="8095553" y="841751"/>
            <a:ext cx="1024542" cy="264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Principles of Programming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Evaluating a language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dirty="0" smtClean="0"/>
              <a:t>Introduction</a:t>
            </a:r>
          </a:p>
          <a:p>
            <a:pPr marL="533400" indent="-533400"/>
            <a:r>
              <a:rPr lang="en-US" dirty="0" smtClean="0"/>
              <a:t>The General Problem of Describing Syntax</a:t>
            </a:r>
          </a:p>
          <a:p>
            <a:pPr marL="533400" indent="-533400"/>
            <a:r>
              <a:rPr lang="en-US" dirty="0" smtClean="0"/>
              <a:t>Formal Methods of Describing Syntax</a:t>
            </a:r>
          </a:p>
          <a:p>
            <a:pPr marL="533400" indent="-533400"/>
            <a:r>
              <a:rPr lang="en-US" dirty="0" smtClean="0"/>
              <a:t>BNF and context-free grammars</a:t>
            </a:r>
          </a:p>
          <a:p>
            <a:pPr marL="533400" indent="-533400"/>
            <a:r>
              <a:rPr lang="en-US" dirty="0" smtClean="0"/>
              <a:t>Derivation and Parse trees</a:t>
            </a:r>
          </a:p>
          <a:p>
            <a:pPr marL="533400" indent="-533400"/>
            <a:r>
              <a:rPr lang="en-US" dirty="0" smtClean="0"/>
              <a:t>Ambiguity in grammars</a:t>
            </a:r>
          </a:p>
          <a:p>
            <a:pPr marL="533400" indent="-533400"/>
            <a:r>
              <a:rPr lang="en-US" dirty="0" smtClean="0"/>
              <a:t>EBNF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Syntax:</a:t>
            </a:r>
            <a:r>
              <a:rPr lang="en-US" dirty="0" smtClean="0"/>
              <a:t> the form or structure of the expressions, statements, and program units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Semantics:</a:t>
            </a:r>
            <a:r>
              <a:rPr lang="en-US" dirty="0" smtClean="0"/>
              <a:t> the meaning of the expressions,  statements, and program units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sentence </a:t>
            </a:r>
            <a:r>
              <a:rPr lang="en-US" dirty="0" smtClean="0"/>
              <a:t>is a string of characters from some alphabet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language</a:t>
            </a:r>
            <a:r>
              <a:rPr lang="en-US" dirty="0" smtClean="0"/>
              <a:t> is a set of sentences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</a:t>
            </a:r>
            <a:r>
              <a:rPr lang="en-US" i="1" dirty="0" smtClean="0"/>
              <a:t> lexeme </a:t>
            </a:r>
            <a:r>
              <a:rPr lang="en-US" dirty="0" smtClean="0"/>
              <a:t>is the lowest level syntactic unit of a language (e.g., numeric literals, operators, special symbols, etc.)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token </a:t>
            </a:r>
            <a:r>
              <a:rPr lang="en-US" dirty="0" smtClean="0"/>
              <a:t>is a category of lexemes (e.g., identifier)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General Problem of Describing Syntax: 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600200"/>
            <a:ext cx="4648201" cy="242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3879915"/>
            <a:ext cx="3124199" cy="2008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Recognizers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recognition device reads input strings over the alphabet of the language and decides whether the input strings belong to the language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Example: syntax analysis part of a compiler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Generators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device that generates sentences of a language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 can determine if the syntax of a particular sentence is syntactically correct by comparing it to the structure of the generator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Formal Definition of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Context-Free Grammars</a:t>
            </a:r>
          </a:p>
          <a:p>
            <a:pPr lvl="1"/>
            <a:r>
              <a:rPr lang="en-US" dirty="0" smtClean="0"/>
              <a:t>Developed by Noam Chomsky in the mid-1950s</a:t>
            </a:r>
          </a:p>
          <a:p>
            <a:pPr lvl="1"/>
            <a:r>
              <a:rPr lang="en-US" dirty="0" smtClean="0"/>
              <a:t>Language generators, meant to describe the syntax of natural languages</a:t>
            </a:r>
          </a:p>
          <a:p>
            <a:pPr lvl="1"/>
            <a:r>
              <a:rPr lang="en-US" dirty="0" smtClean="0"/>
              <a:t>Define a class of languages called context-free languages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Backus-Naur Form (1959)</a:t>
            </a:r>
          </a:p>
          <a:p>
            <a:pPr lvl="1"/>
            <a:r>
              <a:rPr lang="en-US" dirty="0" smtClean="0"/>
              <a:t>Invented by John Backus to describe the syntax of </a:t>
            </a:r>
            <a:r>
              <a:rPr lang="en-US" dirty="0" err="1" smtClean="0"/>
              <a:t>Algol</a:t>
            </a:r>
            <a:r>
              <a:rPr lang="en-US" dirty="0" smtClean="0"/>
              <a:t> 58</a:t>
            </a:r>
          </a:p>
          <a:p>
            <a:pPr lvl="1"/>
            <a:r>
              <a:rPr lang="en-US" dirty="0" smtClean="0"/>
              <a:t>BNF is equivalent to context-free grammars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BNF and Context-Free Grammars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BNF, abstractions are used to represent classes of syntactic structures-they act like syntactic  variables (abstractions are also called as </a:t>
            </a:r>
            <a:r>
              <a:rPr lang="en-US" i="1" dirty="0" err="1" smtClean="0"/>
              <a:t>nonterminal</a:t>
            </a:r>
            <a:r>
              <a:rPr lang="en-US" i="1" dirty="0" smtClean="0"/>
              <a:t> symbols</a:t>
            </a:r>
            <a:r>
              <a:rPr lang="en-US" dirty="0" smtClean="0"/>
              <a:t>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Terminals</a:t>
            </a:r>
            <a:r>
              <a:rPr lang="en-US" dirty="0" smtClean="0"/>
              <a:t> are lexemes or tokens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rule (or production) has a left-hand side (LHS), which is a </a:t>
            </a:r>
            <a:r>
              <a:rPr lang="en-US" dirty="0" err="1" smtClean="0"/>
              <a:t>nonterminal</a:t>
            </a:r>
            <a:r>
              <a:rPr lang="en-US" dirty="0" smtClean="0"/>
              <a:t>, and a right-hand side (RHS), which is a string of terminals and/or non-terminals.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 lvl="1">
              <a:lnSpc>
                <a:spcPct val="80000"/>
              </a:lnSpc>
            </a:pPr>
            <a:endParaRPr lang="en-US" sz="12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BNF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Nonterminals</a:t>
            </a:r>
            <a:r>
              <a:rPr lang="en-US" dirty="0" smtClean="0"/>
              <a:t> are often enclosed in angle brackets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Example of BNF rule: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</a:rPr>
              <a:t>if_stmt</a:t>
            </a:r>
            <a:r>
              <a:rPr lang="en-US" dirty="0" smtClean="0">
                <a:latin typeface="Courier New" panose="02070309020205020404" pitchFamily="49" charset="0"/>
              </a:rPr>
              <a:t>&gt; → </a:t>
            </a:r>
            <a:r>
              <a:rPr lang="en-US" b="1" dirty="0" smtClean="0">
                <a:latin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</a:rPr>
              <a:t>logic_expr</a:t>
            </a:r>
            <a:r>
              <a:rPr lang="en-US" dirty="0" smtClean="0">
                <a:latin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</a:rPr>
              <a:t>then</a:t>
            </a:r>
            <a:r>
              <a:rPr lang="en-US" dirty="0" smtClean="0">
                <a:latin typeface="Courier New" panose="02070309020205020404" pitchFamily="49" charset="0"/>
              </a:rPr>
              <a:t> &lt;stmt&gt;</a:t>
            </a:r>
          </a:p>
          <a:p>
            <a:pPr lvl="1"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Grammar: a finite non-empty set of rules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i="1" dirty="0" smtClean="0"/>
              <a:t>start symbol</a:t>
            </a:r>
            <a:r>
              <a:rPr lang="en-US" dirty="0" smtClean="0"/>
              <a:t> is a special element of the </a:t>
            </a:r>
            <a:r>
              <a:rPr lang="en-US" dirty="0" err="1" smtClean="0"/>
              <a:t>nonterminals</a:t>
            </a:r>
            <a:r>
              <a:rPr lang="en-US" dirty="0" smtClean="0"/>
              <a:t> of a grammar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BNF Fundamentals </a:t>
            </a:r>
            <a:r>
              <a:rPr lang="en-US" sz="2000" dirty="0" smtClean="0"/>
              <a:t>(continued)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1493837"/>
            <a:ext cx="86298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Motivation for studying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 course		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/>
              </a:rPr>
              <a:t>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Architecture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on which programs learn		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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Parameters to evaluate a programming language	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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Implementing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Programming Languages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50837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Story so far</a:t>
            </a:r>
          </a:p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dirty="0" smtClean="0"/>
              <a:t>An abstraction (or </a:t>
            </a:r>
            <a:r>
              <a:rPr lang="en-US" dirty="0" err="1" smtClean="0"/>
              <a:t>nonterminal</a:t>
            </a:r>
            <a:r>
              <a:rPr lang="en-US" dirty="0" smtClean="0"/>
              <a:t> symbol) can have more than one RHS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     &lt;stmt&gt; </a:t>
            </a:r>
            <a:r>
              <a:rPr 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</a:rPr>
              <a:t>single_stmt</a:t>
            </a:r>
            <a:r>
              <a:rPr lang="en-US" dirty="0" smtClean="0">
                <a:latin typeface="Courier New" panose="02070309020205020404" pitchFamily="49" charset="0"/>
              </a:rPr>
              <a:t>&gt; 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             | begin &lt;</a:t>
            </a:r>
            <a:r>
              <a:rPr lang="en-US" dirty="0" err="1" smtClean="0">
                <a:latin typeface="Courier New" panose="02070309020205020404" pitchFamily="49" charset="0"/>
              </a:rPr>
              <a:t>stmt_list</a:t>
            </a:r>
            <a:r>
              <a:rPr lang="en-US" dirty="0" smtClean="0">
                <a:latin typeface="Courier New" panose="02070309020205020404" pitchFamily="49" charset="0"/>
              </a:rPr>
              <a:t>&gt; end</a:t>
            </a:r>
          </a:p>
          <a:p>
            <a:pPr marL="631825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Another example: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BNF Rules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5" y="3717561"/>
            <a:ext cx="7721666" cy="2894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 lists are described using recursion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</a:rPr>
              <a:t>ident_list</a:t>
            </a:r>
            <a:r>
              <a:rPr lang="en-US" dirty="0" smtClean="0">
                <a:latin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Courier New" panose="02070309020205020404" pitchFamily="49" charset="0"/>
              </a:rPr>
              <a:t> identifier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                | identifier, &lt;</a:t>
            </a:r>
            <a:r>
              <a:rPr lang="en-US" dirty="0" err="1" smtClean="0">
                <a:latin typeface="Courier New" panose="02070309020205020404" pitchFamily="49" charset="0"/>
              </a:rPr>
              <a:t>ident_list</a:t>
            </a:r>
            <a:r>
              <a:rPr lang="en-US" dirty="0" smtClean="0">
                <a:latin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Describing 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A grammar is a generative device for defining languages.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The sentences of the language are generated through a sequence of applications of the rules, beginning with a special </a:t>
            </a:r>
            <a:r>
              <a:rPr lang="en-US" altLang="en-US" dirty="0" err="1" smtClean="0"/>
              <a:t>nonterminal</a:t>
            </a:r>
            <a:r>
              <a:rPr lang="en-US" altLang="en-US" dirty="0" smtClean="0"/>
              <a:t> of the grammar called the </a:t>
            </a:r>
            <a:r>
              <a:rPr lang="en-US" altLang="en-US" b="1" dirty="0" smtClean="0">
                <a:solidFill>
                  <a:srgbClr val="FF0000"/>
                </a:solidFill>
              </a:rPr>
              <a:t>start symbol</a:t>
            </a:r>
            <a:r>
              <a:rPr lang="en-US" altLang="en-US" dirty="0" smtClean="0">
                <a:solidFill>
                  <a:srgbClr val="FF0000"/>
                </a:solidFill>
              </a:rPr>
              <a:t>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This sequence of rule applications is called a </a:t>
            </a:r>
            <a:r>
              <a:rPr lang="en-US" altLang="en-US" b="1" dirty="0" smtClean="0">
                <a:solidFill>
                  <a:srgbClr val="FF0000"/>
                </a:solidFill>
              </a:rPr>
              <a:t>derivation</a:t>
            </a:r>
            <a:r>
              <a:rPr lang="en-US" altLang="en-US" dirty="0" smtClean="0"/>
              <a:t>. </a:t>
            </a:r>
            <a:r>
              <a:rPr lang="en-US" dirty="0" smtClean="0"/>
              <a:t>A derivation is a repeated application of rules, starting with the start symbol and ending with a sentence (all terminal symbols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</a:rPr>
              <a:t>Grammars and Derivations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string of symbols in a derivation is a </a:t>
            </a:r>
            <a:r>
              <a:rPr lang="en-US" i="1" dirty="0" smtClean="0"/>
              <a:t>sentential form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sentence</a:t>
            </a:r>
            <a:r>
              <a:rPr lang="en-US" dirty="0" smtClean="0"/>
              <a:t> is a sentential form that has only terminal symbols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leftmost derivation</a:t>
            </a:r>
            <a:r>
              <a:rPr lang="en-US" dirty="0" smtClean="0"/>
              <a:t> is one in which the leftmost </a:t>
            </a:r>
            <a:r>
              <a:rPr lang="en-US" dirty="0" err="1" smtClean="0"/>
              <a:t>nonterminal</a:t>
            </a:r>
            <a:r>
              <a:rPr lang="en-US" dirty="0" smtClean="0"/>
              <a:t> in each sentential form is the one that is expanded.</a:t>
            </a:r>
          </a:p>
          <a:p>
            <a:r>
              <a:rPr lang="en-US" dirty="0" smtClean="0"/>
              <a:t>Derivation continues until the sentential form contains no non-terminals.</a:t>
            </a:r>
          </a:p>
          <a:p>
            <a:r>
              <a:rPr lang="en-US" dirty="0" smtClean="0"/>
              <a:t>Derivation order has no effect on the language generated by the grammar.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Derivations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dirty="0" smtClean="0"/>
              <a:t>Introduction						</a:t>
            </a:r>
            <a:r>
              <a:rPr lang="en-US" dirty="0" smtClean="0">
                <a:sym typeface="Wingdings"/>
              </a:rPr>
              <a:t></a:t>
            </a:r>
            <a:endParaRPr lang="en-US" dirty="0" smtClean="0"/>
          </a:p>
          <a:p>
            <a:pPr marL="533400" indent="-533400"/>
            <a:r>
              <a:rPr lang="en-US" dirty="0" smtClean="0"/>
              <a:t>The General Problem of Describing Syntax	</a:t>
            </a:r>
            <a:r>
              <a:rPr lang="en-US" dirty="0" smtClean="0">
                <a:sym typeface="Wingdings"/>
              </a:rPr>
              <a:t> </a:t>
            </a:r>
            <a:endParaRPr lang="en-US" dirty="0" smtClean="0"/>
          </a:p>
          <a:p>
            <a:pPr marL="533400" indent="-533400"/>
            <a:r>
              <a:rPr lang="en-US" dirty="0" smtClean="0"/>
              <a:t>Formal Methods of Describing Syntax		</a:t>
            </a:r>
            <a:r>
              <a:rPr lang="en-US" dirty="0" smtClean="0">
                <a:sym typeface="Wingdings"/>
              </a:rPr>
              <a:t> </a:t>
            </a:r>
            <a:endParaRPr lang="en-US" dirty="0" smtClean="0"/>
          </a:p>
          <a:p>
            <a:pPr marL="533400" indent="-533400"/>
            <a:r>
              <a:rPr lang="en-US" dirty="0" smtClean="0"/>
              <a:t>BNF and context-free </a:t>
            </a:r>
            <a:r>
              <a:rPr lang="en-US" dirty="0" smtClean="0"/>
              <a:t>grammars			</a:t>
            </a:r>
            <a:r>
              <a:rPr lang="en-US" dirty="0" smtClean="0">
                <a:sym typeface="Wingdings"/>
              </a:rPr>
              <a:t> </a:t>
            </a:r>
            <a:endParaRPr lang="en-US" dirty="0" smtClean="0"/>
          </a:p>
          <a:p>
            <a:pPr marL="533400" indent="-533400"/>
            <a:r>
              <a:rPr lang="en-US" dirty="0" smtClean="0"/>
              <a:t>Derivation and Parse trees</a:t>
            </a:r>
          </a:p>
          <a:p>
            <a:pPr marL="533400" indent="-533400"/>
            <a:r>
              <a:rPr lang="en-US" dirty="0" smtClean="0"/>
              <a:t>Ambiguity in grammars</a:t>
            </a:r>
          </a:p>
          <a:p>
            <a:pPr marL="533400" indent="-533400"/>
            <a:r>
              <a:rPr lang="en-US" dirty="0" smtClean="0"/>
              <a:t>EBNF</a:t>
            </a:r>
          </a:p>
          <a:p>
            <a:pPr marL="533400" indent="-533400"/>
            <a:endParaRPr lang="en-US" dirty="0" smtClean="0"/>
          </a:p>
          <a:p>
            <a:pPr marL="533400" indent="-533400"/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 grammar for a small Language</a:t>
            </a:r>
          </a:p>
          <a:p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1676400"/>
            <a:ext cx="42433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&lt;program&gt; -&gt;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begin</a:t>
            </a:r>
            <a:r>
              <a:rPr lang="en-US" altLang="en-US" sz="1800" dirty="0">
                <a:latin typeface="Calibri" panose="020F0502020204030204" pitchFamily="34" charset="0"/>
              </a:rPr>
              <a:t> &lt;</a:t>
            </a:r>
            <a:r>
              <a:rPr lang="en-US" altLang="en-US" sz="1800" dirty="0" err="1">
                <a:latin typeface="Calibri" panose="020F0502020204030204" pitchFamily="34" charset="0"/>
              </a:rPr>
              <a:t>stmt_list</a:t>
            </a:r>
            <a:r>
              <a:rPr lang="en-US" altLang="en-US" sz="1800" dirty="0">
                <a:latin typeface="Calibri" panose="020F0502020204030204" pitchFamily="34" charset="0"/>
              </a:rPr>
              <a:t>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 </a:t>
            </a:r>
            <a:r>
              <a:rPr lang="en-US" altLang="en-US" sz="1800" dirty="0" err="1">
                <a:latin typeface="Calibri" panose="020F0502020204030204" pitchFamily="34" charset="0"/>
              </a:rPr>
              <a:t>stmt_list</a:t>
            </a:r>
            <a:r>
              <a:rPr lang="en-US" altLang="en-US" sz="1800" dirty="0">
                <a:latin typeface="Calibri" panose="020F0502020204030204" pitchFamily="34" charset="0"/>
              </a:rPr>
              <a:t>&gt; -&gt; &lt;stmt&gt; | &lt;stmt&gt;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  <a:r>
              <a:rPr lang="en-US" altLang="en-US" sz="1800" dirty="0">
                <a:latin typeface="Calibri" panose="020F0502020204030204" pitchFamily="34" charset="0"/>
              </a:rPr>
              <a:t>&lt; </a:t>
            </a:r>
            <a:r>
              <a:rPr lang="en-US" altLang="en-US" sz="1800" dirty="0" err="1">
                <a:latin typeface="Calibri" panose="020F0502020204030204" pitchFamily="34" charset="0"/>
              </a:rPr>
              <a:t>stmt_list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 stmt&gt; -&gt;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=</a:t>
            </a:r>
            <a:r>
              <a:rPr lang="en-US" altLang="en-US" sz="1800" dirty="0">
                <a:latin typeface="Calibri" panose="020F0502020204030204" pitchFamily="34" charset="0"/>
              </a:rPr>
              <a:t> &lt;expression&gt;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 -&gt;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1800" dirty="0">
                <a:latin typeface="Calibri" panose="020F0502020204030204" pitchFamily="34" charset="0"/>
              </a:rPr>
              <a:t> |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1800" dirty="0">
                <a:latin typeface="Calibri" panose="020F0502020204030204" pitchFamily="34" charset="0"/>
              </a:rPr>
              <a:t> |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&lt;expression&gt; -&gt;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+</a:t>
            </a:r>
            <a:r>
              <a:rPr lang="en-US" altLang="en-US" sz="1800" dirty="0">
                <a:latin typeface="Calibri" panose="020F0502020204030204" pitchFamily="34" charset="0"/>
              </a:rPr>
              <a:t>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	           |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-</a:t>
            </a:r>
            <a:r>
              <a:rPr lang="en-US" altLang="en-US" sz="1800" dirty="0">
                <a:latin typeface="Calibri" panose="020F0502020204030204" pitchFamily="34" charset="0"/>
              </a:rPr>
              <a:t>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	           |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04800" y="40386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Can this language accept these sentences?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begin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	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A=B+C; B=C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If yes how do we prove this?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Derivation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5917" y="1512887"/>
            <a:ext cx="7652869" cy="421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</a:rPr>
              <a:t>Left-most derivation applies a production to the leftmost </a:t>
            </a:r>
            <a:r>
              <a:rPr lang="en-US" altLang="en-US" dirty="0" err="1" smtClean="0">
                <a:latin typeface="Calibri" panose="020F0502020204030204" pitchFamily="34" charset="0"/>
              </a:rPr>
              <a:t>nonterminal</a:t>
            </a:r>
            <a:r>
              <a:rPr lang="en-US" altLang="en-US" dirty="0" smtClean="0">
                <a:latin typeface="Calibri" panose="020F0502020204030204" pitchFamily="34" charset="0"/>
              </a:rPr>
              <a:t> at each step.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Left Derivation</a:t>
            </a:r>
          </a:p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2743200"/>
            <a:ext cx="3733800" cy="2773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&lt;assign&gt; -&gt;&lt;id&gt; =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&lt;id&gt; -&gt;     A | B |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Times New Roman" panose="02020603050405020304" pitchFamily="18" charset="0"/>
                <a:sym typeface="Symbol" panose="05050102010706020507" pitchFamily="18" charset="2"/>
              </a:rPr>
              <a:t>&lt;expr&gt; -&gt;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&lt;id&gt; +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                | &lt;id&gt; *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                | ( &lt;expr&gt;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                | &lt;id&gt;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111500"/>
            <a:ext cx="3883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0" y="24384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* ( A + C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right-most derivation applies a production rule to the rightmost </a:t>
            </a:r>
            <a:r>
              <a:rPr lang="en-US" altLang="en-US" dirty="0" err="1" smtClean="0"/>
              <a:t>nonterminal</a:t>
            </a:r>
            <a:r>
              <a:rPr lang="en-US" altLang="en-US" dirty="0" smtClean="0"/>
              <a:t> at each step.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Right Derivation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 Grammar for Simple Assignment Statements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1493838"/>
            <a:ext cx="4495800" cy="284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&lt;assign&gt; → &lt;id&gt; =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&lt;id&gt; → A | B |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&lt;expr&gt; → &lt;id&gt; +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		      | &lt;id&gt; *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                | ( &lt;expr&gt;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                | &lt;id&gt;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&lt;assign&gt; =&gt; &lt;id&gt; = &lt;</a:t>
            </a:r>
            <a:r>
              <a:rPr lang="en-US" altLang="en-US" sz="1800" dirty="0" err="1">
                <a:latin typeface="Calibri" panose="020F0502020204030204" pitchFamily="34" charset="0"/>
              </a:rPr>
              <a:t>expr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&lt;id&gt;= &lt;id&gt;* &lt;</a:t>
            </a:r>
            <a:r>
              <a:rPr lang="en-US" altLang="en-US" sz="1800" dirty="0" err="1" smtClean="0">
                <a:latin typeface="Calibri" panose="020F0502020204030204" pitchFamily="34" charset="0"/>
              </a:rPr>
              <a:t>expr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&lt;</a:t>
            </a:r>
            <a:r>
              <a:rPr lang="en-US" altLang="en-US" sz="1800" b="1" dirty="0">
                <a:latin typeface="Calibri" panose="020F0502020204030204" pitchFamily="34" charset="0"/>
              </a:rPr>
              <a:t>id</a:t>
            </a:r>
            <a:r>
              <a:rPr lang="en-US" altLang="en-US" sz="1800" dirty="0">
                <a:latin typeface="Calibri" panose="020F0502020204030204" pitchFamily="34" charset="0"/>
              </a:rPr>
              <a:t>&gt; * </a:t>
            </a:r>
            <a:r>
              <a:rPr lang="en-US" altLang="en-US" sz="1800" dirty="0" smtClean="0">
                <a:latin typeface="Calibri" panose="020F0502020204030204" pitchFamily="34" charset="0"/>
              </a:rPr>
              <a:t>(&lt;</a:t>
            </a:r>
            <a:r>
              <a:rPr lang="en-US" altLang="en-US" sz="1800" dirty="0" err="1">
                <a:latin typeface="Calibri" panose="020F0502020204030204" pitchFamily="34" charset="0"/>
              </a:rPr>
              <a:t>expr</a:t>
            </a:r>
            <a:r>
              <a:rPr lang="en-US" altLang="en-US" sz="1800" dirty="0" smtClean="0">
                <a:latin typeface="Calibri" panose="020F0502020204030204" pitchFamily="34" charset="0"/>
              </a:rPr>
              <a:t>&gt;)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* (&lt;id&gt; + &lt;</a:t>
            </a:r>
            <a:r>
              <a:rPr lang="en-US" altLang="en-US" sz="1800" dirty="0" err="1" smtClean="0">
                <a:latin typeface="Calibri" panose="020F0502020204030204" pitchFamily="34" charset="0"/>
              </a:rPr>
              <a:t>expr</a:t>
            </a:r>
            <a:r>
              <a:rPr lang="en-US" altLang="en-US" sz="1800" dirty="0" smtClean="0">
                <a:latin typeface="Calibri" panose="020F0502020204030204" pitchFamily="34" charset="0"/>
              </a:rPr>
              <a:t>&gt;)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* (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&lt;id&gt;+&lt;id&gt; </a:t>
            </a:r>
            <a:r>
              <a:rPr lang="en-US" altLang="en-US" sz="1800" dirty="0"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* ( &lt;id&gt; + </a:t>
            </a:r>
            <a:r>
              <a:rPr lang="en-US" altLang="en-US" sz="1800" dirty="0" smtClean="0">
                <a:latin typeface="Calibri" panose="020F0502020204030204" pitchFamily="34" charset="0"/>
              </a:rPr>
              <a:t>C </a:t>
            </a:r>
            <a:r>
              <a:rPr lang="en-US" altLang="en-US" sz="1800" dirty="0"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</a:t>
            </a:r>
            <a:r>
              <a:rPr lang="en-US" altLang="en-US" sz="1800" dirty="0" smtClean="0">
                <a:latin typeface="Calibri" panose="020F0502020204030204" pitchFamily="34" charset="0"/>
              </a:rPr>
              <a:t>=&gt; 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* </a:t>
            </a:r>
            <a:r>
              <a:rPr lang="en-US" altLang="en-US" sz="1800" dirty="0">
                <a:latin typeface="Calibri" panose="020F0502020204030204" pitchFamily="34" charset="0"/>
              </a:rPr>
              <a:t>( A + </a:t>
            </a:r>
            <a:r>
              <a:rPr lang="en-US" altLang="en-US" sz="1800" dirty="0" smtClean="0">
                <a:latin typeface="Calibri" panose="020F0502020204030204" pitchFamily="34" charset="0"/>
              </a:rPr>
              <a:t>C 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B</a:t>
            </a:r>
            <a:r>
              <a:rPr lang="en-US" altLang="en-US" sz="1800" dirty="0" smtClean="0">
                <a:latin typeface="Calibri" panose="020F0502020204030204" pitchFamily="34" charset="0"/>
              </a:rPr>
              <a:t> </a:t>
            </a:r>
            <a:r>
              <a:rPr lang="en-US" altLang="en-US" sz="1800" dirty="0">
                <a:latin typeface="Calibri" panose="020F0502020204030204" pitchFamily="34" charset="0"/>
              </a:rPr>
              <a:t>* </a:t>
            </a:r>
            <a:r>
              <a:rPr lang="en-US" altLang="en-US" sz="1800" dirty="0" smtClean="0">
                <a:latin typeface="Calibri" panose="020F0502020204030204" pitchFamily="34" charset="0"/>
              </a:rPr>
              <a:t>(A </a:t>
            </a:r>
            <a:r>
              <a:rPr lang="en-US" altLang="en-US" sz="1800" dirty="0">
                <a:latin typeface="Calibri" panose="020F0502020204030204" pitchFamily="34" charset="0"/>
              </a:rPr>
              <a:t>+ </a:t>
            </a:r>
            <a:r>
              <a:rPr lang="en-US" altLang="en-US" sz="1800" dirty="0" smtClean="0">
                <a:latin typeface="Calibri" panose="020F0502020204030204" pitchFamily="34" charset="0"/>
              </a:rPr>
              <a:t>C)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A = B * ( A + C 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3429000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A = B * ( A + C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 smtClean="0">
                <a:solidFill>
                  <a:srgbClr val="0000FF"/>
                </a:solidFill>
              </a:rPr>
              <a:t>The Compilation</a:t>
            </a:r>
          </a:p>
          <a:p>
            <a:pPr>
              <a:defRPr/>
            </a:pPr>
            <a:r>
              <a:rPr lang="en-US" b="0" dirty="0" smtClean="0">
                <a:solidFill>
                  <a:srgbClr val="0000FF"/>
                </a:solidFill>
              </a:rPr>
              <a:t>Process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7633" y="44970"/>
            <a:ext cx="4427096" cy="664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hierarchical representation of a derivation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733800" cy="3933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8091" y="1993693"/>
            <a:ext cx="1798819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dirty="0" smtClean="0"/>
              <a:t>Parse tree for 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A = B * ( A + C )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&lt;assign&gt; =&gt; &lt;id&gt; = &lt;</a:t>
            </a:r>
            <a:r>
              <a:rPr lang="en-US" altLang="en-US" sz="1800" dirty="0" err="1">
                <a:latin typeface="Calibri" panose="020F0502020204030204" pitchFamily="34" charset="0"/>
              </a:rPr>
              <a:t>expr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&lt;id&gt;= &lt;id&gt;* &lt;</a:t>
            </a:r>
            <a:r>
              <a:rPr lang="en-US" altLang="en-US" sz="1800" dirty="0" err="1" smtClean="0">
                <a:latin typeface="Calibri" panose="020F0502020204030204" pitchFamily="34" charset="0"/>
              </a:rPr>
              <a:t>expr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&lt;</a:t>
            </a:r>
            <a:r>
              <a:rPr lang="en-US" altLang="en-US" sz="1800" b="1" dirty="0">
                <a:latin typeface="Calibri" panose="020F0502020204030204" pitchFamily="34" charset="0"/>
              </a:rPr>
              <a:t>id</a:t>
            </a:r>
            <a:r>
              <a:rPr lang="en-US" altLang="en-US" sz="1800" dirty="0">
                <a:latin typeface="Calibri" panose="020F0502020204030204" pitchFamily="34" charset="0"/>
              </a:rPr>
              <a:t>&gt; * </a:t>
            </a:r>
            <a:r>
              <a:rPr lang="en-US" altLang="en-US" sz="1800" dirty="0" smtClean="0">
                <a:latin typeface="Calibri" panose="020F0502020204030204" pitchFamily="34" charset="0"/>
              </a:rPr>
              <a:t>(&lt;</a:t>
            </a:r>
            <a:r>
              <a:rPr lang="en-US" altLang="en-US" sz="1800" dirty="0" err="1">
                <a:latin typeface="Calibri" panose="020F0502020204030204" pitchFamily="34" charset="0"/>
              </a:rPr>
              <a:t>expr</a:t>
            </a:r>
            <a:r>
              <a:rPr lang="en-US" altLang="en-US" sz="1800" dirty="0" smtClean="0">
                <a:latin typeface="Calibri" panose="020F0502020204030204" pitchFamily="34" charset="0"/>
              </a:rPr>
              <a:t>&gt;)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* (&lt;id&gt; + &lt;</a:t>
            </a:r>
            <a:r>
              <a:rPr lang="en-US" altLang="en-US" sz="1800" dirty="0" err="1" smtClean="0">
                <a:latin typeface="Calibri" panose="020F0502020204030204" pitchFamily="34" charset="0"/>
              </a:rPr>
              <a:t>expr</a:t>
            </a:r>
            <a:r>
              <a:rPr lang="en-US" altLang="en-US" sz="1800" dirty="0" smtClean="0">
                <a:latin typeface="Calibri" panose="020F0502020204030204" pitchFamily="34" charset="0"/>
              </a:rPr>
              <a:t>&gt;)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* (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&lt;id&gt;+&lt;id&gt; </a:t>
            </a:r>
            <a:r>
              <a:rPr lang="en-US" altLang="en-US" sz="1800" dirty="0"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* ( &lt;id&gt; + </a:t>
            </a:r>
            <a:r>
              <a:rPr lang="en-US" altLang="en-US" sz="1800" dirty="0" smtClean="0">
                <a:latin typeface="Calibri" panose="020F0502020204030204" pitchFamily="34" charset="0"/>
              </a:rPr>
              <a:t>C </a:t>
            </a:r>
            <a:r>
              <a:rPr lang="en-US" altLang="en-US" sz="1800" dirty="0"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</a:t>
            </a:r>
            <a:r>
              <a:rPr lang="en-US" altLang="en-US" sz="1800" dirty="0" smtClean="0">
                <a:latin typeface="Calibri" panose="020F0502020204030204" pitchFamily="34" charset="0"/>
              </a:rPr>
              <a:t>=&gt; 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* </a:t>
            </a:r>
            <a:r>
              <a:rPr lang="en-US" altLang="en-US" sz="1800" dirty="0">
                <a:latin typeface="Calibri" panose="020F0502020204030204" pitchFamily="34" charset="0"/>
              </a:rPr>
              <a:t>( A + </a:t>
            </a:r>
            <a:r>
              <a:rPr lang="en-US" altLang="en-US" sz="1800" dirty="0" smtClean="0">
                <a:latin typeface="Calibri" panose="020F0502020204030204" pitchFamily="34" charset="0"/>
              </a:rPr>
              <a:t>C 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B</a:t>
            </a:r>
            <a:r>
              <a:rPr lang="en-US" altLang="en-US" sz="1800" dirty="0" smtClean="0">
                <a:latin typeface="Calibri" panose="020F0502020204030204" pitchFamily="34" charset="0"/>
              </a:rPr>
              <a:t> </a:t>
            </a:r>
            <a:r>
              <a:rPr lang="en-US" altLang="en-US" sz="1800" dirty="0">
                <a:latin typeface="Calibri" panose="020F0502020204030204" pitchFamily="34" charset="0"/>
              </a:rPr>
              <a:t>* </a:t>
            </a:r>
            <a:r>
              <a:rPr lang="en-US" altLang="en-US" sz="1800" dirty="0" smtClean="0">
                <a:latin typeface="Calibri" panose="020F0502020204030204" pitchFamily="34" charset="0"/>
              </a:rPr>
              <a:t>(A </a:t>
            </a:r>
            <a:r>
              <a:rPr lang="en-US" altLang="en-US" sz="1800" dirty="0">
                <a:latin typeface="Calibri" panose="020F0502020204030204" pitchFamily="34" charset="0"/>
              </a:rPr>
              <a:t>+ </a:t>
            </a:r>
            <a:r>
              <a:rPr lang="en-US" altLang="en-US" sz="1800" dirty="0" smtClean="0">
                <a:latin typeface="Calibri" panose="020F0502020204030204" pitchFamily="34" charset="0"/>
              </a:rPr>
              <a:t>C)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A = B * ( A + C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5416" y="3192906"/>
            <a:ext cx="1514007" cy="4000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Ambiguity in grammar</a:t>
            </a:r>
          </a:p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14938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A grammar that generates two or more distinct parse trees is said to be ambiguous.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2636838"/>
            <a:ext cx="41910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&lt;assign&gt; </a:t>
            </a:r>
            <a:r>
              <a:rPr lang="en-US" altLang="en-US" sz="2400" dirty="0" smtClean="0"/>
              <a:t>-&gt;  </a:t>
            </a:r>
            <a:r>
              <a:rPr lang="en-US" altLang="en-US" sz="2400" dirty="0"/>
              <a:t>&lt;id&gt; =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&lt;id&gt;  </a:t>
            </a:r>
            <a:r>
              <a:rPr lang="en-US" altLang="en-US" sz="2400" dirty="0" smtClean="0"/>
              <a:t>-&gt;</a:t>
            </a:r>
            <a:r>
              <a:rPr lang="en-US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 smtClean="0"/>
              <a:t>   </a:t>
            </a:r>
            <a:r>
              <a:rPr lang="en-US" altLang="en-US" sz="2400" dirty="0"/>
              <a:t>A | B | C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-&gt; </a:t>
            </a:r>
            <a:r>
              <a:rPr lang="en-US" altLang="en-US" sz="2400" dirty="0"/>
              <a:t>&lt; 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 &gt; +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                 | &lt; 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 &gt; *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                 | (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 )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                 | &lt;id&gt;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9600" y="56134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+ C *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Two distinct parse trees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457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9488" y="1473200"/>
            <a:ext cx="4278312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Precedence : * over 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lower in the parse tree: higher precedence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Resolving </a:t>
            </a:r>
            <a:r>
              <a:rPr lang="en-US" dirty="0" smtClean="0"/>
              <a:t>Ambiguity: Precedence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70557"/>
            <a:ext cx="3810000" cy="3721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Use additional non-terminals and new rules.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Force different operators to different levels in the parse tree.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Using Operator precedence for designing unambiguous grammar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914400" y="3276600"/>
            <a:ext cx="41910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&lt;assign&gt; </a:t>
            </a:r>
            <a:r>
              <a:rPr lang="en-US" altLang="en-US" sz="2400" dirty="0" smtClean="0"/>
              <a:t>-&gt;  </a:t>
            </a:r>
            <a:r>
              <a:rPr lang="en-US" altLang="en-US" sz="2400" dirty="0"/>
              <a:t>&lt;id&gt; =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&lt;id&gt;  </a:t>
            </a:r>
            <a:r>
              <a:rPr lang="en-US" altLang="en-US" sz="2400" dirty="0" smtClean="0"/>
              <a:t>-&gt;</a:t>
            </a:r>
            <a:r>
              <a:rPr lang="en-US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 smtClean="0"/>
              <a:t>   </a:t>
            </a:r>
            <a:r>
              <a:rPr lang="en-US" altLang="en-US" sz="2400" dirty="0"/>
              <a:t>A | B | C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-&gt; </a:t>
            </a:r>
            <a:r>
              <a:rPr lang="en-US" altLang="en-US" sz="2400" dirty="0"/>
              <a:t>&lt; 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 &gt; +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                 | &lt; 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 &gt; *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                 | (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 )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                 | &lt;id&gt;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Using Operator precedence for designing unambiguous grammar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752600"/>
            <a:ext cx="514787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09600" y="56134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+ C *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Left Most Derivation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0"/>
            <a:ext cx="4585084" cy="3664222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44196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+ C * 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3200400" cy="281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Right Most Derivation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47800"/>
            <a:ext cx="4572000" cy="3664223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44958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+ C * 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3200400" cy="281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tree generated is unique as the grammar is unambiguous.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43200"/>
            <a:ext cx="3852148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/>
              <a:t>this?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3200400" cy="281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44958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+ C </a:t>
            </a:r>
            <a:r>
              <a:rPr lang="en-US" altLang="en-US" sz="2400" dirty="0" smtClean="0"/>
              <a:t>+ A</a:t>
            </a:r>
            <a:endParaRPr lang="en-US" altLang="en-US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57200" y="54864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</a:t>
            </a:r>
            <a:r>
              <a:rPr lang="en-US" altLang="en-US" sz="2400" dirty="0" smtClean="0"/>
              <a:t>* </a:t>
            </a:r>
            <a:r>
              <a:rPr lang="en-US" altLang="en-US" sz="2400" dirty="0"/>
              <a:t>C </a:t>
            </a:r>
            <a:r>
              <a:rPr lang="en-US" altLang="en-US" sz="2400" dirty="0" smtClean="0"/>
              <a:t>* A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b="0" dirty="0" smtClean="0">
                <a:solidFill>
                  <a:srgbClr val="0000FF"/>
                </a:solidFill>
              </a:rPr>
              <a:t>Pure Interpretation Process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-1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37338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Represent Left </a:t>
            </a:r>
            <a:r>
              <a:rPr lang="en-US" dirty="0" err="1" smtClean="0"/>
              <a:t>associativity</a:t>
            </a:r>
            <a:r>
              <a:rPr lang="en-US" dirty="0" smtClean="0"/>
              <a:t> by left-recursive grammars and vice-versa.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When a grammar rule has its LHS also appearing at the beginning of its RHS, the rule is said to be left recursive and vice-versa.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+, -, * , / are all left associative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exponentiation operation is right associative.</a:t>
            </a:r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algn="just"/>
            <a:endParaRPr lang="en-US" sz="2800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Associativity</a:t>
            </a:r>
            <a:r>
              <a:rPr lang="en-US" dirty="0" smtClean="0"/>
              <a:t> of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491456"/>
            <a:ext cx="5153025" cy="482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600"/>
            <a:ext cx="2376300" cy="1991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Right recursive grammar to represent the exponentiation operator which is right associative operator.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523537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BNF notation is </a:t>
            </a:r>
            <a:r>
              <a:rPr lang="en-US" altLang="en-US" i="1" dirty="0" smtClean="0"/>
              <a:t>too long</a:t>
            </a:r>
            <a:r>
              <a:rPr lang="en-US" altLang="en-US" dirty="0" smtClean="0"/>
              <a:t>.</a:t>
            </a:r>
          </a:p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Must use recursion to specify repeated occurrences.</a:t>
            </a:r>
          </a:p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Must use separate an alternative for every option.</a:t>
            </a:r>
            <a:endParaRPr lang="en-US" altLang="en-US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Problems with BNF </a:t>
            </a:r>
            <a:r>
              <a:rPr lang="en-US" dirty="0" smtClean="0">
                <a:solidFill>
                  <a:srgbClr val="0000FF"/>
                </a:solidFill>
              </a:rPr>
              <a:t>Notation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Does not add any descriptive power but increases the readability and writability of BNF.</a:t>
            </a:r>
          </a:p>
          <a:p>
            <a:endParaRPr lang="en-US" dirty="0" smtClean="0"/>
          </a:p>
          <a:p>
            <a:pPr marL="339725" indent="0"/>
            <a:r>
              <a:rPr lang="en-US" u="sng" dirty="0" smtClean="0"/>
              <a:t>3 extensions to BNF: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Optional parts of RHS are placed in brackets [ ]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Repetitions (0 or more) are placed inside braces { }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Multiple choice options or Alternative parts of RHSs are placed inside parentheses and separated via vertical bars </a:t>
            </a:r>
          </a:p>
          <a:p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Extended BNF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ko-KR" sz="2800" b="1" dirty="0" smtClean="0">
                <a:solidFill>
                  <a:schemeClr val="tx1"/>
                </a:solidFill>
              </a:rPr>
              <a:t>Conversion of BNF to EBNF: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ko-KR" sz="28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 Look for recursion in grammar: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A-&gt; 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aA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|a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   A-&gt; a{a}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ko-KR" sz="2800" b="1" dirty="0" smtClean="0">
                <a:solidFill>
                  <a:schemeClr val="tx1"/>
                </a:solidFill>
              </a:rPr>
              <a:t>(ii) Look for common string that can be factored out with grouping and options.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A -&gt;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aB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|a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  A -&gt; a [B]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</a:pPr>
            <a:endParaRPr lang="en-US" altLang="ko-KR" sz="2800" b="1" dirty="0" smtClean="0"/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endParaRPr lang="en-US" altLang="ko-KR" sz="2800" b="1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Tutorial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ko-KR" sz="2800" b="1" dirty="0" smtClean="0">
                <a:solidFill>
                  <a:schemeClr val="tx1"/>
                </a:solidFill>
              </a:rPr>
              <a:t>EBNF to BNF: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ko-KR" sz="2800" b="1" dirty="0" smtClean="0">
                <a:solidFill>
                  <a:schemeClr val="tx1"/>
                </a:solidFill>
              </a:rPr>
              <a:t> Option: []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A-&gt; a[B]C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  A’-&gt;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aNC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   N-&gt;B| ε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ko-KR" sz="2800" b="1" dirty="0" smtClean="0">
                <a:solidFill>
                  <a:schemeClr val="tx1"/>
                </a:solidFill>
              </a:rPr>
              <a:t> Repetition: {}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A -&gt;a{ B1B2... 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Bn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}C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  A’-&gt;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aNC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   N-&gt;B1B2...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BnN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| ε </a:t>
            </a:r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EBNF to BNF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 smtClean="0"/>
              <a:t>Convert the following BNF to EBNF. Assume that &lt;S&gt; is the starting symbol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S → A | AC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C → </a:t>
            </a:r>
            <a:r>
              <a:rPr lang="en-US" altLang="en-US" dirty="0" err="1" smtClean="0"/>
              <a:t>bA</a:t>
            </a:r>
            <a:r>
              <a:rPr lang="en-US" altLang="en-US" dirty="0" smtClean="0"/>
              <a:t> | </a:t>
            </a:r>
            <a:r>
              <a:rPr lang="en-US" altLang="en-US" dirty="0" err="1" smtClean="0"/>
              <a:t>bAC</a:t>
            </a:r>
            <a:endParaRPr lang="en-US" altLang="en-US" dirty="0" smtClean="0"/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A → </a:t>
            </a:r>
            <a:r>
              <a:rPr lang="en-US" altLang="en-US" dirty="0" err="1" smtClean="0"/>
              <a:t>aD</a:t>
            </a:r>
            <a:r>
              <a:rPr lang="en-US" altLang="en-US" dirty="0" smtClean="0"/>
              <a:t>| </a:t>
            </a:r>
            <a:r>
              <a:rPr lang="en-US" altLang="en-US" dirty="0" err="1" smtClean="0"/>
              <a:t>abD</a:t>
            </a:r>
            <a:endParaRPr lang="en-US" altLang="en-US" dirty="0" smtClean="0"/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D →  z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9562" y="4343400"/>
            <a:ext cx="21296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alibri" panose="020F0502020204030204" pitchFamily="34" charset="0"/>
              </a:rPr>
              <a:t>S → A { </a:t>
            </a:r>
            <a:r>
              <a:rPr lang="en-US" altLang="en-US" sz="2400" b="1" dirty="0" err="1">
                <a:latin typeface="Calibri" panose="020F0502020204030204" pitchFamily="34" charset="0"/>
              </a:rPr>
              <a:t>bA</a:t>
            </a:r>
            <a:r>
              <a:rPr lang="en-US" altLang="en-US" sz="2400" b="1" dirty="0">
                <a:latin typeface="Calibri" panose="020F0502020204030204" pitchFamily="34" charset="0"/>
              </a:rPr>
              <a:t> }	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alibri" panose="020F0502020204030204" pitchFamily="34" charset="0"/>
              </a:rPr>
              <a:t>A → a [b] </a:t>
            </a:r>
            <a:r>
              <a:rPr lang="en-US" altLang="en-US" sz="2400" b="1" dirty="0" smtClean="0">
                <a:latin typeface="Calibri" panose="020F0502020204030204" pitchFamily="34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alibri" panose="020F0502020204030204" pitchFamily="34" charset="0"/>
              </a:rPr>
              <a:t>D </a:t>
            </a:r>
            <a:r>
              <a:rPr lang="en-US" altLang="en-US" sz="2400" dirty="0"/>
              <a:t>→ </a:t>
            </a:r>
            <a:r>
              <a:rPr lang="en-US" altLang="en-US" sz="2400" b="1" dirty="0" smtClean="0">
                <a:latin typeface="Calibri" panose="020F0502020204030204" pitchFamily="34" charset="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 smtClean="0"/>
              <a:t>Convert the following EBNF to BNF: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S → A { </a:t>
            </a:r>
            <a:r>
              <a:rPr lang="en-US" altLang="en-US" dirty="0" err="1" smtClean="0"/>
              <a:t>bA</a:t>
            </a:r>
            <a:r>
              <a:rPr lang="en-US" altLang="en-US" dirty="0" smtClean="0"/>
              <a:t> }		{ } repeat	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A → a [b] D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D → z		[ ] optional	</a:t>
            </a:r>
          </a:p>
          <a:p>
            <a:r>
              <a:rPr lang="en-US" altLang="en-US" b="1" dirty="0" smtClean="0"/>
              <a:t>BNF</a:t>
            </a:r>
            <a:endParaRPr lang="en-US" altLang="en-US" dirty="0" smtClean="0"/>
          </a:p>
          <a:p>
            <a:r>
              <a:rPr lang="en-US" altLang="en-US" dirty="0" smtClean="0"/>
              <a:t>S → A | AC</a:t>
            </a:r>
          </a:p>
          <a:p>
            <a:r>
              <a:rPr lang="en-US" altLang="en-US" dirty="0" smtClean="0"/>
              <a:t>C → </a:t>
            </a:r>
            <a:r>
              <a:rPr lang="en-US" altLang="en-US" dirty="0" err="1" smtClean="0"/>
              <a:t>bA</a:t>
            </a:r>
            <a:r>
              <a:rPr lang="en-US" altLang="en-US" dirty="0" smtClean="0"/>
              <a:t> | </a:t>
            </a:r>
            <a:r>
              <a:rPr lang="en-US" altLang="en-US" dirty="0" err="1" smtClean="0"/>
              <a:t>bAC</a:t>
            </a:r>
            <a:endParaRPr lang="en-US" altLang="en-US" dirty="0" smtClean="0"/>
          </a:p>
          <a:p>
            <a:r>
              <a:rPr lang="en-US" altLang="en-US" dirty="0" smtClean="0"/>
              <a:t>A → </a:t>
            </a:r>
            <a:r>
              <a:rPr lang="en-US" altLang="en-US" dirty="0" err="1" smtClean="0"/>
              <a:t>aD</a:t>
            </a:r>
            <a:r>
              <a:rPr lang="en-US" altLang="en-US" dirty="0" smtClean="0"/>
              <a:t> | </a:t>
            </a:r>
            <a:r>
              <a:rPr lang="en-US" altLang="en-US" dirty="0" err="1" smtClean="0"/>
              <a:t>abD</a:t>
            </a:r>
            <a:endParaRPr lang="en-US" altLang="en-US" dirty="0" smtClean="0"/>
          </a:p>
          <a:p>
            <a:r>
              <a:rPr lang="en-US" altLang="en-US" dirty="0" smtClean="0"/>
              <a:t>D → z</a:t>
            </a:r>
          </a:p>
          <a:p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BNF and EBNF versions of an expression grammar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757"/>
            <a:ext cx="4419600" cy="494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2289" y="1790076"/>
            <a:ext cx="44958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15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Hybrid Implementation Process</a:t>
            </a:r>
            <a:endParaRPr kumimoji="0" lang="en-US" sz="3600" b="1" i="0" u="none" strike="noStrike" kern="0" cap="none" spc="-1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203617"/>
            <a:ext cx="3582649" cy="652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Associativity</a:t>
            </a:r>
            <a:r>
              <a:rPr lang="en-US" dirty="0" smtClean="0"/>
              <a:t> of operators cannot be represented in EBNF.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EBNF limitations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err="1" smtClean="0"/>
              <a:t>Recent</a:t>
            </a:r>
            <a:r>
              <a:rPr lang="es-MX" dirty="0" smtClean="0"/>
              <a:t> </a:t>
            </a:r>
            <a:r>
              <a:rPr lang="es-MX" dirty="0" err="1" smtClean="0"/>
              <a:t>Variations</a:t>
            </a:r>
            <a:r>
              <a:rPr lang="es-MX" dirty="0" smtClean="0"/>
              <a:t> in EBNF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Alternative RHSs are put on separate lines instead of using a vertical bar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Use of a colon instead of </a:t>
            </a:r>
            <a:r>
              <a:rPr kumimoji="0" 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Arial"/>
                <a:cs typeface="Arial" pitchFamily="34" charset="0"/>
                <a:sym typeface="Arial"/>
              </a:rPr>
              <a:t>-&gt;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Use of </a:t>
            </a:r>
            <a:r>
              <a:rPr kumimoji="0" lang="es-MX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Arial"/>
                <a:cs typeface="Arial" pitchFamily="34" charset="0"/>
                <a:sym typeface="Arial"/>
              </a:rPr>
              <a:t>opt</a:t>
            </a: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for optional parts in place of square brackets.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Use of </a:t>
            </a: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Arial"/>
                <a:cs typeface="Arial" pitchFamily="34" charset="0"/>
                <a:sym typeface="Arial"/>
              </a:rPr>
              <a:t>oneof</a:t>
            </a: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for choices</a:t>
            </a:r>
            <a:endParaRPr kumimoji="0" 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Translate programs to an intermediate language.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dirty="0" smtClean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Compile the intermediate language of the subprograms into machine code only when they are called.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Machine code version is kept for subsequent calls.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dirty="0" smtClean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JIT systems are widely used for Java programs.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.NET languages are implemented with a JIT system.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</a:rPr>
              <a:t>Just-in-Time Implementation Systems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C, C++ use compilers</a:t>
            </a:r>
          </a:p>
          <a:p>
            <a:r>
              <a:rPr lang="en-US" dirty="0" smtClean="0"/>
              <a:t>Python uses interpreter</a:t>
            </a:r>
          </a:p>
          <a:p>
            <a:r>
              <a:rPr lang="en-US" dirty="0" smtClean="0"/>
              <a:t>Java uses hybrid implementation, specifically JIT implementation</a:t>
            </a:r>
          </a:p>
          <a:p>
            <a:endParaRPr lang="en-US" dirty="0" smtClean="0"/>
          </a:p>
          <a:p>
            <a:r>
              <a:rPr lang="en-US" dirty="0" smtClean="0"/>
              <a:t>Tradeoff in speed and on-the-fly features + user experience +debugging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unreachable code</a:t>
            </a:r>
          </a:p>
          <a:p>
            <a:r>
              <a:rPr lang="en-US" dirty="0" smtClean="0"/>
              <a:t>Substitute variables for efficiency</a:t>
            </a:r>
          </a:p>
          <a:p>
            <a:r>
              <a:rPr lang="en-US" dirty="0" smtClean="0"/>
              <a:t>Reduce execution frequency</a:t>
            </a:r>
          </a:p>
          <a:p>
            <a:r>
              <a:rPr lang="en-US" dirty="0" smtClean="0"/>
              <a:t>Evaluations can be done at compile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1493837"/>
            <a:ext cx="86298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Motivation for studying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 course		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/>
              </a:rPr>
              <a:t>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Architecture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on which programs learn		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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Parameters to evaluate a programming language	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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Implementing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Programming Languages	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50837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Story so far</a:t>
            </a:r>
          </a:p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lIns="91425" tIns="91425" rIns="91425" bIns="91425" anchor="b" anchorCtr="0"/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35412</TotalTime>
  <Words>1792</Words>
  <Application>Microsoft Office PowerPoint</Application>
  <PresentationFormat>On-screen Show (4:3)</PresentationFormat>
  <Paragraphs>288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8_Blank</vt:lpstr>
      <vt:lpstr>Principles of Programming Language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WILP Transformation  Work Stream  Update in WSLM 14: MAY 27, 2015</dc:title>
  <dc:creator>Clarance Suman Vissakodeti</dc:creator>
  <cp:lastModifiedBy>User</cp:lastModifiedBy>
  <cp:revision>268</cp:revision>
  <dcterms:modified xsi:type="dcterms:W3CDTF">2020-08-25T04:59:58Z</dcterms:modified>
</cp:coreProperties>
</file>