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4"/>
  </p:notesMasterIdLst>
  <p:handoutMasterIdLst>
    <p:handoutMasterId r:id="rId35"/>
  </p:handoutMasterIdLst>
  <p:sldIdLst>
    <p:sldId id="544" r:id="rId2"/>
    <p:sldId id="654" r:id="rId3"/>
    <p:sldId id="624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48" r:id="rId28"/>
    <p:sldId id="649" r:id="rId29"/>
    <p:sldId id="650" r:id="rId30"/>
    <p:sldId id="651" r:id="rId31"/>
    <p:sldId id="655" r:id="rId32"/>
    <p:sldId id="656" r:id="rId33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F77E56C-7D47-4C29-AAEB-9FD71A0A3F1F}">
  <a:tblStyle styleId="{8F77E56C-7D47-4C29-AAEB-9FD71A0A3F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1562F7F7-E2AF-42E1-A3D0-5D2B67903BC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9B4E-3786-43E4-ADC0-DE2945E09898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563C-2CF4-4AF1-9C09-67033D314C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31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6125"/>
            <a:ext cx="4972049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89" cy="447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1251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14603" y="3810003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0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0FF9A8-84AD-41BA-AC31-DB183E1F5B46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E7A02C7-10E9-43BF-8E2B-739A87783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CE3702-E141-4ECF-A7F5-6B294AD3FE5E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D5458-CAEB-495C-B3EE-F227C64FD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E602D3-7BA6-42B5-9D3A-DC8BEB44551A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F27F86-8C5C-45B7-8219-2345F5FB5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8721B9-3E62-48F8-B1D4-7C8B1DCB59D6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6BDA6B-53D9-41DD-8452-473A86F99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2312DA-5DBC-4F17-A711-E29C788BDBB2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07A9807-7BEA-42F7-9DE1-B8326B756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E6D3560-DDAB-4EF7-90F9-D108C2A6A8D3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0A5992-1A06-4529-ACAB-DD1AB0AF1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8348AB-F442-4C4C-8B11-C3A693A89BA4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CBBE8C-6B69-4027-9F66-204DF2DC4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46615" y="37254"/>
            <a:ext cx="670613" cy="12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59604" y="1152465"/>
            <a:ext cx="8833823" cy="5010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197272" marR="0" lvl="1" indent="-7027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▪"/>
              <a:defRPr/>
            </a:lvl2pPr>
            <a:lvl3pPr marL="465681" marR="0" lvl="2" indent="-15326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3pPr>
            <a:lvl4pPr marL="625773" marR="0" lvl="3" indent="-4665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▫"/>
              <a:defRPr/>
            </a:lvl4pPr>
            <a:lvl5pPr marL="763733" marR="0" lvl="4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5pPr>
            <a:lvl6pPr marL="763733" marR="0" lvl="5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6pPr>
            <a:lvl7pPr marL="763733" marR="0" lvl="6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7pPr>
            <a:lvl8pPr marL="763733" marR="0" lvl="7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8pPr>
            <a:lvl9pPr marL="763733" marR="0" lvl="8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9604" y="151603"/>
            <a:ext cx="6526336" cy="596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65681" marR="0" lvl="5" indent="-8481" algn="l" rtl="0">
              <a:spcBef>
                <a:spcPts val="0"/>
              </a:spcBef>
              <a:spcAft>
                <a:spcPts val="0"/>
              </a:spcAft>
              <a:defRPr/>
            </a:lvl6pPr>
            <a:lvl7pPr marL="931383" marR="0" lvl="6" indent="-4282" algn="l" rtl="0">
              <a:spcBef>
                <a:spcPts val="0"/>
              </a:spcBef>
              <a:spcAft>
                <a:spcPts val="0"/>
              </a:spcAft>
              <a:defRPr/>
            </a:lvl7pPr>
            <a:lvl8pPr marL="1397075" marR="0" lvl="7" indent="-74" algn="l" rtl="0">
              <a:spcBef>
                <a:spcPts val="0"/>
              </a:spcBef>
              <a:spcAft>
                <a:spcPts val="0"/>
              </a:spcAft>
              <a:defRPr/>
            </a:lvl8pPr>
            <a:lvl9pPr marL="1862760" marR="0" lvl="8" indent="-856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785609"/>
            <a:ext cx="9144000" cy="72389"/>
            <a:chOff x="1998227" y="6500996"/>
            <a:chExt cx="7153215" cy="46648"/>
          </a:xfrm>
        </p:grpSpPr>
        <p:sp>
          <p:nvSpPr>
            <p:cNvPr id="170" name="Shape 170"/>
            <p:cNvSpPr/>
            <p:nvPr/>
          </p:nvSpPr>
          <p:spPr>
            <a:xfrm>
              <a:off x="4408551" y="6500996"/>
              <a:ext cx="2376028" cy="4664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98227" y="6500996"/>
              <a:ext cx="2410322" cy="4664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5414" y="6500996"/>
              <a:ext cx="2376028" cy="46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8" descr="BITS_university_logo_whitevert.png"/>
          <p:cNvPicPr preferRelativeResize="0"/>
          <p:nvPr userDrawn="1"/>
        </p:nvPicPr>
        <p:blipFill rotWithShape="1">
          <a:blip r:embed="rId13">
            <a:alphaModFix/>
          </a:blip>
          <a:srcRect t="2" b="28592"/>
          <a:stretch/>
        </p:blipFill>
        <p:spPr>
          <a:xfrm>
            <a:off x="8138322" y="23045"/>
            <a:ext cx="939004" cy="90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4"/>
          <p:cNvSpPr txBox="1"/>
          <p:nvPr userDrawn="1"/>
        </p:nvSpPr>
        <p:spPr>
          <a:xfrm>
            <a:off x="8095553" y="841751"/>
            <a:ext cx="1024542" cy="264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Ambiguity in grammar</a:t>
            </a: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A grammar that generates two or more distinct parse trees is said to be ambiguous.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2636838"/>
            <a:ext cx="41910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&lt;assign&gt; </a:t>
            </a:r>
            <a:r>
              <a:rPr lang="en-US" altLang="en-US" sz="2400" dirty="0" smtClean="0"/>
              <a:t>-&gt;  </a:t>
            </a:r>
            <a:r>
              <a:rPr lang="en-US" altLang="en-US" sz="2400" dirty="0"/>
              <a:t>&lt;id&gt; =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&lt;id&gt;  </a:t>
            </a:r>
            <a:r>
              <a:rPr lang="en-US" altLang="en-US" sz="2400" dirty="0" smtClean="0"/>
              <a:t>-&gt;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/>
              <a:t>   </a:t>
            </a:r>
            <a:r>
              <a:rPr lang="en-US" altLang="en-US" sz="2400" dirty="0"/>
              <a:t>A | B | C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-&gt; </a:t>
            </a:r>
            <a:r>
              <a:rPr lang="en-US" altLang="en-US" sz="2400" dirty="0"/>
              <a:t>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+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                 | 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*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(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 )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&lt;id&gt;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5613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Two distinct parse trees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457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473200"/>
            <a:ext cx="4278312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Precedence : * over 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lower in the parse tree: higher precedence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Resolving Ambiguity: Precedence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70557"/>
            <a:ext cx="3810000" cy="3721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Use additional non-terminals and new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Force different operators to different levels in the parse tree.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Operator precedence for designing unambiguous grammar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914400" y="3276600"/>
            <a:ext cx="41910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&lt;assign&gt; </a:t>
            </a:r>
            <a:r>
              <a:rPr lang="en-US" altLang="en-US" sz="2400" dirty="0" smtClean="0"/>
              <a:t>-&gt;  </a:t>
            </a:r>
            <a:r>
              <a:rPr lang="en-US" altLang="en-US" sz="2400" dirty="0"/>
              <a:t>&lt;id&gt; =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&lt;id&gt;  </a:t>
            </a:r>
            <a:r>
              <a:rPr lang="en-US" altLang="en-US" sz="2400" dirty="0" smtClean="0"/>
              <a:t>-&gt;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/>
              <a:t>   </a:t>
            </a:r>
            <a:r>
              <a:rPr lang="en-US" altLang="en-US" sz="2400" dirty="0"/>
              <a:t>A | B | C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-&gt; </a:t>
            </a:r>
            <a:r>
              <a:rPr lang="en-US" altLang="en-US" sz="2400" dirty="0"/>
              <a:t>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+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Tx/>
              <a:buNone/>
            </a:pPr>
            <a:r>
              <a:rPr lang="en-US" altLang="en-US" sz="2400" dirty="0"/>
              <a:t>                 | &lt; 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 &gt; *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( &lt;</a:t>
            </a:r>
            <a:r>
              <a:rPr lang="en-US" altLang="en-US" sz="2400" dirty="0" err="1"/>
              <a:t>expr</a:t>
            </a:r>
            <a:r>
              <a:rPr lang="en-US" altLang="en-US" sz="2400" dirty="0"/>
              <a:t>&gt; )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                 | &lt;id&gt;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Operator precedence for designing unambiguous grammar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52600"/>
            <a:ext cx="5147871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5613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4585084" cy="3664222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44196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200400" cy="28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Right Most 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47800"/>
            <a:ext cx="4572000" cy="3664223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44958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* 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200400" cy="28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tree generated is unique as the grammar is unambiguous.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385214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about this?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200400" cy="28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44958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+ C </a:t>
            </a:r>
            <a:r>
              <a:rPr lang="en-US" altLang="en-US" sz="2400" dirty="0" smtClean="0"/>
              <a:t>+ A</a:t>
            </a:r>
            <a:endParaRPr lang="en-US" alt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57200" y="5486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</a:t>
            </a:r>
            <a:r>
              <a:rPr lang="en-US" altLang="en-US" sz="2400" dirty="0" smtClean="0"/>
              <a:t>* </a:t>
            </a:r>
            <a:r>
              <a:rPr lang="en-US" altLang="en-US" sz="2400" dirty="0"/>
              <a:t>C </a:t>
            </a:r>
            <a:r>
              <a:rPr lang="en-US" altLang="en-US" sz="2400" dirty="0" smtClean="0"/>
              <a:t>* A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Represent Left </a:t>
            </a:r>
            <a:r>
              <a:rPr lang="en-US" dirty="0" err="1" smtClean="0"/>
              <a:t>associativity</a:t>
            </a:r>
            <a:r>
              <a:rPr lang="en-US" dirty="0" smtClean="0"/>
              <a:t> by left-recursive grammars and vice-versa.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When a grammar rule has its LHS also appearing at the beginning of its RHS, the rule is said to be left recursive and vice-versa.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+, -, * , / are all left associative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exponentiation operation is right associative.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of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Evaluating a language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91456"/>
            <a:ext cx="5153025" cy="48291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3" y="1512756"/>
            <a:ext cx="3525511" cy="2954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7326" y="869430"/>
            <a:ext cx="3972393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400" dirty="0" smtClean="0"/>
              <a:t>A=B+C+A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12630" y="1499016"/>
            <a:ext cx="1798819" cy="145404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Right recursive grammar to represent the exponentiation operator which is right associative operator.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5010462" cy="1896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BNF notation is </a:t>
            </a:r>
            <a:r>
              <a:rPr lang="en-US" altLang="en-US" i="1" dirty="0" smtClean="0"/>
              <a:t>too long</a:t>
            </a:r>
            <a:r>
              <a:rPr lang="en-US" altLang="en-US" dirty="0" smtClean="0"/>
              <a:t>.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Must use recursion to specify repeated occurrences.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Must use separate an alternative for every option.</a:t>
            </a:r>
            <a:endParaRPr lang="en-US" altLang="en-US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Problems with BNF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Does not add any descriptive power but increases the readability and writability of BNF.</a:t>
            </a:r>
          </a:p>
          <a:p>
            <a:endParaRPr lang="en-US" dirty="0" smtClean="0"/>
          </a:p>
          <a:p>
            <a:pPr marL="339725" indent="0"/>
            <a:r>
              <a:rPr lang="en-US" u="sng" dirty="0" smtClean="0"/>
              <a:t>3 extensions to BNF: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Optional parts of RHS are placed in brackets [ 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Repetitions (0 or more) are placed inside braces { }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Multiple choice options or Alternative parts of RHSs are placed inside parentheses </a:t>
            </a:r>
            <a:r>
              <a:rPr lang="en-US" dirty="0" smtClean="0"/>
              <a:t>( ) and </a:t>
            </a:r>
            <a:r>
              <a:rPr lang="en-US" dirty="0" smtClean="0"/>
              <a:t>separated via vertical bars </a:t>
            </a:r>
          </a:p>
          <a:p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Extended BNF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800" dirty="0" smtClean="0">
                <a:solidFill>
                  <a:schemeClr val="tx1"/>
                </a:solidFill>
              </a:rPr>
              <a:t>) Look for recursion in grammar: </a:t>
            </a:r>
          </a:p>
          <a:p>
            <a:pPr marL="103505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BNF: </a:t>
            </a:r>
          </a:p>
          <a:p>
            <a:pPr marL="103505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A-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&gt;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aA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|a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EBNF: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A-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&gt; a{a}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dirty="0" smtClean="0">
                <a:solidFill>
                  <a:schemeClr val="tx1"/>
                </a:solidFill>
              </a:rPr>
              <a:t>(ii) Look for common string that can be factored out with grouping and options. </a:t>
            </a:r>
          </a:p>
          <a:p>
            <a:pPr marL="1139825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BNF:</a:t>
            </a:r>
          </a:p>
          <a:p>
            <a:pPr marL="1139825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aB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|a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EBNF: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-&gt; a [B]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</a:pPr>
            <a:endParaRPr lang="en-US" altLang="ko-KR" sz="2800" b="1" dirty="0" smtClean="0"/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endParaRPr lang="en-US" altLang="ko-KR" sz="2800" b="1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BNF to EBNF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1"/>
                </a:solidFill>
              </a:rPr>
              <a:t>EBNF to BNF: 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ko-KR" sz="2800" dirty="0" smtClean="0">
                <a:solidFill>
                  <a:schemeClr val="tx1"/>
                </a:solidFill>
              </a:rPr>
              <a:t>Option</a:t>
            </a:r>
            <a:r>
              <a:rPr lang="en-US" altLang="ko-KR" sz="2800" dirty="0" smtClean="0">
                <a:solidFill>
                  <a:schemeClr val="tx1"/>
                </a:solidFill>
              </a:rPr>
              <a:t>: [] </a:t>
            </a:r>
          </a:p>
          <a:p>
            <a:pPr marL="1139825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EBNF: </a:t>
            </a:r>
          </a:p>
          <a:p>
            <a:pPr marL="1139825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A-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&gt; a[B]C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BNF: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A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’-&gt;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aNC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1139825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N-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&gt;B| ε 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marL="1139825" lvl="2" indent="-1079500" eaLnBrk="1" hangingPunct="1">
              <a:lnSpc>
                <a:spcPct val="90000"/>
              </a:lnSpc>
              <a:buNone/>
            </a:pPr>
            <a:r>
              <a:rPr lang="en-US" altLang="ko-KR" sz="2800" dirty="0" smtClean="0">
                <a:solidFill>
                  <a:schemeClr val="tx1"/>
                </a:solidFill>
              </a:rPr>
              <a:t>Repetition</a:t>
            </a:r>
            <a:r>
              <a:rPr lang="en-US" altLang="ko-KR" sz="2800" dirty="0" smtClean="0">
                <a:solidFill>
                  <a:schemeClr val="tx1"/>
                </a:solidFill>
              </a:rPr>
              <a:t>: {}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	EBNF: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	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-&gt;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a{B1B2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...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Bn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}C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BNF: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A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’-&gt;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aNC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N-&gt;B1B2...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BnN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| ε 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EBNF to BNF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 smtClean="0"/>
              <a:t>Convert the following BNF to EBNF. Assume that &lt;S&gt; is the starting symbol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S → A | AC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C →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| </a:t>
            </a:r>
            <a:r>
              <a:rPr lang="en-US" altLang="en-US" dirty="0" err="1" smtClean="0"/>
              <a:t>bAC</a:t>
            </a: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A → </a:t>
            </a:r>
            <a:r>
              <a:rPr lang="en-US" altLang="en-US" dirty="0" err="1" smtClean="0"/>
              <a:t>aD</a:t>
            </a:r>
            <a:r>
              <a:rPr lang="en-US" altLang="en-US" dirty="0" smtClean="0"/>
              <a:t>| </a:t>
            </a:r>
            <a:r>
              <a:rPr lang="en-US" altLang="en-US" dirty="0" err="1" smtClean="0"/>
              <a:t>abD</a:t>
            </a: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D →  z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9562" y="4343400"/>
            <a:ext cx="2129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alibri" panose="020F0502020204030204" pitchFamily="34" charset="0"/>
              </a:rPr>
              <a:t>S → A { </a:t>
            </a:r>
            <a:r>
              <a:rPr lang="en-US" altLang="en-US" sz="2400" b="1" dirty="0" err="1">
                <a:latin typeface="Calibri" panose="020F0502020204030204" pitchFamily="34" charset="0"/>
              </a:rPr>
              <a:t>bA</a:t>
            </a:r>
            <a:r>
              <a:rPr lang="en-US" altLang="en-US" sz="2400" b="1" dirty="0">
                <a:latin typeface="Calibri" panose="020F0502020204030204" pitchFamily="34" charset="0"/>
              </a:rPr>
              <a:t> }	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alibri" panose="020F0502020204030204" pitchFamily="34" charset="0"/>
              </a:rPr>
              <a:t>A → a [b]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alibri" panose="020F0502020204030204" pitchFamily="34" charset="0"/>
              </a:rPr>
              <a:t>D </a:t>
            </a:r>
            <a:r>
              <a:rPr lang="en-US" altLang="en-US" sz="2400" dirty="0"/>
              <a:t>→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 smtClean="0"/>
              <a:t>Convert the following EBNF to BNF: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S → A {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}		{ } repeat	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A → a [b] D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D → z		[ ] optional	</a:t>
            </a:r>
          </a:p>
          <a:p>
            <a:r>
              <a:rPr lang="en-US" altLang="en-US" b="1" dirty="0" smtClean="0"/>
              <a:t>BNF</a:t>
            </a:r>
            <a:endParaRPr lang="en-US" altLang="en-US" dirty="0" smtClean="0"/>
          </a:p>
          <a:p>
            <a:r>
              <a:rPr lang="en-US" altLang="en-US" dirty="0" smtClean="0"/>
              <a:t>S → A | AC</a:t>
            </a:r>
          </a:p>
          <a:p>
            <a:r>
              <a:rPr lang="en-US" altLang="en-US" dirty="0" smtClean="0"/>
              <a:t>C →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| </a:t>
            </a:r>
            <a:r>
              <a:rPr lang="en-US" altLang="en-US" dirty="0" err="1" smtClean="0"/>
              <a:t>bAC</a:t>
            </a:r>
            <a:endParaRPr lang="en-US" altLang="en-US" dirty="0" smtClean="0"/>
          </a:p>
          <a:p>
            <a:r>
              <a:rPr lang="en-US" altLang="en-US" dirty="0" smtClean="0"/>
              <a:t>A → </a:t>
            </a:r>
            <a:r>
              <a:rPr lang="en-US" altLang="en-US" dirty="0" err="1" smtClean="0"/>
              <a:t>aD</a:t>
            </a:r>
            <a:r>
              <a:rPr lang="en-US" altLang="en-US" dirty="0" smtClean="0"/>
              <a:t> | </a:t>
            </a:r>
            <a:r>
              <a:rPr lang="en-US" altLang="en-US" dirty="0" err="1" smtClean="0"/>
              <a:t>abD</a:t>
            </a:r>
            <a:endParaRPr lang="en-US" altLang="en-US" dirty="0" smtClean="0"/>
          </a:p>
          <a:p>
            <a:r>
              <a:rPr lang="en-US" altLang="en-US" dirty="0" smtClean="0"/>
              <a:t>D → z</a:t>
            </a:r>
          </a:p>
          <a:p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BNF and EBNF versions of an expression grammar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757"/>
            <a:ext cx="4419600" cy="494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of operators cannot be represented in EBNF.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EBNF limitations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Introduction						</a:t>
            </a:r>
            <a:r>
              <a:rPr lang="en-US" dirty="0" smtClean="0">
                <a:sym typeface="Wingdings"/>
              </a:rPr>
              <a:t></a:t>
            </a:r>
            <a:endParaRPr lang="en-US" dirty="0" smtClean="0"/>
          </a:p>
          <a:p>
            <a:pPr marL="533400" indent="-533400"/>
            <a:r>
              <a:rPr lang="en-US" dirty="0" smtClean="0"/>
              <a:t>The General Problem of Describing Syntax	</a:t>
            </a:r>
            <a:r>
              <a:rPr lang="en-US" dirty="0" smtClean="0">
                <a:sym typeface="Wingdings"/>
              </a:rPr>
              <a:t> </a:t>
            </a:r>
            <a:endParaRPr lang="en-US" dirty="0" smtClean="0"/>
          </a:p>
          <a:p>
            <a:pPr marL="533400" indent="-533400"/>
            <a:r>
              <a:rPr lang="en-US" dirty="0" smtClean="0"/>
              <a:t>Formal Methods of Describing Syntax		</a:t>
            </a:r>
            <a:r>
              <a:rPr lang="en-US" dirty="0" smtClean="0">
                <a:sym typeface="Wingdings"/>
              </a:rPr>
              <a:t> </a:t>
            </a:r>
            <a:endParaRPr lang="en-US" dirty="0" smtClean="0"/>
          </a:p>
          <a:p>
            <a:pPr marL="533400" indent="-533400"/>
            <a:r>
              <a:rPr lang="en-US" dirty="0" smtClean="0"/>
              <a:t>BNF and context-free grammars			</a:t>
            </a:r>
            <a:r>
              <a:rPr lang="en-US" dirty="0" smtClean="0">
                <a:sym typeface="Wingdings"/>
              </a:rPr>
              <a:t> </a:t>
            </a:r>
            <a:endParaRPr lang="en-US" dirty="0" smtClean="0"/>
          </a:p>
          <a:p>
            <a:pPr marL="533400" indent="-533400"/>
            <a:r>
              <a:rPr lang="en-US" dirty="0" smtClean="0"/>
              <a:t>Derivation and Parse trees</a:t>
            </a:r>
          </a:p>
          <a:p>
            <a:pPr marL="533400" indent="-533400"/>
            <a:r>
              <a:rPr lang="en-US" dirty="0" smtClean="0"/>
              <a:t>Ambiguity in grammars</a:t>
            </a:r>
          </a:p>
          <a:p>
            <a:pPr marL="533400" indent="-533400"/>
            <a:r>
              <a:rPr lang="en-US" dirty="0" smtClean="0"/>
              <a:t>EBNF</a:t>
            </a:r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 smtClean="0"/>
              <a:t>Recent</a:t>
            </a:r>
            <a:r>
              <a:rPr lang="es-MX" dirty="0" smtClean="0"/>
              <a:t> </a:t>
            </a:r>
            <a:r>
              <a:rPr lang="es-MX" dirty="0" err="1" smtClean="0"/>
              <a:t>Variations</a:t>
            </a:r>
            <a:r>
              <a:rPr lang="es-MX" dirty="0" smtClean="0"/>
              <a:t> in EBNF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Alternative RHSs are put on separate lines instead of using a vertical bar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Use of a colon instead of </a:t>
            </a:r>
            <a:r>
              <a:rPr kumimoji="0" 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/>
                <a:cs typeface="Arial" pitchFamily="34" charset="0"/>
                <a:sym typeface="Arial"/>
              </a:rPr>
              <a:t>-&gt;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Use of </a:t>
            </a:r>
            <a:r>
              <a:rPr kumimoji="0" lang="es-MX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/>
                <a:cs typeface="Arial" pitchFamily="34" charset="0"/>
                <a:sym typeface="Arial"/>
              </a:rPr>
              <a:t>opt</a:t>
            </a: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for optional parts in place of square brackets.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Use of </a:t>
            </a: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/>
                <a:cs typeface="Arial" pitchFamily="34" charset="0"/>
                <a:sym typeface="Arial"/>
              </a:rPr>
              <a:t>oneof</a:t>
            </a:r>
            <a:r>
              <a:rPr kumimoji="0" 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for choices</a:t>
            </a:r>
            <a:endParaRPr kumimoji="0" 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in BNF</a:t>
            </a:r>
          </a:p>
          <a:p>
            <a:r>
              <a:rPr lang="en-US" dirty="0" smtClean="0"/>
              <a:t>Left most and right most derivations</a:t>
            </a:r>
          </a:p>
          <a:p>
            <a:r>
              <a:rPr lang="en-US" dirty="0" smtClean="0"/>
              <a:t>Parse tree</a:t>
            </a:r>
          </a:p>
          <a:p>
            <a:r>
              <a:rPr lang="en-US" dirty="0" smtClean="0"/>
              <a:t>EBNF (and conversions)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 grammar for a small Language</a:t>
            </a:r>
          </a:p>
          <a:p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1676400"/>
            <a:ext cx="4243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&lt;program&gt; -&gt;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begin</a:t>
            </a:r>
            <a:r>
              <a:rPr lang="en-US" altLang="en-US" sz="1800" dirty="0">
                <a:latin typeface="Calibri" panose="020F0502020204030204" pitchFamily="34" charset="0"/>
              </a:rPr>
              <a:t> &lt;</a:t>
            </a:r>
            <a:r>
              <a:rPr lang="en-US" altLang="en-US" sz="1800" dirty="0" err="1">
                <a:latin typeface="Calibri" panose="020F0502020204030204" pitchFamily="34" charset="0"/>
              </a:rPr>
              <a:t>stmt_list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 </a:t>
            </a:r>
            <a:r>
              <a:rPr lang="en-US" altLang="en-US" sz="1800" dirty="0" err="1">
                <a:latin typeface="Calibri" panose="020F0502020204030204" pitchFamily="34" charset="0"/>
              </a:rPr>
              <a:t>stmt_list</a:t>
            </a:r>
            <a:r>
              <a:rPr lang="en-US" altLang="en-US" sz="1800" dirty="0">
                <a:latin typeface="Calibri" panose="020F0502020204030204" pitchFamily="34" charset="0"/>
              </a:rPr>
              <a:t>&gt; -&gt; &lt;stmt&gt; | &lt;stmt&gt;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r>
              <a:rPr lang="en-US" altLang="en-US" sz="1800" dirty="0">
                <a:latin typeface="Calibri" panose="020F0502020204030204" pitchFamily="34" charset="0"/>
              </a:rPr>
              <a:t>&lt; </a:t>
            </a:r>
            <a:r>
              <a:rPr lang="en-US" altLang="en-US" sz="1800" dirty="0" err="1">
                <a:latin typeface="Calibri" panose="020F0502020204030204" pitchFamily="34" charset="0"/>
              </a:rPr>
              <a:t>stmt_list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 stmt&gt; -&gt;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=</a:t>
            </a:r>
            <a:r>
              <a:rPr lang="en-US" altLang="en-US" sz="1800" dirty="0">
                <a:latin typeface="Calibri" panose="020F0502020204030204" pitchFamily="34" charset="0"/>
              </a:rPr>
              <a:t> &lt;expression&gt;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-&gt;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 dirty="0">
                <a:latin typeface="Calibri" panose="020F0502020204030204" pitchFamily="34" charset="0"/>
              </a:rPr>
              <a:t> |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1800" dirty="0">
                <a:latin typeface="Calibri" panose="020F0502020204030204" pitchFamily="34" charset="0"/>
              </a:rPr>
              <a:t> |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&lt;expression&gt; -&gt;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r>
              <a:rPr lang="en-US" altLang="en-US" sz="1800" dirty="0">
                <a:latin typeface="Calibri" panose="020F0502020204030204" pitchFamily="34" charset="0"/>
              </a:rPr>
              <a:t>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           |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 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-</a:t>
            </a:r>
            <a:r>
              <a:rPr lang="en-US" altLang="en-US" sz="1800" dirty="0">
                <a:latin typeface="Calibri" panose="020F0502020204030204" pitchFamily="34" charset="0"/>
              </a:rPr>
              <a:t>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           | &lt;</a:t>
            </a:r>
            <a:r>
              <a:rPr lang="en-US" altLang="en-US" sz="1800" dirty="0" err="1">
                <a:latin typeface="Calibri" panose="020F0502020204030204" pitchFamily="34" charset="0"/>
              </a:rPr>
              <a:t>var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4038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Can this language accept these sentences?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A=B+C; B=C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If yes how do we prove this?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Derivation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7" y="1512887"/>
            <a:ext cx="7652869" cy="421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Left-most derivation applies a production to the leftmost </a:t>
            </a:r>
            <a:r>
              <a:rPr lang="en-US" altLang="en-US" dirty="0" err="1" smtClean="0">
                <a:latin typeface="Calibri" panose="020F0502020204030204" pitchFamily="34" charset="0"/>
              </a:rPr>
              <a:t>nonterminal</a:t>
            </a:r>
            <a:r>
              <a:rPr lang="en-US" altLang="en-US" dirty="0" smtClean="0">
                <a:latin typeface="Calibri" panose="020F0502020204030204" pitchFamily="34" charset="0"/>
              </a:rPr>
              <a:t> at each step.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Left Derivation</a:t>
            </a: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2743200"/>
            <a:ext cx="3733800" cy="2773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&lt;assign&gt; -&gt;&lt;id&gt; =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&lt;id&gt; -&gt;     A | B |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Times New Roman" panose="02020603050405020304" pitchFamily="18" charset="0"/>
                <a:sym typeface="Symbol" panose="05050102010706020507" pitchFamily="18" charset="2"/>
              </a:rPr>
              <a:t>&lt;expr&gt; -&gt;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&lt;id&gt; +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&lt;id&gt; *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( &lt;expr&gt;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&lt;id&gt;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111500"/>
            <a:ext cx="3883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0" y="2438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A = B * ( A +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right-most derivation applies a production rule to the rightmost </a:t>
            </a:r>
            <a:r>
              <a:rPr lang="en-US" altLang="en-US" dirty="0" err="1" smtClean="0"/>
              <a:t>nonterminal</a:t>
            </a:r>
            <a:r>
              <a:rPr lang="en-US" altLang="en-US" dirty="0" smtClean="0"/>
              <a:t> at each step.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Right Derivation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 Grammar for Simple Assignment Statements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8"/>
            <a:ext cx="4495800" cy="284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&lt;assign&gt; → &lt;id&gt; =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&lt;id&gt; → A | B |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&lt;expr&gt; → &lt;id&gt; +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		      | &lt;id&gt; * &lt;expr&gt;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( &lt;expr&gt;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                 | &lt;id&gt;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&lt;assign&gt; =&gt; &lt;id&gt; = 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&lt;id&gt;= &lt;id&gt;*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&lt;</a:t>
            </a:r>
            <a:r>
              <a:rPr lang="en-US" altLang="en-US" sz="1800" b="1" dirty="0">
                <a:latin typeface="Calibri" panose="020F0502020204030204" pitchFamily="34" charset="0"/>
              </a:rPr>
              <a:t>id</a:t>
            </a:r>
            <a:r>
              <a:rPr lang="en-US" altLang="en-US" sz="1800" dirty="0">
                <a:latin typeface="Calibri" panose="020F0502020204030204" pitchFamily="34" charset="0"/>
              </a:rPr>
              <a:t>&gt; * </a:t>
            </a:r>
            <a:r>
              <a:rPr lang="en-US" altLang="en-US" sz="1800" dirty="0" smtClean="0">
                <a:latin typeface="Calibri" panose="020F0502020204030204" pitchFamily="34" charset="0"/>
              </a:rPr>
              <a:t>(&lt;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(&lt;id&gt; +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&lt;id&gt;+&lt;id&gt;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&lt;id&gt;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</a:t>
            </a:r>
            <a:r>
              <a:rPr lang="en-US" altLang="en-US" sz="1800" dirty="0" smtClean="0">
                <a:latin typeface="Calibri" panose="020F0502020204030204" pitchFamily="34" charset="0"/>
              </a:rPr>
              <a:t>=&gt; 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</a:t>
            </a:r>
            <a:r>
              <a:rPr lang="en-US" altLang="en-US" sz="1800" dirty="0">
                <a:latin typeface="Calibri" panose="020F0502020204030204" pitchFamily="34" charset="0"/>
              </a:rPr>
              <a:t>( A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B</a:t>
            </a:r>
            <a:r>
              <a:rPr lang="en-US" altLang="en-US" sz="1800" dirty="0" smtClean="0"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</a:rPr>
              <a:t>* </a:t>
            </a:r>
            <a:r>
              <a:rPr lang="en-US" altLang="en-US" sz="1800" dirty="0" smtClean="0">
                <a:latin typeface="Calibri" panose="020F0502020204030204" pitchFamily="34" charset="0"/>
              </a:rPr>
              <a:t>(A </a:t>
            </a:r>
            <a:r>
              <a:rPr lang="en-US" altLang="en-US" sz="1800" dirty="0">
                <a:latin typeface="Calibri" panose="020F0502020204030204" pitchFamily="34" charset="0"/>
              </a:rPr>
              <a:t>+ </a:t>
            </a:r>
            <a:r>
              <a:rPr lang="en-US" altLang="en-US" sz="1800" dirty="0" smtClean="0">
                <a:latin typeface="Calibri" panose="020F0502020204030204" pitchFamily="34" charset="0"/>
              </a:rPr>
              <a:t>C)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A = B * ( A + C 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 = B * ( A +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hierarchical representation of a derivation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733800" cy="3933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8091" y="1993693"/>
            <a:ext cx="1798819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dirty="0" smtClean="0"/>
              <a:t>Parse tree for 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A = B * ( A + C )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&lt;assign&gt; =&gt; &lt;id&gt; = 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&lt;id&gt;= &lt;id&gt;*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&lt;</a:t>
            </a:r>
            <a:r>
              <a:rPr lang="en-US" altLang="en-US" sz="1800" b="1" dirty="0">
                <a:latin typeface="Calibri" panose="020F0502020204030204" pitchFamily="34" charset="0"/>
              </a:rPr>
              <a:t>id</a:t>
            </a:r>
            <a:r>
              <a:rPr lang="en-US" altLang="en-US" sz="1800" dirty="0">
                <a:latin typeface="Calibri" panose="020F0502020204030204" pitchFamily="34" charset="0"/>
              </a:rPr>
              <a:t>&gt; * </a:t>
            </a:r>
            <a:r>
              <a:rPr lang="en-US" altLang="en-US" sz="1800" dirty="0" smtClean="0">
                <a:latin typeface="Calibri" panose="020F0502020204030204" pitchFamily="34" charset="0"/>
              </a:rPr>
              <a:t>(&lt;</a:t>
            </a:r>
            <a:r>
              <a:rPr lang="en-US" altLang="en-US" sz="1800" dirty="0" err="1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(&lt;id&gt; + &lt;</a:t>
            </a:r>
            <a:r>
              <a:rPr lang="en-US" altLang="en-US" sz="1800" dirty="0" err="1" smtClean="0">
                <a:latin typeface="Calibri" panose="020F0502020204030204" pitchFamily="34" charset="0"/>
              </a:rPr>
              <a:t>expr</a:t>
            </a:r>
            <a:r>
              <a:rPr lang="en-US" altLang="en-US" sz="1800" dirty="0" smtClean="0">
                <a:latin typeface="Calibri" panose="020F0502020204030204" pitchFamily="34" charset="0"/>
              </a:rPr>
              <a:t>&gt;)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&lt;id&gt;+&lt;id&gt;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* ( &lt;id&gt;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</a:t>
            </a:r>
            <a:r>
              <a:rPr lang="en-US" altLang="en-US" sz="1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</a:t>
            </a:r>
            <a:r>
              <a:rPr lang="en-US" altLang="en-US" sz="1800" dirty="0" smtClean="0">
                <a:latin typeface="Calibri" panose="020F0502020204030204" pitchFamily="34" charset="0"/>
              </a:rPr>
              <a:t>=&gt; &lt;id&gt; </a:t>
            </a:r>
            <a:r>
              <a:rPr lang="en-US" altLang="en-US" sz="1800" dirty="0"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* </a:t>
            </a:r>
            <a:r>
              <a:rPr lang="en-US" altLang="en-US" sz="1800" dirty="0">
                <a:latin typeface="Calibri" panose="020F0502020204030204" pitchFamily="34" charset="0"/>
              </a:rPr>
              <a:t>( A + </a:t>
            </a:r>
            <a:r>
              <a:rPr lang="en-US" altLang="en-US" sz="1800" dirty="0" smtClean="0">
                <a:latin typeface="Calibri" panose="020F0502020204030204" pitchFamily="34" charset="0"/>
              </a:rPr>
              <a:t>C 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</a:t>
            </a:r>
            <a:r>
              <a:rPr lang="en-US" altLang="en-US" sz="1800" dirty="0" smtClean="0">
                <a:latin typeface="Calibri" panose="020F0502020204030204" pitchFamily="34" charset="0"/>
              </a:rPr>
              <a:t>&lt;id&gt; </a:t>
            </a:r>
            <a:r>
              <a:rPr lang="en-US" altLang="en-US" sz="1800" dirty="0">
                <a:latin typeface="Calibri" panose="020F0502020204030204" pitchFamily="34" charset="0"/>
              </a:rPr>
              <a:t>= B</a:t>
            </a:r>
            <a:r>
              <a:rPr lang="en-US" altLang="en-US" sz="1800" dirty="0" smtClean="0"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</a:rPr>
              <a:t>* </a:t>
            </a:r>
            <a:r>
              <a:rPr lang="en-US" altLang="en-US" sz="1800" dirty="0" smtClean="0">
                <a:latin typeface="Calibri" panose="020F0502020204030204" pitchFamily="34" charset="0"/>
              </a:rPr>
              <a:t>(A </a:t>
            </a:r>
            <a:r>
              <a:rPr lang="en-US" altLang="en-US" sz="1800" dirty="0">
                <a:latin typeface="Calibri" panose="020F0502020204030204" pitchFamily="34" charset="0"/>
              </a:rPr>
              <a:t>+ </a:t>
            </a:r>
            <a:r>
              <a:rPr lang="en-US" altLang="en-US" sz="1800" dirty="0" smtClean="0">
                <a:latin typeface="Calibri" panose="020F0502020204030204" pitchFamily="34" charset="0"/>
              </a:rPr>
              <a:t>C)</a:t>
            </a:r>
            <a:endParaRPr lang="en-US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                =&gt; A = B * ( A + C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416" y="3192906"/>
            <a:ext cx="1514007" cy="400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b" anchorCtr="0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35450</TotalTime>
  <Words>1061</Words>
  <Application>Microsoft Office PowerPoint</Application>
  <PresentationFormat>On-screen Show (4:3)</PresentationFormat>
  <Paragraphs>193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8_Blank</vt:lpstr>
      <vt:lpstr>Principles of Programming Language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WILP Transformation  Work Stream  Update in WSLM 14: MAY 27, 2015</dc:title>
  <dc:creator>Clarance Suman Vissakodeti</dc:creator>
  <cp:lastModifiedBy>User</cp:lastModifiedBy>
  <cp:revision>270</cp:revision>
  <dcterms:modified xsi:type="dcterms:W3CDTF">2020-08-27T04:24:44Z</dcterms:modified>
</cp:coreProperties>
</file>