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688" r:id="rId2"/>
    <p:sldId id="689" r:id="rId3"/>
    <p:sldId id="687" r:id="rId4"/>
    <p:sldId id="607" r:id="rId5"/>
    <p:sldId id="623" r:id="rId6"/>
    <p:sldId id="675" r:id="rId7"/>
    <p:sldId id="699" r:id="rId8"/>
    <p:sldId id="695" r:id="rId9"/>
    <p:sldId id="694" r:id="rId10"/>
    <p:sldId id="700" r:id="rId11"/>
    <p:sldId id="701" r:id="rId12"/>
    <p:sldId id="702" r:id="rId13"/>
    <p:sldId id="703" r:id="rId14"/>
    <p:sldId id="696" r:id="rId15"/>
    <p:sldId id="583" r:id="rId16"/>
    <p:sldId id="698" r:id="rId17"/>
    <p:sldId id="608" r:id="rId18"/>
    <p:sldId id="609" r:id="rId19"/>
    <p:sldId id="443" r:id="rId20"/>
    <p:sldId id="628" r:id="rId21"/>
    <p:sldId id="632" r:id="rId22"/>
    <p:sldId id="677" r:id="rId23"/>
    <p:sldId id="646" r:id="rId24"/>
    <p:sldId id="445" r:id="rId25"/>
    <p:sldId id="446" r:id="rId26"/>
    <p:sldId id="447" r:id="rId27"/>
    <p:sldId id="647" r:id="rId28"/>
    <p:sldId id="678" r:id="rId29"/>
    <p:sldId id="645" r:id="rId30"/>
    <p:sldId id="693" r:id="rId31"/>
    <p:sldId id="475" r:id="rId32"/>
    <p:sldId id="500" r:id="rId33"/>
    <p:sldId id="508" r:id="rId34"/>
    <p:sldId id="629" r:id="rId35"/>
    <p:sldId id="652" r:id="rId36"/>
    <p:sldId id="599" r:id="rId37"/>
    <p:sldId id="600" r:id="rId38"/>
    <p:sldId id="637" r:id="rId39"/>
    <p:sldId id="651" r:id="rId40"/>
    <p:sldId id="636" r:id="rId41"/>
    <p:sldId id="603" r:id="rId42"/>
    <p:sldId id="638" r:id="rId43"/>
    <p:sldId id="679" r:id="rId44"/>
    <p:sldId id="691" r:id="rId45"/>
    <p:sldId id="487" r:id="rId46"/>
    <p:sldId id="690" r:id="rId47"/>
    <p:sldId id="488" r:id="rId48"/>
    <p:sldId id="489" r:id="rId49"/>
    <p:sldId id="490" r:id="rId50"/>
    <p:sldId id="704" r:id="rId51"/>
    <p:sldId id="491" r:id="rId52"/>
    <p:sldId id="705" r:id="rId53"/>
    <p:sldId id="492" r:id="rId54"/>
    <p:sldId id="706" r:id="rId55"/>
    <p:sldId id="493" r:id="rId56"/>
    <p:sldId id="516" r:id="rId57"/>
    <p:sldId id="692" r:id="rId58"/>
    <p:sldId id="711" r:id="rId59"/>
    <p:sldId id="517" r:id="rId60"/>
    <p:sldId id="518" r:id="rId61"/>
    <p:sldId id="519" r:id="rId62"/>
    <p:sldId id="520" r:id="rId63"/>
    <p:sldId id="509" r:id="rId64"/>
    <p:sldId id="616" r:id="rId65"/>
    <p:sldId id="611" r:id="rId66"/>
    <p:sldId id="54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software/dataplot/refman2/auxillar/mandis.ht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tl.nist.gov/div898/software/dataplot/refman2/auxillar/eucldist.ht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8.png"/><Relationship Id="rId4" Type="http://schemas.openxmlformats.org/officeDocument/2006/relationships/oleObject" Target="../embeddings/oleObject1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8.png"/><Relationship Id="rId4" Type="http://schemas.openxmlformats.org/officeDocument/2006/relationships/oleObject" Target="../embeddings/oleObject2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8.png"/><Relationship Id="rId4" Type="http://schemas.openxmlformats.org/officeDocument/2006/relationships/oleObject" Target="../embeddings/oleObject2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48" name="AutoShape 4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50" name="AutoShape 6" descr="Image result for Professor Teuvo Kohon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4152" name="Picture 8" descr="Image result for Professor Teuvo Kohon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52299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191000" y="0"/>
            <a:ext cx="495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 </a:t>
            </a:r>
            <a:r>
              <a:rPr lang="en-US" sz="2800" b="1" dirty="0" smtClean="0"/>
              <a:t>An interesting architecture based on </a:t>
            </a:r>
            <a:r>
              <a:rPr lang="en-US" sz="3600" b="1" dirty="0" smtClean="0">
                <a:solidFill>
                  <a:srgbClr val="FF0000"/>
                </a:solidFill>
              </a:rPr>
              <a:t>competitive learning process </a:t>
            </a:r>
            <a:r>
              <a:rPr lang="en-US" sz="2800" b="1" dirty="0" smtClean="0"/>
              <a:t>by</a:t>
            </a:r>
          </a:p>
          <a:p>
            <a:r>
              <a:rPr lang="en-US" sz="2800" b="1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Finish Professor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Teuvo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Kohonen</a:t>
            </a:r>
            <a:r>
              <a:rPr lang="en-US" sz="2800" b="1" dirty="0" smtClean="0"/>
              <a:t> </a:t>
            </a:r>
            <a:r>
              <a:rPr lang="en-US" sz="2400" b="1" dirty="0" smtClean="0"/>
              <a:t>[ </a:t>
            </a:r>
            <a:r>
              <a:rPr lang="en-US" sz="2400" b="1" i="1" dirty="0" smtClean="0"/>
              <a:t>Helsinki University of Technology, Laboratory of Computer and Information Science, Neural Network  Research centre</a:t>
            </a:r>
            <a:r>
              <a:rPr lang="en-US" sz="2400" b="1" dirty="0" smtClean="0"/>
              <a:t>, Finland ] </a:t>
            </a:r>
            <a:r>
              <a:rPr lang="en-US" sz="2800" b="1" dirty="0" smtClean="0"/>
              <a:t>introduced in 1990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called  </a:t>
            </a:r>
          </a:p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SELF-ORGANIZING MAPS</a:t>
            </a:r>
            <a:endParaRPr lang="en-US" sz="2800" b="1" i="1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4919008"/>
            <a:ext cx="495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Kohonen’s</a:t>
            </a:r>
            <a:r>
              <a:rPr lang="en-US" sz="2400" b="1" dirty="0" smtClean="0"/>
              <a:t> SOM is a widely-used ANN model based on the idea of 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self-organized or unsupervised learning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10C8A6-B1E8-4CBD-93AD-095167D2C442}" type="datetime1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A0043-7E4D-41F1-B849-0EA6BEB0218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-1219200" y="0"/>
            <a:ext cx="7086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Initial random weights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769938"/>
            <a:ext cx="5257800" cy="5326062"/>
            <a:chOff x="633" y="485"/>
            <a:chExt cx="4491" cy="3559"/>
          </a:xfrm>
        </p:grpSpPr>
        <p:pic>
          <p:nvPicPr>
            <p:cNvPr id="40967" name="Picture 10" descr="Slide08-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3" y="485"/>
              <a:ext cx="4491" cy="3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68" name="Text Box 6"/>
            <p:cNvSpPr txBox="1">
              <a:spLocks noChangeAspect="1" noChangeArrowheads="1"/>
            </p:cNvSpPr>
            <p:nvPr/>
          </p:nvSpPr>
          <p:spPr bwMode="auto">
            <a:xfrm rot="-5400000">
              <a:off x="600" y="203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  <a:latin typeface="Times New Roman" pitchFamily="18" charset="0"/>
                </a:rPr>
                <a:t>W(2,j)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808" y="3792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38800" y="0"/>
            <a:ext cx="350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 output nodes, </a:t>
            </a:r>
          </a:p>
          <a:p>
            <a:r>
              <a:rPr lang="en-US" sz="2800" dirty="0" smtClean="0"/>
              <a:t>2D inputs.</a:t>
            </a:r>
          </a:p>
          <a:p>
            <a:endParaRPr lang="en-US" sz="2800" dirty="0" smtClean="0"/>
          </a:p>
          <a:p>
            <a:r>
              <a:rPr lang="en-US" sz="2800" dirty="0" smtClean="0"/>
              <a:t>Weight to 100 output nodes from two input nodes as a feature map</a:t>
            </a:r>
          </a:p>
          <a:p>
            <a:endParaRPr lang="en-US" sz="2800" dirty="0" smtClean="0"/>
          </a:p>
          <a:p>
            <a:r>
              <a:rPr lang="en-US" sz="2800" dirty="0" smtClean="0"/>
              <a:t>The horizontal axis represents the value of the weight from input 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vertical axis represents the value of weight from input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CC64-4BF9-4EED-A170-861E8E0C5D6D}" type="datetime1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251E1-2D32-4666-BB4C-E234E4CBE8F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066800" y="104775"/>
            <a:ext cx="7010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after 100 iterations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17588" y="762000"/>
            <a:ext cx="7121525" cy="5643563"/>
            <a:chOff x="641" y="480"/>
            <a:chExt cx="4486" cy="3555"/>
          </a:xfrm>
        </p:grpSpPr>
        <p:pic>
          <p:nvPicPr>
            <p:cNvPr id="41991" name="Picture 12" descr="Slide08-3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" y="480"/>
              <a:ext cx="4486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 rot="16200000">
              <a:off x="647" y="1793"/>
              <a:ext cx="624" cy="4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b="1" dirty="0">
                  <a:solidFill>
                    <a:srgbClr val="FF0000"/>
                  </a:solidFill>
                  <a:latin typeface="Times New Roman" pitchFamily="18" charset="0"/>
                </a:rPr>
                <a:t>W(2,</a:t>
              </a:r>
              <a:r>
                <a:rPr lang="en-US" sz="1500" dirty="0">
                  <a:solidFill>
                    <a:srgbClr val="FF0000"/>
                  </a:solidFill>
                  <a:latin typeface="Times New Roman" pitchFamily="18" charset="0"/>
                </a:rPr>
                <a:t>j)</a:t>
              </a:r>
            </a:p>
            <a:p>
              <a:pPr>
                <a:spcBef>
                  <a:spcPct val="50000"/>
                </a:spcBef>
              </a:pP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1993" name="Text Box 11"/>
            <p:cNvSpPr txBox="1">
              <a:spLocks noChangeArrowheads="1"/>
            </p:cNvSpPr>
            <p:nvPr/>
          </p:nvSpPr>
          <p:spPr bwMode="auto">
            <a:xfrm>
              <a:off x="2793" y="3792"/>
              <a:ext cx="51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6B082C-D080-4810-A3D1-A5AA41087800}" type="datetime1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B2A84-A11E-49DF-BC9A-D40125DF826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90600" y="103188"/>
            <a:ext cx="7162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after 1000 iterations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14413" y="790575"/>
            <a:ext cx="7121525" cy="5643563"/>
            <a:chOff x="639" y="498"/>
            <a:chExt cx="4486" cy="3555"/>
          </a:xfrm>
        </p:grpSpPr>
        <p:pic>
          <p:nvPicPr>
            <p:cNvPr id="43015" name="Picture 9" descr="Slide08-3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9" y="498"/>
              <a:ext cx="4486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6" name="Text Box 4"/>
            <p:cNvSpPr txBox="1">
              <a:spLocks noChangeArrowheads="1"/>
            </p:cNvSpPr>
            <p:nvPr/>
          </p:nvSpPr>
          <p:spPr bwMode="auto">
            <a:xfrm rot="-5400000">
              <a:off x="563" y="206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W(2,j)</a:t>
              </a:r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2814" y="379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089DA9-15B4-4342-88D9-63A6842EA390}" type="datetime1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Intelligent Systems and Soft Computing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D3AFF-D0FD-4FAD-8156-E7C583E0096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990600" y="104775"/>
            <a:ext cx="7162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FBF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after 10,000 iterations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" y="914400"/>
            <a:ext cx="5943600" cy="5643563"/>
            <a:chOff x="639" y="498"/>
            <a:chExt cx="4486" cy="3555"/>
          </a:xfrm>
        </p:grpSpPr>
        <p:pic>
          <p:nvPicPr>
            <p:cNvPr id="44039" name="Picture 6" descr="Slide08-3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9" y="498"/>
              <a:ext cx="4486" cy="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0" name="Text Box 4"/>
            <p:cNvSpPr txBox="1">
              <a:spLocks noChangeArrowheads="1"/>
            </p:cNvSpPr>
            <p:nvPr/>
          </p:nvSpPr>
          <p:spPr bwMode="auto">
            <a:xfrm rot="-5400000">
              <a:off x="596" y="2077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W(2,j)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2853" y="3845"/>
              <a:ext cx="432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solidFill>
                    <a:schemeClr val="bg2"/>
                  </a:solidFill>
                  <a:latin typeface="Times New Roman" pitchFamily="18" charset="0"/>
                </a:rPr>
                <a:t>W(1,j)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67400" y="2667000"/>
            <a:ext cx="3276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Lines connect weights for nodes that are nearest neighbors.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An orderly grid indicates that topologically close nodes code inputs that are physically similar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62800" y="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Red </a:t>
            </a:r>
            <a:r>
              <a:rPr lang="en-US" sz="2400" b="1" dirty="0" err="1" smtClean="0">
                <a:solidFill>
                  <a:srgbClr val="FF0000"/>
                </a:solidFill>
              </a:rPr>
              <a:t>encicled</a:t>
            </a:r>
            <a:r>
              <a:rPr lang="en-US" sz="2400" b="1" dirty="0" smtClean="0">
                <a:solidFill>
                  <a:srgbClr val="FF0000"/>
                </a:solidFill>
              </a:rPr>
              <a:t> -undesirable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976858-D88E-4550-8CC0-49F9A2BF0F1C}" type="datetime1">
              <a:rPr lang="en-US"/>
              <a:pPr>
                <a:defRPr/>
              </a:pPr>
              <a:t>11/8/2020</a:t>
            </a:fld>
            <a:endParaRPr lang="en-US"/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785A4-BA55-4154-8EFC-1AA1D42E5C5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838200"/>
            <a:ext cx="9144000" cy="84638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 competitive learning,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neurons compete among themselves to be activated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output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that wins the “competition” is called the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winner-takes-all</a:t>
            </a: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neuron </a:t>
            </a:r>
            <a:r>
              <a:rPr lang="en-US" sz="3200" b="1" dirty="0" smtClean="0"/>
              <a:t>or simply the </a:t>
            </a:r>
            <a:r>
              <a:rPr lang="en-US" sz="3200" b="1" dirty="0" smtClean="0">
                <a:solidFill>
                  <a:srgbClr val="FF0000"/>
                </a:solidFill>
              </a:rPr>
              <a:t>winning neuron</a:t>
            </a:r>
            <a:r>
              <a:rPr lang="en-US" sz="3200" b="1" dirty="0" smtClean="0"/>
              <a:t>.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Mangal" pitchFamily="18" charset="0"/>
              </a:rPr>
              <a:t> Competitive learning rule </a:t>
            </a:r>
            <a:r>
              <a:rPr lang="en-US" sz="3600" b="1" dirty="0" smtClean="0">
                <a:latin typeface="Calibri" pitchFamily="34" charset="0"/>
                <a:ea typeface="Times New Roman" pitchFamily="18" charset="0"/>
                <a:cs typeface="Mangal" pitchFamily="18" charset="0"/>
              </a:rPr>
              <a:t>is a form of unsupervised training where output units are said to be in competition for input patterns.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>
              <a:latin typeface="Calibri" pitchFamily="34" charset="0"/>
              <a:ea typeface="Times New Roman" pitchFamily="18" charset="0"/>
              <a:cs typeface="Mangal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latin typeface="Calibri" pitchFamily="34" charset="0"/>
                <a:ea typeface="Times New Roman" pitchFamily="18" charset="0"/>
                <a:cs typeface="Mangal" pitchFamily="18" charset="0"/>
              </a:rPr>
              <a:t>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200" b="1" dirty="0" smtClean="0"/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286000" y="0"/>
            <a:ext cx="4656137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  <p:bldP spid="1228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600" b="1" dirty="0" smtClean="0">
                <a:latin typeface="+mj-lt"/>
                <a:ea typeface="Times New Roman" pitchFamily="18" charset="0"/>
                <a:cs typeface="Mangal" pitchFamily="18" charset="0"/>
              </a:rPr>
              <a:t>During training, the output unit that provides the highest activation to a given input pattern is declared the winner and weights of winner node is moved closer to the input pattern, whereas the rest of the neurons are left unchanged. </a:t>
            </a:r>
            <a:endParaRPr lang="en-US" sz="36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Mangal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In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Hebbian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learning, 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several output neurons  can be activated simultaneously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, and weights of all are changed, in competitive learning, only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 single output neuron is active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at     any time.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In a competitive neural network, the neurons ‘compete’ to be activated.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F0000"/>
                </a:solidFill>
              </a:rPr>
              <a:t>Activation is a function of distance </a:t>
            </a:r>
            <a:r>
              <a:rPr lang="en-US" sz="4000" b="1" dirty="0" smtClean="0"/>
              <a:t>from a selected data point</a:t>
            </a:r>
            <a:r>
              <a:rPr lang="en-US" sz="3600" b="1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The neuron closest to the data point — that is, with the highest activation — </a:t>
            </a:r>
            <a:r>
              <a:rPr lang="en-US" sz="3600" b="1" dirty="0" smtClean="0">
                <a:solidFill>
                  <a:srgbClr val="FF0000"/>
                </a:solidFill>
              </a:rPr>
              <a:t>‘wins’, </a:t>
            </a:r>
            <a:r>
              <a:rPr lang="en-US" sz="3600" b="1" dirty="0" smtClean="0"/>
              <a:t>and is moved towards the data point, attracting some of its </a:t>
            </a:r>
            <a:r>
              <a:rPr lang="en-US" sz="3600" b="1" dirty="0" err="1" smtClean="0"/>
              <a:t>neighbourhood</a:t>
            </a:r>
            <a:r>
              <a:rPr lang="en-US" sz="36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competitiveness </a:t>
            </a:r>
            <a:r>
              <a:rPr lang="en-US" sz="3600" b="1" dirty="0" smtClean="0"/>
              <a:t>allows</a:t>
            </a:r>
            <a:r>
              <a:rPr lang="en-US" sz="3600" b="1" dirty="0" smtClean="0">
                <a:solidFill>
                  <a:srgbClr val="FF0000"/>
                </a:solidFill>
              </a:rPr>
              <a:t> learning topology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2" name="Picture 2" descr="Iterative process of an SOM.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56994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Self-Organizing Networks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b="1" dirty="0" smtClean="0"/>
              <a:t>Learning Vector Quantization (LVQ)</a:t>
            </a:r>
          </a:p>
          <a:p>
            <a:r>
              <a:rPr lang="en-US" sz="4400" b="1" dirty="0" err="1" smtClean="0">
                <a:solidFill>
                  <a:srgbClr val="FF0000"/>
                </a:solidFill>
              </a:rPr>
              <a:t>Kohonen</a:t>
            </a:r>
            <a:r>
              <a:rPr lang="en-US" sz="4400" b="1" dirty="0" smtClean="0">
                <a:solidFill>
                  <a:srgbClr val="FF0000"/>
                </a:solidFill>
              </a:rPr>
              <a:t> Maps</a:t>
            </a:r>
          </a:p>
          <a:p>
            <a:r>
              <a:rPr lang="en-US" sz="4400" b="1" dirty="0" smtClean="0"/>
              <a:t>Principal Components Networks (PCN)</a:t>
            </a:r>
          </a:p>
          <a:p>
            <a:r>
              <a:rPr lang="en-US" sz="4400" b="1" dirty="0" smtClean="0"/>
              <a:t>Adaptive Resonance Theory (ART)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Professor Teuvo Kohon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0327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810000" y="2209800"/>
            <a:ext cx="5562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About this book:  The Self-Organizing Map (SOM) - one of the most realistic models of the biological brain function in the </a:t>
            </a:r>
            <a:r>
              <a:rPr lang="en-US" sz="2800" b="1" dirty="0" smtClean="0">
                <a:solidFill>
                  <a:srgbClr val="FF0000"/>
                </a:solidFill>
              </a:rPr>
              <a:t>unsupervised learning category.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4572000"/>
            <a:ext cx="5715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Many fields of science have adopted  SOM as a standard analytical tool in : </a:t>
            </a:r>
            <a:r>
              <a:rPr lang="en-US" sz="2400" b="1" dirty="0" smtClean="0">
                <a:solidFill>
                  <a:srgbClr val="FF0000"/>
                </a:solidFill>
              </a:rPr>
              <a:t>statistics, signal processing, control theory, financial analysis, experimental physics, chemistry and medicine. 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FF0000"/>
                </a:solidFill>
              </a:rPr>
              <a:t>KOHENON MAPS :</a:t>
            </a:r>
          </a:p>
          <a:p>
            <a:pPr fontAlgn="base"/>
            <a:endParaRPr lang="en-US" sz="32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3200" b="1" dirty="0" smtClean="0"/>
              <a:t>The basic units are </a:t>
            </a:r>
            <a:r>
              <a:rPr lang="en-US" sz="3200" b="1" dirty="0" smtClean="0">
                <a:solidFill>
                  <a:srgbClr val="FF0000"/>
                </a:solidFill>
              </a:rPr>
              <a:t>neurons</a:t>
            </a:r>
          </a:p>
          <a:p>
            <a:pPr fontAlgn="base"/>
            <a:r>
              <a:rPr lang="en-US" sz="3200" b="1" dirty="0" smtClean="0"/>
              <a:t> </a:t>
            </a:r>
          </a:p>
          <a:p>
            <a:pPr fontAlgn="base">
              <a:buFont typeface="Wingdings" pitchFamily="2" charset="2"/>
              <a:buChar char="ü"/>
            </a:pPr>
            <a:r>
              <a:rPr lang="en-US" sz="3200" b="1" dirty="0" smtClean="0"/>
              <a:t>organized into two layers: the </a:t>
            </a:r>
            <a:r>
              <a:rPr lang="en-US" sz="3200" b="1" dirty="0" smtClean="0">
                <a:solidFill>
                  <a:srgbClr val="FF0000"/>
                </a:solidFill>
              </a:rPr>
              <a:t>input layer(input nodes)</a:t>
            </a:r>
            <a:r>
              <a:rPr lang="en-US" sz="3200" b="1" dirty="0" smtClean="0"/>
              <a:t> and the </a:t>
            </a:r>
            <a:r>
              <a:rPr lang="en-US" sz="3200" b="1" dirty="0" smtClean="0">
                <a:solidFill>
                  <a:srgbClr val="FF0000"/>
                </a:solidFill>
              </a:rPr>
              <a:t>output layer </a:t>
            </a:r>
            <a:r>
              <a:rPr lang="en-US" sz="3200" b="1" dirty="0" smtClean="0"/>
              <a:t>( </a:t>
            </a:r>
            <a:r>
              <a:rPr lang="en-US" sz="3200" b="1" dirty="0" smtClean="0">
                <a:solidFill>
                  <a:srgbClr val="FF0000"/>
                </a:solidFill>
              </a:rPr>
              <a:t>output map), output nodes are called computational nodes</a:t>
            </a:r>
            <a:endParaRPr lang="en-US" sz="3200" b="1" dirty="0" smtClean="0"/>
          </a:p>
          <a:p>
            <a:pPr fontAlgn="base">
              <a:buFont typeface="Wingdings" pitchFamily="2" charset="2"/>
              <a:buChar char="ü"/>
            </a:pPr>
            <a:endParaRPr lang="en-US" sz="32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3200" b="1" dirty="0" smtClean="0"/>
              <a:t>All the input neurons are connected to all the output neurons, and these connections have </a:t>
            </a:r>
            <a:r>
              <a:rPr lang="en-US" sz="3200" b="1" dirty="0" smtClean="0">
                <a:solidFill>
                  <a:srgbClr val="FF0000"/>
                </a:solidFill>
              </a:rPr>
              <a:t>strengths/weights</a:t>
            </a:r>
            <a:r>
              <a:rPr lang="en-US" sz="3200" b="1" dirty="0" smtClean="0"/>
              <a:t>, associated with them. </a:t>
            </a:r>
          </a:p>
          <a:p>
            <a:pPr fontAlgn="base">
              <a:buFont typeface="Wingdings" pitchFamily="2" charset="2"/>
              <a:buChar char="ü"/>
            </a:pPr>
            <a:endParaRPr lang="en-US" sz="32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3200" b="1" dirty="0" smtClean="0"/>
              <a:t>The output map is a 1-D(string) /2-D grid/mesh of neurons, with </a:t>
            </a:r>
            <a:r>
              <a:rPr lang="en-US" sz="3200" b="1" dirty="0" smtClean="0">
                <a:solidFill>
                  <a:srgbClr val="FF0000"/>
                </a:solidFill>
              </a:rPr>
              <a:t>no connections between the units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490" name="Picture 2" descr="The structure of a Kohonen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477000" y="0"/>
            <a:ext cx="266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One dimensional map will just have a single row (or a single column) in the computational     	layer.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79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172200" y="4611231"/>
            <a:ext cx="297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The advantage of SOM is that it allows one to easily tell how a country is ranked among the world with a simple glance of the learned</a:t>
            </a:r>
          </a:p>
          <a:p>
            <a:r>
              <a:rPr lang="en-US" sz="2000" b="1" dirty="0" smtClean="0"/>
              <a:t>Units 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066800" y="0"/>
            <a:ext cx="7151688" cy="6715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Feature-mapping </a:t>
            </a:r>
            <a:r>
              <a:rPr lang="en-US" sz="3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model</a:t>
            </a:r>
          </a:p>
        </p:txBody>
      </p:sp>
      <p:pic>
        <p:nvPicPr>
          <p:cNvPr id="24582" name="Picture 5" descr="Slide08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0887" cy="56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21166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it is a very useful technique for clustering analysis, and exploring data.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Kohonen Maps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1752600" y="1905000"/>
            <a:ext cx="5257800" cy="4114800"/>
            <a:chOff x="1104" y="1200"/>
            <a:chExt cx="3312" cy="2592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Oval 12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Line 52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9" name="Line 53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Line 54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Line 55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Oval 56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Oval 57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Line 58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Line 59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Line 60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Line 61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Oval 62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9" name="Oval 63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64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1" name="Line 65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Line 66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3" name="Line 67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Oval 68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5" name="Oval 69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6" name="Line 70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Line 71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72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9" name="Line 73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0" name="Oval 86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1" name="Oval 87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88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3" name="Line 89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Line 90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Line 91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Oval 92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Oval 93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8" name="Line 94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9" name="Line 95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0" name="Line 96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1" name="Line 97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2" name="Oval 98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3" name="Oval 99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4" name="Line 100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5" name="Line 101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6" name="Line 102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7" name="Line 103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8" name="Oval 104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39" name="Oval 105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0" name="Line 106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1" name="Line 109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2" name="Oval 110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3" name="Oval 111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4" name="Line 112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5" name="Line 113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6" name="Line 114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7" name="Line 115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8" name="Oval 116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9" name="Oval 11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0" name="Line 118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1" name="Line 119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2" name="Line 120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3" name="Line 121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4" name="Oval 122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5" name="Oval 123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6" name="Line 124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7" name="Line 125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8" name="Line 126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9" name="Line 127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0" name="Oval 128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1" name="Oval 129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2" name="Line 130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3" name="Line 131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4" name="Line 132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5" name="Line 133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6" name="Oval 134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7" name="Oval 135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8" name="Line 13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9" name="Line 137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0" name="Line 138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1" name="Line 139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2" name="Oval 140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3" name="Oval 141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4" name="Line 142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5" name="Line 143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6" name="Line 144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7" name="Line 145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8" name="Oval 146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79" name="Oval 147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0" name="Line 148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1" name="Line 149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2" name="Line 150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3" name="Line 151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4" name="Oval 152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5" name="Oval 153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6" name="Line 154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7" name="Line 157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8" name="Oval 158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9" name="Oval 159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0" name="Line 160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1" name="Line 161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2" name="Line 162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3" name="Oval 163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4" name="Oval 164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5" name="Line 165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6" name="Line 166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7" name="Line 167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8" name="Oval 168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9" name="Oval 169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0" name="Line 170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1" name="Line 171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2" name="Line 172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3" name="Oval 173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4" name="Oval 174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5" name="Line 175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6" name="Line 176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7" name="Line 177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8" name="Oval 178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9" name="Oval 179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0" name="Line 180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1" name="Line 181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2" name="Line 182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3" name="Oval 183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4" name="Oval 184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5" name="Line 185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6" name="Line 186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7" name="Line 187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8" name="Oval 188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9" name="Oval 189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0" name="Line 190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1" name="Line 191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2" name="Line 192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3" name="Oval 193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4" name="Oval 194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5" name="Line 195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Kohonen Maps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1905000"/>
            <a:ext cx="5257800" cy="4114800"/>
            <a:chOff x="1104" y="1200"/>
            <a:chExt cx="3312" cy="2592"/>
          </a:xfrm>
        </p:grpSpPr>
        <p:sp>
          <p:nvSpPr>
            <p:cNvPr id="111622" name="Oval 5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3" name="Oval 6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Line 7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5" name="Line 8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Line 9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Line 10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Oval 11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Oval 12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Line 13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1" name="Line 14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2" name="Line 15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Line 16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Oval 17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5" name="Oval 18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Line 19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7" name="Line 20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Line 21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Line 22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Oval 23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1" name="Oval 24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Line 25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3" name="Line 26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4" name="Line 27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8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Oval 29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7" name="Oval 30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Line 31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Line 32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0" name="Line 33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1" name="Line 3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2" name="Oval 3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3" name="Oval 36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4" name="Line 37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5" name="Line 38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6" name="Line 39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7" name="Line 40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8" name="Oval 41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9" name="Oval 42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0" name="Line 43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1" name="Line 44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2" name="Line 45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3" name="Line 46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4" name="Oval 47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5" name="Oval 48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6" name="Line 49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7" name="Line 5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8" name="Oval 51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9" name="Oval 52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0" name="Line 53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1" name="Line 54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2" name="Line 55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3" name="Line 56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4" name="Oval 57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5" name="Oval 58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6" name="Line 59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7" name="Line 60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8" name="Line 61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79" name="Line 62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0" name="Oval 63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1" name="Oval 64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2" name="Line 65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3" name="Line 6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4" name="Line 67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5" name="Line 68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6" name="Oval 69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7" name="Oval 70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8" name="Line 71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89" name="Line 72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0" name="Line 73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1" name="Line 74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2" name="Oval 75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3" name="Oval 76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4" name="Line 77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5" name="Line 78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6" name="Line 79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7" name="Line 80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8" name="Oval 81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99" name="Oval 82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0" name="Line 83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1" name="Line 84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2" name="Line 85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3" name="Line 86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4" name="Oval 87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5" name="Oval 88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6" name="Line 89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7" name="Line 90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8" name="Line 91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09" name="Line 92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0" name="Oval 93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1" name="Oval 94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2" name="Line 95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3" name="Line 96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4" name="Oval 97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5" name="Oval 98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6" name="Line 99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7" name="Line 100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8" name="Line 101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19" name="Oval 102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0" name="Oval 103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1" name="Line 104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2" name="Line 105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3" name="Line 106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4" name="Oval 107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5" name="Oval 108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6" name="Line 109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7" name="Line 110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8" name="Line 111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29" name="Oval 112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0" name="Oval 113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1" name="Line 114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2" name="Line 115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3" name="Line 116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4" name="Oval 117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5" name="Oval 118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6" name="Line 119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7" name="Line 120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8" name="Line 121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39" name="Oval 122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0" name="Oval 123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1" name="Line 124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2" name="Line 125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3" name="Line 126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4" name="Oval 127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5" name="Oval 128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6" name="Line 129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7" name="Line 130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8" name="Line 131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49" name="Oval 132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0" name="Oval 133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51" name="Line 134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20" name="AutoShape 135"/>
          <p:cNvSpPr>
            <a:spLocks noChangeArrowheads="1"/>
          </p:cNvSpPr>
          <p:nvPr/>
        </p:nvSpPr>
        <p:spPr bwMode="auto">
          <a:xfrm>
            <a:off x="762000" y="1600200"/>
            <a:ext cx="4038600" cy="4953000"/>
          </a:xfrm>
          <a:prstGeom prst="rightArrow">
            <a:avLst>
              <a:gd name="adj1" fmla="val 51472"/>
              <a:gd name="adj2" fmla="val 72579"/>
            </a:avLst>
          </a:prstGeom>
          <a:gradFill rotWithShape="0">
            <a:gsLst>
              <a:gs pos="0">
                <a:schemeClr val="bg1"/>
              </a:gs>
              <a:gs pos="100000">
                <a:srgbClr val="99FF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The input </a:t>
            </a:r>
            <a:r>
              <a:rPr lang="en-US" sz="3200" b="1" i="1"/>
              <a:t>x</a:t>
            </a:r>
            <a:r>
              <a:rPr lang="en-US">
                <a:latin typeface="Tahoma" pitchFamily="34" charset="0"/>
              </a:rPr>
              <a:t> is given to </a:t>
            </a:r>
          </a:p>
          <a:p>
            <a:pPr algn="ctr"/>
            <a:r>
              <a:rPr lang="en-US">
                <a:latin typeface="Tahoma" pitchFamily="34" charset="0"/>
              </a:rPr>
              <a:t>all the units at the same </a:t>
            </a:r>
          </a:p>
          <a:p>
            <a:pPr algn="ctr"/>
            <a:r>
              <a:rPr lang="en-US">
                <a:latin typeface="Tahoma" pitchFamily="34" charset="0"/>
              </a:rPr>
              <a:t>time</a:t>
            </a:r>
          </a:p>
        </p:txBody>
      </p:sp>
      <p:sp>
        <p:nvSpPr>
          <p:cNvPr id="111621" name="Text Box 137"/>
          <p:cNvSpPr txBox="1">
            <a:spLocks noChangeArrowheads="1"/>
          </p:cNvSpPr>
          <p:nvPr/>
        </p:nvSpPr>
        <p:spPr bwMode="auto">
          <a:xfrm>
            <a:off x="457200" y="4535488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Oval 135"/>
          <p:cNvSpPr>
            <a:spLocks noChangeArrowheads="1"/>
          </p:cNvSpPr>
          <p:nvPr/>
        </p:nvSpPr>
        <p:spPr bwMode="auto">
          <a:xfrm>
            <a:off x="5638800" y="2438400"/>
            <a:ext cx="2514600" cy="23622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Kohonen Maps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2514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2514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2743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2971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971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2743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200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V="1">
            <a:off x="3429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57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657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3429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Oval 16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Oval 17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4114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3434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343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 flipV="1">
            <a:off x="4114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Oval 23"/>
          <p:cNvSpPr>
            <a:spLocks noChangeArrowheads="1"/>
          </p:cNvSpPr>
          <p:nvPr/>
        </p:nvSpPr>
        <p:spPr bwMode="auto">
          <a:xfrm>
            <a:off x="45720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 flipV="1">
            <a:off x="4800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50292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50292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V="1"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Oval 28"/>
          <p:cNvSpPr>
            <a:spLocks noChangeArrowheads="1"/>
          </p:cNvSpPr>
          <p:nvPr/>
        </p:nvSpPr>
        <p:spPr bwMode="auto">
          <a:xfrm>
            <a:off x="52578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5715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57150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 flipV="1">
            <a:off x="5486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943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 flipV="1">
            <a:off x="6172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6400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6400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6172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6629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Oval 41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Line 42"/>
          <p:cNvSpPr>
            <a:spLocks noChangeShapeType="1"/>
          </p:cNvSpPr>
          <p:nvPr/>
        </p:nvSpPr>
        <p:spPr bwMode="auto">
          <a:xfrm flipV="1">
            <a:off x="685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3" name="Line 43"/>
          <p:cNvSpPr>
            <a:spLocks noChangeShapeType="1"/>
          </p:cNvSpPr>
          <p:nvPr/>
        </p:nvSpPr>
        <p:spPr bwMode="auto">
          <a:xfrm>
            <a:off x="7086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7086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 flipV="1">
            <a:off x="6858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6" name="Oval 46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7" name="Oval 47"/>
          <p:cNvSpPr>
            <a:spLocks noChangeArrowheads="1"/>
          </p:cNvSpPr>
          <p:nvPr/>
        </p:nvSpPr>
        <p:spPr bwMode="auto">
          <a:xfrm>
            <a:off x="7315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8" name="Line 48"/>
          <p:cNvSpPr>
            <a:spLocks noChangeShapeType="1"/>
          </p:cNvSpPr>
          <p:nvPr/>
        </p:nvSpPr>
        <p:spPr bwMode="auto">
          <a:xfrm flipV="1">
            <a:off x="7543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 flipV="1">
            <a:off x="7543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0" name="Oval 50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1" name="Oval 51"/>
          <p:cNvSpPr>
            <a:spLocks noChangeArrowheads="1"/>
          </p:cNvSpPr>
          <p:nvPr/>
        </p:nvSpPr>
        <p:spPr bwMode="auto">
          <a:xfrm>
            <a:off x="2514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V="1">
            <a:off x="2743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>
            <a:off x="2971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2971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6" name="Oval 56"/>
          <p:cNvSpPr>
            <a:spLocks noChangeArrowheads="1"/>
          </p:cNvSpPr>
          <p:nvPr/>
        </p:nvSpPr>
        <p:spPr bwMode="auto">
          <a:xfrm>
            <a:off x="3200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7" name="Oval 5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8" name="Line 58"/>
          <p:cNvSpPr>
            <a:spLocks noChangeShapeType="1"/>
          </p:cNvSpPr>
          <p:nvPr/>
        </p:nvSpPr>
        <p:spPr bwMode="auto">
          <a:xfrm flipV="1"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9" name="Line 59"/>
          <p:cNvSpPr>
            <a:spLocks noChangeShapeType="1"/>
          </p:cNvSpPr>
          <p:nvPr/>
        </p:nvSpPr>
        <p:spPr bwMode="auto">
          <a:xfrm>
            <a:off x="3657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0" name="Line 60"/>
          <p:cNvSpPr>
            <a:spLocks noChangeShapeType="1"/>
          </p:cNvSpPr>
          <p:nvPr/>
        </p:nvSpPr>
        <p:spPr bwMode="auto">
          <a:xfrm>
            <a:off x="3657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1" name="Line 61"/>
          <p:cNvSpPr>
            <a:spLocks noChangeShapeType="1"/>
          </p:cNvSpPr>
          <p:nvPr/>
        </p:nvSpPr>
        <p:spPr bwMode="auto">
          <a:xfrm flipV="1">
            <a:off x="3429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2" name="Oval 62"/>
          <p:cNvSpPr>
            <a:spLocks noChangeArrowheads="1"/>
          </p:cNvSpPr>
          <p:nvPr/>
        </p:nvSpPr>
        <p:spPr bwMode="auto">
          <a:xfrm>
            <a:off x="3886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3" name="Oval 63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4" name="Line 64"/>
          <p:cNvSpPr>
            <a:spLocks noChangeShapeType="1"/>
          </p:cNvSpPr>
          <p:nvPr/>
        </p:nvSpPr>
        <p:spPr bwMode="auto">
          <a:xfrm flipV="1">
            <a:off x="4114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5" name="Line 65"/>
          <p:cNvSpPr>
            <a:spLocks noChangeShapeType="1"/>
          </p:cNvSpPr>
          <p:nvPr/>
        </p:nvSpPr>
        <p:spPr bwMode="auto">
          <a:xfrm>
            <a:off x="43434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6" name="Line 66"/>
          <p:cNvSpPr>
            <a:spLocks noChangeShapeType="1"/>
          </p:cNvSpPr>
          <p:nvPr/>
        </p:nvSpPr>
        <p:spPr bwMode="auto">
          <a:xfrm>
            <a:off x="4343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 flipV="1">
            <a:off x="4114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8" name="Oval 68"/>
          <p:cNvSpPr>
            <a:spLocks noChangeArrowheads="1"/>
          </p:cNvSpPr>
          <p:nvPr/>
        </p:nvSpPr>
        <p:spPr bwMode="auto">
          <a:xfrm>
            <a:off x="4572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9" name="Oval 69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 flipV="1">
            <a:off x="4800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5029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5029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3" name="Line 73"/>
          <p:cNvSpPr>
            <a:spLocks noChangeShapeType="1"/>
          </p:cNvSpPr>
          <p:nvPr/>
        </p:nvSpPr>
        <p:spPr bwMode="auto">
          <a:xfrm flipV="1">
            <a:off x="48006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4" name="Oval 74"/>
          <p:cNvSpPr>
            <a:spLocks noChangeArrowheads="1"/>
          </p:cNvSpPr>
          <p:nvPr/>
        </p:nvSpPr>
        <p:spPr bwMode="auto">
          <a:xfrm>
            <a:off x="5257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5" name="Oval 7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6" name="Line 76"/>
          <p:cNvSpPr>
            <a:spLocks noChangeShapeType="1"/>
          </p:cNvSpPr>
          <p:nvPr/>
        </p:nvSpPr>
        <p:spPr bwMode="auto">
          <a:xfrm flipV="1">
            <a:off x="5486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7" name="Line 77"/>
          <p:cNvSpPr>
            <a:spLocks noChangeShapeType="1"/>
          </p:cNvSpPr>
          <p:nvPr/>
        </p:nvSpPr>
        <p:spPr bwMode="auto">
          <a:xfrm>
            <a:off x="57150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8" name="Line 78"/>
          <p:cNvSpPr>
            <a:spLocks noChangeShapeType="1"/>
          </p:cNvSpPr>
          <p:nvPr/>
        </p:nvSpPr>
        <p:spPr bwMode="auto">
          <a:xfrm>
            <a:off x="57150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9" name="Line 79"/>
          <p:cNvSpPr>
            <a:spLocks noChangeShapeType="1"/>
          </p:cNvSpPr>
          <p:nvPr/>
        </p:nvSpPr>
        <p:spPr bwMode="auto">
          <a:xfrm flipV="1">
            <a:off x="5486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0" name="Oval 80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1" name="Oval 81"/>
          <p:cNvSpPr>
            <a:spLocks noChangeArrowheads="1"/>
          </p:cNvSpPr>
          <p:nvPr/>
        </p:nvSpPr>
        <p:spPr bwMode="auto">
          <a:xfrm>
            <a:off x="5943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82"/>
          <p:cNvSpPr>
            <a:spLocks noChangeShapeType="1"/>
          </p:cNvSpPr>
          <p:nvPr/>
        </p:nvSpPr>
        <p:spPr bwMode="auto">
          <a:xfrm flipV="1">
            <a:off x="6172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Line 83"/>
          <p:cNvSpPr>
            <a:spLocks noChangeShapeType="1"/>
          </p:cNvSpPr>
          <p:nvPr/>
        </p:nvSpPr>
        <p:spPr bwMode="auto">
          <a:xfrm>
            <a:off x="6400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4" name="Line 84"/>
          <p:cNvSpPr>
            <a:spLocks noChangeShapeType="1"/>
          </p:cNvSpPr>
          <p:nvPr/>
        </p:nvSpPr>
        <p:spPr bwMode="auto">
          <a:xfrm>
            <a:off x="6400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5" name="Line 85"/>
          <p:cNvSpPr>
            <a:spLocks noChangeShapeType="1"/>
          </p:cNvSpPr>
          <p:nvPr/>
        </p:nvSpPr>
        <p:spPr bwMode="auto">
          <a:xfrm flipV="1">
            <a:off x="6172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6" name="Oval 86"/>
          <p:cNvSpPr>
            <a:spLocks noChangeArrowheads="1"/>
          </p:cNvSpPr>
          <p:nvPr/>
        </p:nvSpPr>
        <p:spPr bwMode="auto">
          <a:xfrm>
            <a:off x="6629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7" name="Oval 87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8" name="Line 88"/>
          <p:cNvSpPr>
            <a:spLocks noChangeShapeType="1"/>
          </p:cNvSpPr>
          <p:nvPr/>
        </p:nvSpPr>
        <p:spPr bwMode="auto">
          <a:xfrm flipV="1">
            <a:off x="6858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9" name="Line 89"/>
          <p:cNvSpPr>
            <a:spLocks noChangeShapeType="1"/>
          </p:cNvSpPr>
          <p:nvPr/>
        </p:nvSpPr>
        <p:spPr bwMode="auto">
          <a:xfrm>
            <a:off x="7086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0" name="Line 90"/>
          <p:cNvSpPr>
            <a:spLocks noChangeShapeType="1"/>
          </p:cNvSpPr>
          <p:nvPr/>
        </p:nvSpPr>
        <p:spPr bwMode="auto">
          <a:xfrm>
            <a:off x="7086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91"/>
          <p:cNvSpPr>
            <a:spLocks noChangeShapeType="1"/>
          </p:cNvSpPr>
          <p:nvPr/>
        </p:nvSpPr>
        <p:spPr bwMode="auto">
          <a:xfrm flipV="1">
            <a:off x="6858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Oval 92"/>
          <p:cNvSpPr>
            <a:spLocks noChangeArrowheads="1"/>
          </p:cNvSpPr>
          <p:nvPr/>
        </p:nvSpPr>
        <p:spPr bwMode="auto">
          <a:xfrm>
            <a:off x="7315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3" name="Oval 93"/>
          <p:cNvSpPr>
            <a:spLocks noChangeArrowheads="1"/>
          </p:cNvSpPr>
          <p:nvPr/>
        </p:nvSpPr>
        <p:spPr bwMode="auto">
          <a:xfrm>
            <a:off x="7315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4" name="Line 94"/>
          <p:cNvSpPr>
            <a:spLocks noChangeShapeType="1"/>
          </p:cNvSpPr>
          <p:nvPr/>
        </p:nvSpPr>
        <p:spPr bwMode="auto">
          <a:xfrm flipV="1">
            <a:off x="754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5" name="Line 95"/>
          <p:cNvSpPr>
            <a:spLocks noChangeShapeType="1"/>
          </p:cNvSpPr>
          <p:nvPr/>
        </p:nvSpPr>
        <p:spPr bwMode="auto">
          <a:xfrm flipV="1">
            <a:off x="7543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6" name="Oval 96"/>
          <p:cNvSpPr>
            <a:spLocks noChangeArrowheads="1"/>
          </p:cNvSpPr>
          <p:nvPr/>
        </p:nvSpPr>
        <p:spPr bwMode="auto">
          <a:xfrm>
            <a:off x="2514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7" name="Oval 97"/>
          <p:cNvSpPr>
            <a:spLocks noChangeArrowheads="1"/>
          </p:cNvSpPr>
          <p:nvPr/>
        </p:nvSpPr>
        <p:spPr bwMode="auto">
          <a:xfrm>
            <a:off x="2514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8" name="Line 98"/>
          <p:cNvSpPr>
            <a:spLocks noChangeShapeType="1"/>
          </p:cNvSpPr>
          <p:nvPr/>
        </p:nvSpPr>
        <p:spPr bwMode="auto">
          <a:xfrm flipV="1">
            <a:off x="2743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9" name="Line 99"/>
          <p:cNvSpPr>
            <a:spLocks noChangeShapeType="1"/>
          </p:cNvSpPr>
          <p:nvPr/>
        </p:nvSpPr>
        <p:spPr bwMode="auto">
          <a:xfrm>
            <a:off x="2971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0" name="Line 100"/>
          <p:cNvSpPr>
            <a:spLocks noChangeShapeType="1"/>
          </p:cNvSpPr>
          <p:nvPr/>
        </p:nvSpPr>
        <p:spPr bwMode="auto">
          <a:xfrm>
            <a:off x="2971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1" name="Oval 101"/>
          <p:cNvSpPr>
            <a:spLocks noChangeArrowheads="1"/>
          </p:cNvSpPr>
          <p:nvPr/>
        </p:nvSpPr>
        <p:spPr bwMode="auto">
          <a:xfrm>
            <a:off x="3200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2" name="Oval 102"/>
          <p:cNvSpPr>
            <a:spLocks noChangeArrowheads="1"/>
          </p:cNvSpPr>
          <p:nvPr/>
        </p:nvSpPr>
        <p:spPr bwMode="auto">
          <a:xfrm>
            <a:off x="3200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3" name="Line 103"/>
          <p:cNvSpPr>
            <a:spLocks noChangeShapeType="1"/>
          </p:cNvSpPr>
          <p:nvPr/>
        </p:nvSpPr>
        <p:spPr bwMode="auto">
          <a:xfrm flipV="1">
            <a:off x="3429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4" name="Line 104"/>
          <p:cNvSpPr>
            <a:spLocks noChangeShapeType="1"/>
          </p:cNvSpPr>
          <p:nvPr/>
        </p:nvSpPr>
        <p:spPr bwMode="auto">
          <a:xfrm>
            <a:off x="3657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5" name="Line 105"/>
          <p:cNvSpPr>
            <a:spLocks noChangeShapeType="1"/>
          </p:cNvSpPr>
          <p:nvPr/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6" name="Oval 106"/>
          <p:cNvSpPr>
            <a:spLocks noChangeArrowheads="1"/>
          </p:cNvSpPr>
          <p:nvPr/>
        </p:nvSpPr>
        <p:spPr bwMode="auto">
          <a:xfrm>
            <a:off x="3886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7" name="Oval 107"/>
          <p:cNvSpPr>
            <a:spLocks noChangeArrowheads="1"/>
          </p:cNvSpPr>
          <p:nvPr/>
        </p:nvSpPr>
        <p:spPr bwMode="auto">
          <a:xfrm>
            <a:off x="3886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8" name="Line 108"/>
          <p:cNvSpPr>
            <a:spLocks noChangeShapeType="1"/>
          </p:cNvSpPr>
          <p:nvPr/>
        </p:nvSpPr>
        <p:spPr bwMode="auto">
          <a:xfrm flipV="1">
            <a:off x="4114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9" name="Line 109"/>
          <p:cNvSpPr>
            <a:spLocks noChangeShapeType="1"/>
          </p:cNvSpPr>
          <p:nvPr/>
        </p:nvSpPr>
        <p:spPr bwMode="auto">
          <a:xfrm>
            <a:off x="4343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0" name="Line 110"/>
          <p:cNvSpPr>
            <a:spLocks noChangeShapeType="1"/>
          </p:cNvSpPr>
          <p:nvPr/>
        </p:nvSpPr>
        <p:spPr bwMode="auto">
          <a:xfrm>
            <a:off x="4343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1" name="Oval 111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2" name="Oval 112"/>
          <p:cNvSpPr>
            <a:spLocks noChangeArrowheads="1"/>
          </p:cNvSpPr>
          <p:nvPr/>
        </p:nvSpPr>
        <p:spPr bwMode="auto">
          <a:xfrm>
            <a:off x="45720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3" name="Line 113"/>
          <p:cNvSpPr>
            <a:spLocks noChangeShapeType="1"/>
          </p:cNvSpPr>
          <p:nvPr/>
        </p:nvSpPr>
        <p:spPr bwMode="auto">
          <a:xfrm flipV="1">
            <a:off x="4800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4" name="Line 114"/>
          <p:cNvSpPr>
            <a:spLocks noChangeShapeType="1"/>
          </p:cNvSpPr>
          <p:nvPr/>
        </p:nvSpPr>
        <p:spPr bwMode="auto">
          <a:xfrm>
            <a:off x="5029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5" name="Line 115"/>
          <p:cNvSpPr>
            <a:spLocks noChangeShapeType="1"/>
          </p:cNvSpPr>
          <p:nvPr/>
        </p:nvSpPr>
        <p:spPr bwMode="auto">
          <a:xfrm>
            <a:off x="50292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6" name="Oval 116"/>
          <p:cNvSpPr>
            <a:spLocks noChangeArrowheads="1"/>
          </p:cNvSpPr>
          <p:nvPr/>
        </p:nvSpPr>
        <p:spPr bwMode="auto">
          <a:xfrm>
            <a:off x="5257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7" name="Oval 117"/>
          <p:cNvSpPr>
            <a:spLocks noChangeArrowheads="1"/>
          </p:cNvSpPr>
          <p:nvPr/>
        </p:nvSpPr>
        <p:spPr bwMode="auto">
          <a:xfrm>
            <a:off x="5257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8" name="Line 118"/>
          <p:cNvSpPr>
            <a:spLocks noChangeShapeType="1"/>
          </p:cNvSpPr>
          <p:nvPr/>
        </p:nvSpPr>
        <p:spPr bwMode="auto">
          <a:xfrm flipV="1"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9" name="Line 119"/>
          <p:cNvSpPr>
            <a:spLocks noChangeShapeType="1"/>
          </p:cNvSpPr>
          <p:nvPr/>
        </p:nvSpPr>
        <p:spPr bwMode="auto">
          <a:xfrm>
            <a:off x="57150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0" name="Line 120"/>
          <p:cNvSpPr>
            <a:spLocks noChangeShapeType="1"/>
          </p:cNvSpPr>
          <p:nvPr/>
        </p:nvSpPr>
        <p:spPr bwMode="auto">
          <a:xfrm>
            <a:off x="57150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1" name="Oval 121"/>
          <p:cNvSpPr>
            <a:spLocks noChangeArrowheads="1"/>
          </p:cNvSpPr>
          <p:nvPr/>
        </p:nvSpPr>
        <p:spPr bwMode="auto">
          <a:xfrm>
            <a:off x="5943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2" name="Oval 122"/>
          <p:cNvSpPr>
            <a:spLocks noChangeArrowheads="1"/>
          </p:cNvSpPr>
          <p:nvPr/>
        </p:nvSpPr>
        <p:spPr bwMode="auto">
          <a:xfrm>
            <a:off x="5943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3" name="Line 123"/>
          <p:cNvSpPr>
            <a:spLocks noChangeShapeType="1"/>
          </p:cNvSpPr>
          <p:nvPr/>
        </p:nvSpPr>
        <p:spPr bwMode="auto">
          <a:xfrm flipV="1"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4" name="Line 124"/>
          <p:cNvSpPr>
            <a:spLocks noChangeShapeType="1"/>
          </p:cNvSpPr>
          <p:nvPr/>
        </p:nvSpPr>
        <p:spPr bwMode="auto">
          <a:xfrm>
            <a:off x="6400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5" name="Line 125"/>
          <p:cNvSpPr>
            <a:spLocks noChangeShapeType="1"/>
          </p:cNvSpPr>
          <p:nvPr/>
        </p:nvSpPr>
        <p:spPr bwMode="auto">
          <a:xfrm>
            <a:off x="6400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6" name="Oval 126"/>
          <p:cNvSpPr>
            <a:spLocks noChangeArrowheads="1"/>
          </p:cNvSpPr>
          <p:nvPr/>
        </p:nvSpPr>
        <p:spPr bwMode="auto">
          <a:xfrm>
            <a:off x="6629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7" name="Oval 127"/>
          <p:cNvSpPr>
            <a:spLocks noChangeArrowheads="1"/>
          </p:cNvSpPr>
          <p:nvPr/>
        </p:nvSpPr>
        <p:spPr bwMode="auto">
          <a:xfrm>
            <a:off x="6629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8" name="Line 128"/>
          <p:cNvSpPr>
            <a:spLocks noChangeShapeType="1"/>
          </p:cNvSpPr>
          <p:nvPr/>
        </p:nvSpPr>
        <p:spPr bwMode="auto">
          <a:xfrm flipV="1">
            <a:off x="6858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9" name="Line 129"/>
          <p:cNvSpPr>
            <a:spLocks noChangeShapeType="1"/>
          </p:cNvSpPr>
          <p:nvPr/>
        </p:nvSpPr>
        <p:spPr bwMode="auto">
          <a:xfrm>
            <a:off x="7086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0" name="Line 130"/>
          <p:cNvSpPr>
            <a:spLocks noChangeShapeType="1"/>
          </p:cNvSpPr>
          <p:nvPr/>
        </p:nvSpPr>
        <p:spPr bwMode="auto">
          <a:xfrm>
            <a:off x="7086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1" name="Oval 131"/>
          <p:cNvSpPr>
            <a:spLocks noChangeArrowheads="1"/>
          </p:cNvSpPr>
          <p:nvPr/>
        </p:nvSpPr>
        <p:spPr bwMode="auto">
          <a:xfrm>
            <a:off x="7315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2" name="Oval 132"/>
          <p:cNvSpPr>
            <a:spLocks noChangeArrowheads="1"/>
          </p:cNvSpPr>
          <p:nvPr/>
        </p:nvSpPr>
        <p:spPr bwMode="auto">
          <a:xfrm>
            <a:off x="7315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3" name="Line 133"/>
          <p:cNvSpPr>
            <a:spLocks noChangeShapeType="1"/>
          </p:cNvSpPr>
          <p:nvPr/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4" name="AutoShape 134"/>
          <p:cNvSpPr>
            <a:spLocks noChangeArrowheads="1"/>
          </p:cNvSpPr>
          <p:nvPr/>
        </p:nvSpPr>
        <p:spPr bwMode="auto">
          <a:xfrm>
            <a:off x="533400" y="4114800"/>
            <a:ext cx="3733800" cy="2514600"/>
          </a:xfrm>
          <a:prstGeom prst="wedgeRoundRectCallout">
            <a:avLst>
              <a:gd name="adj1" fmla="val 119556"/>
              <a:gd name="adj2" fmla="val -71213"/>
              <a:gd name="adj3" fmla="val 16667"/>
            </a:avLst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The weights </a:t>
            </a:r>
          </a:p>
          <a:p>
            <a:pPr algn="ctr"/>
            <a:r>
              <a:rPr lang="en-US" sz="2800" dirty="0"/>
              <a:t>of the winner unit </a:t>
            </a:r>
          </a:p>
          <a:p>
            <a:pPr algn="ctr"/>
            <a:r>
              <a:rPr lang="en-US" sz="2800" dirty="0"/>
              <a:t>are updated </a:t>
            </a:r>
          </a:p>
          <a:p>
            <a:pPr algn="ctr"/>
            <a:r>
              <a:rPr lang="en-US" sz="2800" dirty="0"/>
              <a:t>together with the weights of </a:t>
            </a:r>
          </a:p>
          <a:p>
            <a:pPr algn="ctr"/>
            <a:r>
              <a:rPr lang="en-US" sz="2800" dirty="0"/>
              <a:t>its neighborhoods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28528"/>
            <a:ext cx="9144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What really happens in SOM ?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Each data point in the data set recognizes themselves by competing for representation.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SOM starts from initializing the weight vectors.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A sample vector is selected randomly and </a:t>
            </a:r>
            <a:r>
              <a:rPr lang="en-US" sz="3200" b="1" dirty="0" smtClean="0">
                <a:solidFill>
                  <a:srgbClr val="FF0000"/>
                </a:solidFill>
              </a:rPr>
              <a:t>the map of weight vectors is searched to find which weight best represents that sample.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Each weight vector has neighboring weights that are close to it.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weight that is chosen is rewarded by  making it more like that randomly selected sample vector.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neighbors of that weight are also rewarded by being able to become more like the chosen sample vector.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This allows the map to grow and form different shapes.</a:t>
            </a:r>
          </a:p>
          <a:p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 Most generally, they form square/rectangular/hexagonal/L shapes in 2D feature space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567"/>
            <a:ext cx="4848797" cy="393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4691" name="Picture 3"/>
          <p:cNvPicPr>
            <a:picLocks noChangeAspect="1" noChangeArrowheads="1"/>
          </p:cNvPicPr>
          <p:nvPr/>
        </p:nvPicPr>
        <p:blipFill>
          <a:blip r:embed="rId3" cstate="print">
            <a:lum bright="-13000"/>
          </a:blip>
          <a:srcRect/>
          <a:stretch>
            <a:fillRect/>
          </a:stretch>
        </p:blipFill>
        <p:spPr bwMode="auto">
          <a:xfrm>
            <a:off x="4114800" y="3200400"/>
            <a:ext cx="50292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Clustering: 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There are a number of different NN architectures specifically designed for clustering. </a:t>
            </a:r>
            <a:r>
              <a:rPr lang="en-US" sz="2800" b="1" dirty="0" smtClean="0">
                <a:solidFill>
                  <a:srgbClr val="FF0000"/>
                </a:solidFill>
              </a:rPr>
              <a:t>The most widely known is probably self organizing maps.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 A SOM is a NN that has a set of neurons connected to form </a:t>
            </a:r>
            <a:r>
              <a:rPr lang="en-US" sz="2800" b="1" dirty="0" smtClean="0">
                <a:solidFill>
                  <a:srgbClr val="FF0000"/>
                </a:solidFill>
              </a:rPr>
              <a:t>a topological grid </a:t>
            </a:r>
            <a:r>
              <a:rPr lang="en-US" sz="2800" b="1" dirty="0" smtClean="0"/>
              <a:t>(usually rectangular).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When some pattern is presented to an SOM, the neuron with closest weight vector is considered a </a:t>
            </a:r>
            <a:r>
              <a:rPr lang="en-US" sz="2800" b="1" dirty="0" smtClean="0">
                <a:solidFill>
                  <a:srgbClr val="FF0000"/>
                </a:solidFill>
              </a:rPr>
              <a:t>winner</a:t>
            </a:r>
            <a:r>
              <a:rPr lang="en-US" sz="2800" b="1" dirty="0" smtClean="0"/>
              <a:t> and its weights are adapted to the pattern, as well as the weights of its </a:t>
            </a:r>
            <a:r>
              <a:rPr lang="en-US" sz="2800" b="1" dirty="0" err="1" smtClean="0"/>
              <a:t>neighbourhood</a:t>
            </a:r>
            <a:r>
              <a:rPr lang="en-US" sz="2800" b="1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In this way an SOM naturally finds data clusters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34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95801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105400" cy="37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5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86200"/>
            <a:ext cx="6071117" cy="129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10200" y="0"/>
            <a:ext cx="358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Geometric Interpretation of  INNER PRODUCT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D dimensional  INPUT 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LINEAR Processing Element(PE)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 Scalar output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57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Inner product </a:t>
            </a:r>
            <a:r>
              <a:rPr lang="en-US" sz="2800" b="1" dirty="0" smtClean="0"/>
              <a:t>is multiplying 2 vectors, computed as product of the length of vectors times the cosine of angle between them to produce scalar 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small y</a:t>
            </a:r>
            <a:r>
              <a:rPr lang="en-US" sz="2800" b="1" dirty="0" smtClean="0"/>
              <a:t> means that the input is almost perpendicular to w (cosine of 90 degrees is 0), i.e. </a:t>
            </a:r>
            <a:r>
              <a:rPr lang="en-US" sz="2800" b="1" dirty="0" smtClean="0">
                <a:solidFill>
                  <a:srgbClr val="FF0000"/>
                </a:solidFill>
              </a:rPr>
              <a:t>x and w are far apart.</a:t>
            </a:r>
          </a:p>
          <a:p>
            <a:endParaRPr lang="en-US" sz="28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Magnitude of y measures similarity between the input x and the weight w</a:t>
            </a:r>
            <a:r>
              <a:rPr lang="en-US" sz="3200" b="1" dirty="0" smtClean="0"/>
              <a:t> using the inner product as </a:t>
            </a:r>
            <a:r>
              <a:rPr lang="en-US" sz="3200" b="1" dirty="0" smtClean="0">
                <a:solidFill>
                  <a:srgbClr val="FF0000"/>
                </a:solidFill>
              </a:rPr>
              <a:t>the similarity measure</a:t>
            </a:r>
            <a:r>
              <a:rPr lang="en-US" sz="3200" b="1" dirty="0" smtClean="0"/>
              <a:t>. </a:t>
            </a:r>
          </a:p>
          <a:p>
            <a:endParaRPr lang="en-US" sz="2800" b="1" dirty="0" smtClean="0"/>
          </a:p>
          <a:p>
            <a:r>
              <a:rPr lang="en-US" sz="3600" b="1" dirty="0" smtClean="0"/>
              <a:t>Inner product  tells you about how much of the vectors are in the </a:t>
            </a:r>
            <a:r>
              <a:rPr lang="en-US" sz="3600" b="1" dirty="0" smtClean="0">
                <a:solidFill>
                  <a:srgbClr val="FF0000"/>
                </a:solidFill>
              </a:rPr>
              <a:t>same direction</a:t>
            </a:r>
            <a:r>
              <a:rPr lang="en-US" sz="3600" b="1" dirty="0" smtClean="0"/>
              <a:t>, as opposed to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 the cross product which tells you the opposite, </a:t>
            </a:r>
            <a:r>
              <a:rPr lang="en-US" sz="2800" b="1" dirty="0" smtClean="0">
                <a:solidFill>
                  <a:srgbClr val="FF0000"/>
                </a:solidFill>
              </a:rPr>
              <a:t>how little the vectors are in the same direction (called orthogonal).</a:t>
            </a:r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2800" b="1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"/>
            <a:ext cx="2819400" cy="75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Instead of finding nearness by calculating inner product y = </a:t>
            </a:r>
            <a:r>
              <a:rPr lang="en-US" sz="4000" b="1" dirty="0" err="1" smtClean="0"/>
              <a:t>wx</a:t>
            </a:r>
            <a:r>
              <a:rPr lang="en-US" sz="4000" b="1" dirty="0" smtClean="0"/>
              <a:t>  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distance between weight and input</a:t>
            </a:r>
            <a:r>
              <a:rPr lang="en-US" sz="4000" b="1" dirty="0" smtClean="0"/>
              <a:t> is calculated, and weight vector is rotated towards the input, means 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weight is moved closer to INPUT</a:t>
            </a:r>
            <a:r>
              <a:rPr lang="en-US" sz="4000" b="1" dirty="0" smtClean="0"/>
              <a:t> 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Weights of the winner node are updated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524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overall effect of the competitive learning rule 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is: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endParaRPr lang="en-US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MOVE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synaptic weight vector </a:t>
            </a:r>
            <a:r>
              <a:rPr lang="en-US" sz="4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4400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4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of the winning neuron </a:t>
            </a:r>
            <a:r>
              <a:rPr lang="en-US" sz="4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towards the input pattern 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</a:t>
            </a:r>
            <a:endParaRPr lang="en-US" sz="4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aim is to arrive at 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minimum 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Euclidean distance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between vectors</a:t>
            </a: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Training steps</a:t>
            </a:r>
          </a:p>
          <a:p>
            <a:endParaRPr lang="en-US" sz="48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Each node's weights are initialized.</a:t>
            </a:r>
          </a:p>
          <a:p>
            <a:pPr marL="342900" indent="-342900">
              <a:buFont typeface="+mj-lt"/>
              <a:buAutoNum type="arabicPeriod"/>
            </a:pPr>
            <a:endParaRPr lang="en-US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A vector is chosen at random from the set of training data and presented to the lattice.</a:t>
            </a:r>
          </a:p>
          <a:p>
            <a:pPr marL="342900" indent="-342900">
              <a:buFont typeface="+mj-lt"/>
              <a:buAutoNum type="arabicPeriod"/>
            </a:pPr>
            <a:endParaRPr lang="en-US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Every node is examined to calculate </a:t>
            </a:r>
            <a:r>
              <a:rPr lang="en-US" sz="3600" b="1" i="1" dirty="0" smtClean="0">
                <a:solidFill>
                  <a:srgbClr val="FF0000"/>
                </a:solidFill>
              </a:rPr>
              <a:t>which one's weights are most like the input vector</a:t>
            </a:r>
            <a:r>
              <a:rPr lang="en-US" sz="3600" b="1" dirty="0" smtClean="0"/>
              <a:t>. The winning node is known as the </a:t>
            </a:r>
            <a:r>
              <a:rPr lang="en-US" sz="3600" b="1" dirty="0" smtClean="0">
                <a:solidFill>
                  <a:srgbClr val="FF0000"/>
                </a:solidFill>
              </a:rPr>
              <a:t>Best Matching Unit (BMU).</a:t>
            </a:r>
          </a:p>
          <a:p>
            <a:pPr marL="342900" indent="-342900">
              <a:buFont typeface="+mj-lt"/>
              <a:buAutoNum type="arabicPeriod"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/>
            <a:r>
              <a:rPr lang="en-US" sz="3200" b="1" dirty="0" smtClean="0"/>
              <a:t>5. The radius of the </a:t>
            </a:r>
            <a:r>
              <a:rPr lang="en-US" sz="3200" b="1" dirty="0" err="1" smtClean="0"/>
              <a:t>neighbourhood</a:t>
            </a:r>
            <a:r>
              <a:rPr lang="en-US" sz="3200" b="1" dirty="0" smtClean="0"/>
              <a:t> of the BMU is now calculated. This is a value that starts large, typically set to the 'radius' of the lattice,  but diminishes each time-step. Any nodes found within this radius are supposed to be inside the BMU's </a:t>
            </a:r>
            <a:r>
              <a:rPr lang="en-US" sz="3200" b="1" dirty="0" err="1" smtClean="0"/>
              <a:t>neighbourhood</a:t>
            </a:r>
            <a:r>
              <a:rPr lang="en-US" sz="3200" b="1" dirty="0" smtClean="0"/>
              <a:t> Weights of BMU and  </a:t>
            </a:r>
            <a:r>
              <a:rPr lang="en-US" sz="3200" b="1" dirty="0" err="1" smtClean="0"/>
              <a:t>neighbouring</a:t>
            </a:r>
            <a:r>
              <a:rPr lang="en-US" sz="3200" b="1" dirty="0" smtClean="0"/>
              <a:t> nodes  of the winner node  are adjusted to make them more like the input vector. </a:t>
            </a:r>
          </a:p>
          <a:p>
            <a:pPr marL="342900" indent="-342900"/>
            <a:endParaRPr lang="en-US" sz="3200" b="1" dirty="0" smtClean="0"/>
          </a:p>
          <a:p>
            <a:pPr marL="342900" indent="-342900"/>
            <a:r>
              <a:rPr lang="en-US" sz="3200" b="1" dirty="0" smtClean="0"/>
              <a:t>6. The closer a node is to the BMU, the more its weights get altered.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dirty="0" smtClean="0"/>
          </a:p>
          <a:p>
            <a:pPr marL="342900" indent="-342900"/>
            <a:r>
              <a:rPr lang="en-US" sz="3200" b="1" dirty="0" smtClean="0"/>
              <a:t>7. Repeat step 2 onwards for N iterations.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3000"/>
            <a:ext cx="4058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MINKOWSKI DISTANCE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Minkowski</a:t>
            </a:r>
            <a:r>
              <a:rPr lang="en-US" sz="3200" b="1" dirty="0" smtClean="0"/>
              <a:t> distance between two n-dimensional  variables </a:t>
            </a:r>
            <a:r>
              <a:rPr lang="en-US" sz="3200" b="1" i="1" dirty="0" smtClean="0"/>
              <a:t>X</a:t>
            </a:r>
            <a:r>
              <a:rPr lang="en-US" sz="3200" b="1" dirty="0" smtClean="0"/>
              <a:t> and </a:t>
            </a:r>
            <a:r>
              <a:rPr lang="en-US" sz="3200" b="1" i="1" dirty="0" smtClean="0"/>
              <a:t>Y</a:t>
            </a:r>
            <a:r>
              <a:rPr lang="en-US" sz="3200" b="1" dirty="0" smtClean="0"/>
              <a:t> is defined as :</a:t>
            </a:r>
            <a:endParaRPr lang="en-US" sz="3200" b="1" dirty="0"/>
          </a:p>
        </p:txBody>
      </p:sp>
      <p:pic>
        <p:nvPicPr>
          <p:cNvPr id="76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514600"/>
            <a:ext cx="2895600" cy="1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39624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 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 = 1 is equivalent to the </a:t>
            </a:r>
            <a:r>
              <a:rPr lang="en-US" sz="3200" b="1" dirty="0" smtClean="0">
                <a:hlinkClick r:id="rId3"/>
              </a:rPr>
              <a:t>Manhattan distance</a:t>
            </a:r>
            <a:r>
              <a:rPr lang="en-US" sz="3200" b="1" dirty="0" smtClean="0"/>
              <a:t> [ City block]  </a:t>
            </a:r>
            <a:r>
              <a:rPr lang="en-US" sz="3200" dirty="0" smtClean="0"/>
              <a:t> Because of </a:t>
            </a:r>
            <a:r>
              <a:rPr lang="en-US" sz="3200" dirty="0" err="1" smtClean="0"/>
              <a:t>gridlike</a:t>
            </a:r>
            <a:r>
              <a:rPr lang="en-US" sz="3200" dirty="0" smtClean="0"/>
              <a:t> street geography of New York borough (area) of Manhattan.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 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 = 2 is equivalent to the </a:t>
            </a:r>
            <a:r>
              <a:rPr lang="en-US" sz="3200" b="1" dirty="0" smtClean="0">
                <a:hlinkClick r:id="rId4"/>
              </a:rPr>
              <a:t>Euclidean distance</a:t>
            </a:r>
            <a:r>
              <a:rPr lang="en-US" sz="32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DISTANCE(DISIMILARITY ) </a:t>
            </a:r>
            <a:r>
              <a:rPr lang="en-US" sz="2000" b="1" dirty="0" smtClean="0">
                <a:solidFill>
                  <a:srgbClr val="FF0000"/>
                </a:solidFill>
              </a:rPr>
              <a:t>MEASURE</a:t>
            </a:r>
          </a:p>
          <a:p>
            <a:r>
              <a:rPr lang="en-US" sz="2400" b="1" i="1" dirty="0" smtClean="0"/>
              <a:t>A distance function provides distance between the elements of a set. </a:t>
            </a:r>
            <a:endParaRPr lang="en-US" sz="3600" b="1" dirty="0" smtClean="0"/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2" name="Picture 2" descr="https://upload.wikimedia.org/wikipedia/commons/thumb/0/08/Manhattan_distance.svg/200px-Manhattan_distanc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5791200" cy="5791200"/>
          </a:xfrm>
          <a:prstGeom prst="rect">
            <a:avLst/>
          </a:prstGeom>
          <a:noFill/>
        </p:spPr>
      </p:pic>
      <p:sp>
        <p:nvSpPr>
          <p:cNvPr id="757764" name="AutoShape 4" descr="6{\sqrt {2}}\approx 8.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766" name="AutoShape 6" descr="6{\sqrt {2}}\approx 8.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6781800" y="-28779"/>
            <a:ext cx="21336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the red, yellow, and blue paths all have the same shortest path length of 6+6=12.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222222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cs typeface="Arial" charset="0"/>
              </a:rPr>
              <a:t> In Euclidean geometry, the green line has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222222"/>
                </a:solidFill>
                <a:latin typeface="Arial" charset="0"/>
                <a:cs typeface="Arial" charset="0"/>
              </a:rPr>
              <a:t>6x(2)</a:t>
            </a:r>
            <a:r>
              <a:rPr lang="en-US" sz="2400" baseline="30000" dirty="0" smtClean="0">
                <a:solidFill>
                  <a:srgbClr val="222222"/>
                </a:solidFill>
                <a:latin typeface="Arial" charset="0"/>
                <a:cs typeface="Arial" charset="0"/>
              </a:rPr>
              <a:t>0.5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cs typeface="Arial" charset="0"/>
              </a:rPr>
              <a:t>length   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charset="0"/>
                <a:cs typeface="Arial" charset="0"/>
              </a:rPr>
              <a:t>and is the unique shortest path.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7768" name="AutoShape 8" descr="6{\sqrt {2}}\approx 8.49"/>
          <p:cNvSpPr>
            <a:spLocks noChangeAspect="1" noChangeArrowheads="1"/>
          </p:cNvSpPr>
          <p:nvPr/>
        </p:nvSpPr>
        <p:spPr bwMode="auto">
          <a:xfrm>
            <a:off x="64674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A new application area of SOM is :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F0000"/>
                </a:solidFill>
              </a:rPr>
              <a:t>organization of very large document collections</a:t>
            </a:r>
            <a:r>
              <a:rPr lang="en-US" sz="4000" b="1" dirty="0" smtClean="0"/>
              <a:t>. </a:t>
            </a:r>
          </a:p>
          <a:p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800" b="1" i="1" dirty="0" smtClean="0">
                <a:latin typeface="Aparajita" pitchFamily="34" charset="0"/>
                <a:cs typeface="Aparajita" pitchFamily="34" charset="0"/>
              </a:rPr>
              <a:t>Given a set of text documents, NN can learn a mapping from </a:t>
            </a:r>
            <a:r>
              <a:rPr lang="en-US" sz="4800" b="1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document to real-valued vector </a:t>
            </a:r>
            <a:r>
              <a:rPr lang="en-US" sz="4800" b="1" i="1" dirty="0" smtClean="0">
                <a:latin typeface="Aparajita" pitchFamily="34" charset="0"/>
                <a:cs typeface="Aparajita" pitchFamily="34" charset="0"/>
              </a:rPr>
              <a:t>in such a way that </a:t>
            </a:r>
            <a:r>
              <a:rPr lang="en-US" sz="4800" b="1" i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resulting vectors are similar for documents with similar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0" y="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DISTNCE MEASURE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66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9343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714875"/>
            <a:ext cx="7858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211139"/>
            <a:ext cx="9143999" cy="23544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The 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competitive learning rule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defines the change </a:t>
            </a:r>
            <a:r>
              <a:rPr lang="en-US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3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applied to synaptic weight </a:t>
            </a:r>
            <a:r>
              <a:rPr lang="en-US" sz="3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</a:t>
            </a:r>
            <a:r>
              <a:rPr lang="en-US" sz="30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ij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  </a:t>
            </a: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385763" indent="-385763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0" y="3352800"/>
            <a:ext cx="9144000" cy="4227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where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sz="30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the input signal and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,Italic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 the </a:t>
            </a:r>
            <a:r>
              <a:rPr lang="en-US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learning rate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parameter</a:t>
            </a: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IMP: 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 is moved towards X so X-W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3200" b="1" u="sng" dirty="0" smtClean="0">
                <a:solidFill>
                  <a:srgbClr val="FF0000"/>
                </a:solidFill>
              </a:rPr>
              <a:t>Remember it is not absolute difference 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9703" name="Picture 12" descr="Slide08-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81200"/>
            <a:ext cx="899541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/>
      <p:bldP spid="1310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19299"/>
            <a:ext cx="4538663" cy="408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6800"/>
            <a:ext cx="9086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530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937" name="Object 1"/>
          <p:cNvGraphicFramePr>
            <a:graphicFrameLocks noChangeAspect="1"/>
          </p:cNvGraphicFramePr>
          <p:nvPr/>
        </p:nvGraphicFramePr>
        <p:xfrm>
          <a:off x="381000" y="4340996"/>
          <a:ext cx="1905000" cy="2517004"/>
        </p:xfrm>
        <a:graphic>
          <a:graphicData uri="http://schemas.openxmlformats.org/presentationml/2006/ole">
            <p:oleObj spid="_x0000_s391170" name="Equation" r:id="rId3" imgW="711000" imgH="939600" progId="Equation.DSMT4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495800"/>
            <a:ext cx="5867400" cy="22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475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62882" name="Object 2"/>
          <p:cNvGraphicFramePr>
            <a:graphicFrameLocks noChangeAspect="1"/>
          </p:cNvGraphicFramePr>
          <p:nvPr/>
        </p:nvGraphicFramePr>
        <p:xfrm>
          <a:off x="4271486" y="4267200"/>
          <a:ext cx="4604227" cy="990600"/>
        </p:xfrm>
        <a:graphic>
          <a:graphicData uri="http://schemas.openxmlformats.org/presentationml/2006/ole">
            <p:oleObj spid="_x0000_s762882" name="Equation" r:id="rId4" imgW="2006280" imgH="431640" progId="Equation.DSMT4">
              <p:embed/>
            </p:oleObj>
          </a:graphicData>
        </a:graphic>
      </p:graphicFrame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0" y="5410200"/>
          <a:ext cx="8839200" cy="1447800"/>
        </p:xfrm>
        <a:graphic>
          <a:graphicData uri="http://schemas.openxmlformats.org/presentationml/2006/ole">
            <p:oleObj spid="_x0000_s762883" name="Equation" r:id="rId5" imgW="32637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-1"/>
            <a:ext cx="2598422" cy="236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4730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4: Input vector(1) is closer to o/p node 2, so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j=2 is winner node and weights associated with node 2 are updated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1143000" y="3733800"/>
          <a:ext cx="6324600" cy="1619532"/>
        </p:xfrm>
        <a:graphic>
          <a:graphicData uri="http://schemas.openxmlformats.org/presentationml/2006/ole">
            <p:oleObj spid="_x0000_s392194" name="Equation" r:id="rId4" imgW="2133360" imgH="545760" progId="Equation.DSMT4">
              <p:embed/>
            </p:oleObj>
          </a:graphicData>
        </a:graphic>
      </p:graphicFrame>
      <p:graphicFrame>
        <p:nvGraphicFramePr>
          <p:cNvPr id="392198" name="Object 2"/>
          <p:cNvGraphicFramePr>
            <a:graphicFrameLocks noChangeAspect="1"/>
          </p:cNvGraphicFramePr>
          <p:nvPr/>
        </p:nvGraphicFramePr>
        <p:xfrm>
          <a:off x="3505200" y="0"/>
          <a:ext cx="1961092" cy="2590800"/>
        </p:xfrm>
        <a:graphic>
          <a:graphicData uri="http://schemas.openxmlformats.org/presentationml/2006/ole">
            <p:oleObj spid="_x0000_s392198" name="Equation" r:id="rId5" imgW="711000" imgH="939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2286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 (1,1,0,0) ;  P2(0,0,0,1)</a:t>
            </a:r>
          </a:p>
          <a:p>
            <a:r>
              <a:rPr lang="en-US" sz="2400" dirty="0" smtClean="0"/>
              <a:t>P3 (1,0,0,0)  ;  P4(0,0,1,1)</a:t>
            </a:r>
            <a:endParaRPr lang="en-US" sz="2400" dirty="0"/>
          </a:p>
        </p:txBody>
      </p:sp>
      <p:graphicFrame>
        <p:nvGraphicFramePr>
          <p:cNvPr id="392199" name="Object 7"/>
          <p:cNvGraphicFramePr>
            <a:graphicFrameLocks noChangeAspect="1"/>
          </p:cNvGraphicFramePr>
          <p:nvPr/>
        </p:nvGraphicFramePr>
        <p:xfrm>
          <a:off x="0" y="2438400"/>
          <a:ext cx="8757215" cy="1295400"/>
        </p:xfrm>
        <a:graphic>
          <a:graphicData uri="http://schemas.openxmlformats.org/presentationml/2006/ole">
            <p:oleObj spid="_x0000_s392199" name="Equation" r:id="rId6" imgW="32637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225" y="1295400"/>
            <a:ext cx="1628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1600200"/>
          <a:ext cx="5486400" cy="2286000"/>
        </p:xfrm>
        <a:graphic>
          <a:graphicData uri="http://schemas.openxmlformats.org/presentationml/2006/ole">
            <p:oleObj spid="_x0000_s393218" name="Equation" r:id="rId4" imgW="1854000" imgH="914400" progId="Equation.3">
              <p:embed/>
            </p:oleObj>
          </a:graphicData>
        </a:graphic>
      </p:graphicFrame>
      <p:pic>
        <p:nvPicPr>
          <p:cNvPr id="805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4006888"/>
            <a:ext cx="5410200" cy="28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086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1219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Calculate new weights [P1=1,1,0,0]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8034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Input was 1100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12</a:t>
            </a:r>
            <a:r>
              <a:rPr lang="en-US" sz="2400" b="1" dirty="0" smtClean="0">
                <a:solidFill>
                  <a:srgbClr val="FF0000"/>
                </a:solidFill>
              </a:rPr>
              <a:t> (.8 to .92)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22</a:t>
            </a:r>
            <a:r>
              <a:rPr lang="en-US" sz="2400" b="1" dirty="0" smtClean="0">
                <a:solidFill>
                  <a:srgbClr val="FF0000"/>
                </a:solidFill>
              </a:rPr>
              <a:t> (.4 to .76) have increased, so distance will decrease from 11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32</a:t>
            </a:r>
            <a:r>
              <a:rPr lang="en-US" sz="2400" b="1" dirty="0" smtClean="0">
                <a:solidFill>
                  <a:srgbClr val="FF0000"/>
                </a:solidFill>
              </a:rPr>
              <a:t> (.7 to .28) and  w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42</a:t>
            </a:r>
            <a:r>
              <a:rPr lang="en-US" sz="2400" b="1" dirty="0" smtClean="0">
                <a:solidFill>
                  <a:srgbClr val="FF0000"/>
                </a:solidFill>
              </a:rPr>
              <a:t> (.3 to .12) decreased so distance will decrease  from 00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5146" y="0"/>
            <a:ext cx="183885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98771"/>
            <a:ext cx="9082314" cy="152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38200" y="2819400"/>
          <a:ext cx="7855495" cy="1752600"/>
        </p:xfrm>
        <a:graphic>
          <a:graphicData uri="http://schemas.openxmlformats.org/presentationml/2006/ole">
            <p:oleObj spid="_x0000_s394243" name="Equation" r:id="rId5" imgW="2450880" imgH="545760" progId="Equation.DSMT4">
              <p:embed/>
            </p:oleObj>
          </a:graphicData>
        </a:graphic>
      </p:graphicFrame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0" y="1371600"/>
          <a:ext cx="7391400" cy="1093364"/>
        </p:xfrm>
        <a:graphic>
          <a:graphicData uri="http://schemas.openxmlformats.org/presentationml/2006/ole">
            <p:oleObj spid="_x0000_s394244" name="Equation" r:id="rId6" imgW="32637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Massive document collections can be organized using a SOM. It can be optimized to map large document collections while preserving much of the classification accuracy</a:t>
            </a:r>
            <a:endParaRPr lang="en-US" sz="32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15216"/>
            <a:ext cx="9144000" cy="48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5146" y="0"/>
            <a:ext cx="183885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7200"/>
            <a:ext cx="55426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6018" name="Object 2"/>
          <p:cNvGraphicFramePr>
            <a:graphicFrameLocks noChangeAspect="1"/>
          </p:cNvGraphicFramePr>
          <p:nvPr/>
        </p:nvGraphicFramePr>
        <p:xfrm>
          <a:off x="457200" y="2438400"/>
          <a:ext cx="5099050" cy="2514600"/>
        </p:xfrm>
        <a:graphic>
          <a:graphicData uri="http://schemas.openxmlformats.org/presentationml/2006/ole">
            <p:oleObj spid="_x0000_s835586" name="Equation" r:id="rId5" imgW="1854000" imgH="914400" progId="Equation.3">
              <p:embed/>
            </p:oleObj>
          </a:graphicData>
        </a:graphic>
      </p:graphicFrame>
      <p:pic>
        <p:nvPicPr>
          <p:cNvPr id="7260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2540" y="2438400"/>
            <a:ext cx="28214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524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Calculate new weights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528834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Input  0 0 0 1,  w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11</a:t>
            </a:r>
            <a:r>
              <a:rPr lang="en-US" sz="3200" b="1" dirty="0" smtClean="0">
                <a:solidFill>
                  <a:srgbClr val="FF0000"/>
                </a:solidFill>
              </a:rPr>
              <a:t> and  w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21</a:t>
            </a:r>
            <a:r>
              <a:rPr lang="en-US" sz="3200" b="1" dirty="0" smtClean="0">
                <a:solidFill>
                  <a:srgbClr val="FF0000"/>
                </a:solidFill>
              </a:rPr>
              <a:t> and w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31  </a:t>
            </a:r>
            <a:r>
              <a:rPr lang="en-US" sz="3200" b="1" dirty="0" smtClean="0">
                <a:solidFill>
                  <a:srgbClr val="FF0000"/>
                </a:solidFill>
              </a:rPr>
              <a:t> have decreased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41 </a:t>
            </a:r>
            <a:r>
              <a:rPr lang="en-US" sz="3200" b="1" dirty="0" smtClean="0">
                <a:solidFill>
                  <a:srgbClr val="FF0000"/>
                </a:solidFill>
              </a:rPr>
              <a:t>increased 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0"/>
            <a:ext cx="22571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8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8214014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6141" y="2133600"/>
          <a:ext cx="9027859" cy="2014538"/>
        </p:xfrm>
        <a:graphic>
          <a:graphicData uri="http://schemas.openxmlformats.org/presentationml/2006/ole">
            <p:oleObj spid="_x0000_s395267" name="Equation" r:id="rId5" imgW="2450880" imgH="545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08218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8836" name="Object 4"/>
          <p:cNvGraphicFramePr>
            <a:graphicFrameLocks noChangeAspect="1"/>
          </p:cNvGraphicFramePr>
          <p:nvPr/>
        </p:nvGraphicFramePr>
        <p:xfrm>
          <a:off x="304800" y="3505200"/>
          <a:ext cx="4953000" cy="2286000"/>
        </p:xfrm>
        <a:graphic>
          <a:graphicData uri="http://schemas.openxmlformats.org/presentationml/2006/ole">
            <p:oleObj spid="_x0000_s836610" name="Equation" r:id="rId4" imgW="1981080" imgH="914400" progId="Equation.3">
              <p:embed/>
            </p:oleObj>
          </a:graphicData>
        </a:graphic>
      </p:graphicFrame>
      <p:pic>
        <p:nvPicPr>
          <p:cNvPr id="8888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5121" y="3124200"/>
            <a:ext cx="268887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60960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Only W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12</a:t>
            </a:r>
            <a:r>
              <a:rPr lang="en-US" sz="2800" b="1" dirty="0" smtClean="0">
                <a:solidFill>
                  <a:srgbClr val="FF0000"/>
                </a:solidFill>
              </a:rPr>
              <a:t> increased and all others decreased 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Input  1 0 0 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0"/>
            <a:ext cx="22571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-1"/>
            <a:ext cx="2819400" cy="287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98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79991"/>
            <a:ext cx="9144000" cy="157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16241" y="3200400"/>
          <a:ext cx="9027759" cy="1905000"/>
        </p:xfrm>
        <a:graphic>
          <a:graphicData uri="http://schemas.openxmlformats.org/presentationml/2006/ole">
            <p:oleObj spid="_x0000_s396292" name="Equation" r:id="rId5" imgW="2590560" imgH="545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6324600" cy="113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9860" name="Object 4"/>
          <p:cNvGraphicFramePr>
            <a:graphicFrameLocks noChangeAspect="1"/>
          </p:cNvGraphicFramePr>
          <p:nvPr/>
        </p:nvGraphicFramePr>
        <p:xfrm>
          <a:off x="228600" y="1828800"/>
          <a:ext cx="5518150" cy="2514600"/>
        </p:xfrm>
        <a:graphic>
          <a:graphicData uri="http://schemas.openxmlformats.org/presentationml/2006/ole">
            <p:oleObj spid="_x0000_s837634" name="Equation" r:id="rId4" imgW="2006280" imgH="914400" progId="Equation.3">
              <p:embed/>
            </p:oleObj>
          </a:graphicData>
        </a:graphic>
      </p:graphicFrame>
      <p:pic>
        <p:nvPicPr>
          <p:cNvPr id="8898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5550" y="1828800"/>
            <a:ext cx="2838450" cy="249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5800" y="5778500"/>
          <a:ext cx="4349750" cy="1079500"/>
        </p:xfrm>
        <a:graphic>
          <a:graphicData uri="http://schemas.openxmlformats.org/presentationml/2006/ole">
            <p:oleObj spid="_x0000_s837635" name="Equation" r:id="rId6" imgW="1739880" imgH="43164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45720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11</a:t>
            </a:r>
            <a:r>
              <a:rPr lang="en-US" sz="3600" b="1" dirty="0" smtClean="0">
                <a:solidFill>
                  <a:srgbClr val="FF0000"/>
                </a:solidFill>
              </a:rPr>
              <a:t> and  w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21</a:t>
            </a:r>
            <a:r>
              <a:rPr lang="en-US" sz="3600" b="1" dirty="0" smtClean="0">
                <a:solidFill>
                  <a:srgbClr val="FF0000"/>
                </a:solidFill>
              </a:rPr>
              <a:t> decreased 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w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41 </a:t>
            </a:r>
            <a:r>
              <a:rPr lang="en-US" sz="3600" b="1" dirty="0" smtClean="0">
                <a:solidFill>
                  <a:srgbClr val="FF0000"/>
                </a:solidFill>
              </a:rPr>
              <a:t> and  w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31   </a:t>
            </a:r>
            <a:r>
              <a:rPr lang="en-US" sz="3600" b="1" dirty="0" smtClean="0">
                <a:solidFill>
                  <a:srgbClr val="FF0000"/>
                </a:solidFill>
              </a:rPr>
              <a:t>increased, </a:t>
            </a:r>
            <a:endParaRPr lang="en-US" sz="3600" b="1" baseline="-25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0"/>
            <a:ext cx="1752600" cy="178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7520454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06985"/>
            <a:ext cx="6705600" cy="275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6582" y="0"/>
            <a:ext cx="31374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P1= (1,1,0,0) ;  P2=(0,0,0,1)</a:t>
            </a:r>
          </a:p>
          <a:p>
            <a:r>
              <a:rPr lang="en-US" sz="2800" dirty="0" smtClean="0"/>
              <a:t>P3= (1,0,0,0)  ;  P4=(0,0,1,1)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0"/>
            <a:ext cx="2468880" cy="22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2582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" y="4419600"/>
          <a:ext cx="8312111" cy="2209800"/>
        </p:xfrm>
        <a:graphic>
          <a:graphicData uri="http://schemas.openxmlformats.org/presentationml/2006/ole">
            <p:oleObj spid="_x0000_s630786" name="Equation" r:id="rId4" imgW="2057400" imgH="545760" progId="Equation.DSMT4">
              <p:embed/>
            </p:oleObj>
          </a:graphicData>
        </a:graphic>
      </p:graphicFrame>
      <p:graphicFrame>
        <p:nvGraphicFramePr>
          <p:cNvPr id="1057797" name="Object 5"/>
          <p:cNvGraphicFramePr>
            <a:graphicFrameLocks noChangeAspect="1"/>
          </p:cNvGraphicFramePr>
          <p:nvPr/>
        </p:nvGraphicFramePr>
        <p:xfrm>
          <a:off x="7278688" y="2438400"/>
          <a:ext cx="1865312" cy="1919288"/>
        </p:xfrm>
        <a:graphic>
          <a:graphicData uri="http://schemas.openxmlformats.org/presentationml/2006/ole">
            <p:oleObj spid="_x0000_s630787" name="Equation" r:id="rId5" imgW="86328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28600"/>
            <a:ext cx="2468880" cy="22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64930" name="Object 2"/>
          <p:cNvGraphicFramePr>
            <a:graphicFrameLocks noChangeAspect="1"/>
          </p:cNvGraphicFramePr>
          <p:nvPr/>
        </p:nvGraphicFramePr>
        <p:xfrm>
          <a:off x="-1" y="838200"/>
          <a:ext cx="6835139" cy="1752600"/>
        </p:xfrm>
        <a:graphic>
          <a:graphicData uri="http://schemas.openxmlformats.org/presentationml/2006/ole">
            <p:oleObj spid="_x0000_s764930" name="Equation" r:id="rId4" imgW="2133360" imgH="545760" progId="Equation.DSMT4">
              <p:embed/>
            </p:oleObj>
          </a:graphicData>
        </a:graphic>
      </p:graphicFrame>
      <p:graphicFrame>
        <p:nvGraphicFramePr>
          <p:cNvPr id="764931" name="Object 3"/>
          <p:cNvGraphicFramePr>
            <a:graphicFrameLocks noChangeAspect="1"/>
          </p:cNvGraphicFramePr>
          <p:nvPr/>
        </p:nvGraphicFramePr>
        <p:xfrm>
          <a:off x="1752600" y="3505200"/>
          <a:ext cx="6878956" cy="1828800"/>
        </p:xfrm>
        <a:graphic>
          <a:graphicData uri="http://schemas.openxmlformats.org/presentationml/2006/ole">
            <p:oleObj spid="_x0000_s764931" name="Equation" r:id="rId5" imgW="2057400" imgH="5457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194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100 iteration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400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800" b="1" dirty="0" smtClean="0"/>
              <a:t>After 100 iterations, distance from node 2  has decreased from 0.98 to 0.25, and distance from node 1 has increased from  1.86  to 3.25, P1=1100 belongs to cluster 2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521200" y="3359150"/>
          <a:ext cx="101600" cy="139700"/>
        </p:xfrm>
        <a:graphic>
          <a:graphicData uri="http://schemas.openxmlformats.org/presentationml/2006/ole">
            <p:oleObj spid="_x0000_s911362" name="Equation" r:id="rId3" imgW="101520" imgH="13968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0"/>
          <a:ext cx="4411980" cy="2451100"/>
        </p:xfrm>
        <a:graphic>
          <a:graphicData uri="http://schemas.openxmlformats.org/presentationml/2006/ole">
            <p:oleObj spid="_x0000_s911363" name="Equation" r:id="rId4" imgW="1143000" imgH="6346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7800" y="3352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Appear to be converging towards: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0867" name="Object 3"/>
          <p:cNvGraphicFramePr>
            <a:graphicFrameLocks noChangeAspect="1"/>
          </p:cNvGraphicFramePr>
          <p:nvPr/>
        </p:nvGraphicFramePr>
        <p:xfrm>
          <a:off x="381000" y="3276600"/>
          <a:ext cx="7366000" cy="2476500"/>
        </p:xfrm>
        <a:graphic>
          <a:graphicData uri="http://schemas.openxmlformats.org/presentationml/2006/ole">
            <p:oleObj spid="_x0000_s631810" name="Equation" r:id="rId3" imgW="2489040" imgH="9903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0" y="304800"/>
          <a:ext cx="3490452" cy="762000"/>
        </p:xfrm>
        <a:graphic>
          <a:graphicData uri="http://schemas.openxmlformats.org/presentationml/2006/ole">
            <p:oleObj spid="_x0000_s631811" name="Equation" r:id="rId4" imgW="1803240" imgH="393480" progId="Equation.DSMT4">
              <p:embed/>
            </p:oleObj>
          </a:graphicData>
        </a:graphic>
      </p:graphicFrame>
      <p:graphicFrame>
        <p:nvGraphicFramePr>
          <p:cNvPr id="1060869" name="Object 5"/>
          <p:cNvGraphicFramePr>
            <a:graphicFrameLocks noChangeAspect="1"/>
          </p:cNvGraphicFramePr>
          <p:nvPr/>
        </p:nvGraphicFramePr>
        <p:xfrm>
          <a:off x="228600" y="2514600"/>
          <a:ext cx="8243888" cy="723900"/>
        </p:xfrm>
        <a:graphic>
          <a:graphicData uri="http://schemas.openxmlformats.org/presentationml/2006/ole">
            <p:oleObj spid="_x0000_s631812" name="Equation" r:id="rId5" imgW="260316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9812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 =(1,1,0,0)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19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weights do not change ,P1[1100] is in cluster 2</a:t>
            </a:r>
            <a:endParaRPr lang="en-US" sz="3200" dirty="0"/>
          </a:p>
        </p:txBody>
      </p:sp>
      <p:pic>
        <p:nvPicPr>
          <p:cNvPr id="1060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1814" name="Object 5"/>
          <p:cNvGraphicFramePr>
            <a:graphicFrameLocks noChangeAspect="1"/>
          </p:cNvGraphicFramePr>
          <p:nvPr/>
        </p:nvGraphicFramePr>
        <p:xfrm>
          <a:off x="228600" y="0"/>
          <a:ext cx="1865312" cy="1919288"/>
        </p:xfrm>
        <a:graphic>
          <a:graphicData uri="http://schemas.openxmlformats.org/presentationml/2006/ole">
            <p:oleObj spid="_x0000_s631814" name="Equation" r:id="rId7" imgW="863280" imgH="888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8275" y="2133600"/>
          <a:ext cx="7450138" cy="1673225"/>
        </p:xfrm>
        <a:graphic>
          <a:graphicData uri="http://schemas.openxmlformats.org/presentationml/2006/ole">
            <p:oleObj spid="_x0000_s632834" name="Equation" r:id="rId3" imgW="3111480" imgH="698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886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Winner is Node 1,weights do not change( </a:t>
            </a:r>
            <a:r>
              <a:rPr lang="el-GR" sz="2800" dirty="0" smtClean="0">
                <a:latin typeface="Cambria"/>
              </a:rPr>
              <a:t>α</a:t>
            </a:r>
            <a:r>
              <a:rPr lang="en-US" sz="2800" dirty="0" smtClean="0">
                <a:latin typeface="Cambria"/>
              </a:rPr>
              <a:t> too small</a:t>
            </a:r>
            <a:r>
              <a:rPr lang="en-US" sz="2800" dirty="0" smtClean="0">
                <a:solidFill>
                  <a:srgbClr val="FF0000"/>
                </a:solidFill>
                <a:latin typeface="Cambria"/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, input 2 is in cluster 1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24355" name="Object 5"/>
          <p:cNvGraphicFramePr>
            <a:graphicFrameLocks noChangeAspect="1"/>
          </p:cNvGraphicFramePr>
          <p:nvPr/>
        </p:nvGraphicFramePr>
        <p:xfrm>
          <a:off x="2443163" y="4724400"/>
          <a:ext cx="1866900" cy="1919288"/>
        </p:xfrm>
        <a:graphic>
          <a:graphicData uri="http://schemas.openxmlformats.org/presentationml/2006/ole">
            <p:oleObj spid="_x0000_s632835" name="Equation" r:id="rId4" imgW="863280" imgH="888840" progId="Equation.DSMT4">
              <p:embed/>
            </p:oleObj>
          </a:graphicData>
        </a:graphic>
      </p:graphicFrame>
      <p:pic>
        <p:nvPicPr>
          <p:cNvPr id="11243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125" y="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3048000"/>
          <a:ext cx="7451725" cy="1673225"/>
        </p:xfrm>
        <a:graphic>
          <a:graphicData uri="http://schemas.openxmlformats.org/presentationml/2006/ole">
            <p:oleObj spid="_x0000_s633858" name="Equation" r:id="rId3" imgW="3111480" imgH="698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Winner is Node 2,weights do not change, </a:t>
            </a:r>
            <a:r>
              <a:rPr lang="en-US" sz="3200" dirty="0" smtClean="0">
                <a:solidFill>
                  <a:srgbClr val="FF0000"/>
                </a:solidFill>
              </a:rPr>
              <a:t>input 3 is in cluster 2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27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3340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3860" name="Object 5"/>
          <p:cNvGraphicFramePr>
            <a:graphicFrameLocks noChangeAspect="1"/>
          </p:cNvGraphicFramePr>
          <p:nvPr/>
        </p:nvGraphicFramePr>
        <p:xfrm>
          <a:off x="228600" y="0"/>
          <a:ext cx="1865313" cy="1919288"/>
        </p:xfrm>
        <a:graphic>
          <a:graphicData uri="http://schemas.openxmlformats.org/presentationml/2006/ole">
            <p:oleObj spid="_x0000_s633860" name="Equation" r:id="rId5" imgW="863280" imgH="888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1488" y="3429000"/>
          <a:ext cx="7361237" cy="1673225"/>
        </p:xfrm>
        <a:graphic>
          <a:graphicData uri="http://schemas.openxmlformats.org/presentationml/2006/ole">
            <p:oleObj spid="_x0000_s634882" name="Equation" r:id="rId3" imgW="3073320" imgH="698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Winner is Node 1,weights do not change, </a:t>
            </a:r>
            <a:r>
              <a:rPr lang="en-US" sz="3200" dirty="0" smtClean="0">
                <a:solidFill>
                  <a:srgbClr val="FF0000"/>
                </a:solidFill>
              </a:rPr>
              <a:t>input 4 is in cluster 1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28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"/>
            <a:ext cx="2047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884" name="Object 5"/>
          <p:cNvGraphicFramePr>
            <a:graphicFrameLocks noChangeAspect="1"/>
          </p:cNvGraphicFramePr>
          <p:nvPr/>
        </p:nvGraphicFramePr>
        <p:xfrm>
          <a:off x="4724400" y="381000"/>
          <a:ext cx="1865313" cy="1919288"/>
        </p:xfrm>
        <a:graphic>
          <a:graphicData uri="http://schemas.openxmlformats.org/presentationml/2006/ole">
            <p:oleObj spid="_x0000_s634884" name="Equation" r:id="rId5" imgW="863280" imgH="888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029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Avg</a:t>
            </a:r>
            <a:r>
              <a:rPr lang="en-US" sz="2800" dirty="0" smtClean="0"/>
              <a:t> of vectors in c1 : 0,0,0.5,1</a:t>
            </a:r>
          </a:p>
          <a:p>
            <a:r>
              <a:rPr lang="en-US" sz="2800" dirty="0" err="1" smtClean="0"/>
              <a:t>Avg</a:t>
            </a:r>
            <a:r>
              <a:rPr lang="en-US" sz="2800" dirty="0" smtClean="0"/>
              <a:t> of vectors in c2 : 1,0.5,0,0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Each weight vector moves to the average position of all of the input vectors for which it is a winner</a:t>
            </a:r>
          </a:p>
          <a:p>
            <a:endParaRPr lang="en-US" sz="2800" dirty="0"/>
          </a:p>
        </p:txBody>
      </p:sp>
      <p:pic>
        <p:nvPicPr>
          <p:cNvPr id="984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81" y="0"/>
            <a:ext cx="9125819" cy="335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4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5200"/>
            <a:ext cx="3833566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0888" y="990600"/>
            <a:ext cx="33831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1155" name="Object 5"/>
          <p:cNvGraphicFramePr>
            <a:graphicFrameLocks noChangeAspect="1"/>
          </p:cNvGraphicFramePr>
          <p:nvPr/>
        </p:nvGraphicFramePr>
        <p:xfrm>
          <a:off x="7278687" y="3200400"/>
          <a:ext cx="1865313" cy="1919288"/>
        </p:xfrm>
        <a:graphic>
          <a:graphicData uri="http://schemas.openxmlformats.org/presentationml/2006/ole">
            <p:oleObj spid="_x0000_s561155" name="Equation" r:id="rId6" imgW="863280" imgH="888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</a:rPr>
              <a:t>Stable</a:t>
            </a:r>
            <a:r>
              <a:rPr lang="en-US" sz="3600" b="1" dirty="0" smtClean="0"/>
              <a:t> under the introduction of new knowledge (data), and </a:t>
            </a:r>
            <a:r>
              <a:rPr lang="en-US" sz="3600" b="1" dirty="0" smtClean="0">
                <a:solidFill>
                  <a:srgbClr val="FF0000"/>
                </a:solidFill>
              </a:rPr>
              <a:t>not forget the old.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</a:rPr>
              <a:t>Plastic</a:t>
            </a:r>
            <a:r>
              <a:rPr lang="en-US" sz="3600" b="1" dirty="0" smtClean="0"/>
              <a:t> under the addition of new knowledge - Able to add new data to its function.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 smtClean="0">
                <a:ea typeface="Calibri" pitchFamily="34" charset="0"/>
                <a:cs typeface="Times New Roman" pitchFamily="18" charset="0"/>
              </a:rPr>
              <a:t>“</a:t>
            </a:r>
            <a:r>
              <a:rPr lang="en-US" sz="3200" b="1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system that must be able to learn to adapt to a changing environment (</a:t>
            </a:r>
            <a:r>
              <a:rPr lang="en-US" sz="3200" b="1" i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i.e</a:t>
            </a:r>
            <a:r>
              <a:rPr lang="en-US" sz="3200" b="1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it must be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plastic</a:t>
            </a:r>
            <a:r>
              <a:rPr lang="en-US" sz="3200" b="1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but the constant change can make the system unstable, because the system may learn new information only by forgetting everything it has so far learned".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One way to achieve stability is to force the learning rate to decrease gradually as the learning process proceeds, and so it eventually approaches zero.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However, this </a:t>
            </a:r>
            <a:r>
              <a:rPr lang="en-US" sz="3600" b="1" dirty="0" smtClean="0">
                <a:solidFill>
                  <a:srgbClr val="FF0000"/>
                </a:solidFill>
              </a:rPr>
              <a:t>artificial freezing </a:t>
            </a:r>
            <a:r>
              <a:rPr lang="en-US" sz="3600" b="1" dirty="0" smtClean="0"/>
              <a:t>of learning causes another problem termed </a:t>
            </a:r>
            <a:r>
              <a:rPr lang="en-US" sz="3600" b="1" dirty="0" smtClean="0">
                <a:solidFill>
                  <a:srgbClr val="FF0000"/>
                </a:solidFill>
              </a:rPr>
              <a:t>PLASTICITY</a:t>
            </a:r>
            <a:r>
              <a:rPr lang="en-US" sz="3600" b="1" dirty="0" smtClean="0"/>
              <a:t>, which is defined as the ability to adopt to new data.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This is known as </a:t>
            </a:r>
            <a:r>
              <a:rPr lang="en-US" sz="3600" b="1" dirty="0" err="1" smtClean="0">
                <a:solidFill>
                  <a:srgbClr val="FF0000"/>
                </a:solidFill>
              </a:rPr>
              <a:t>Grossberg’s</a:t>
            </a:r>
            <a:r>
              <a:rPr lang="en-US" sz="3600" b="1" dirty="0" smtClean="0">
                <a:solidFill>
                  <a:srgbClr val="FF0000"/>
                </a:solidFill>
              </a:rPr>
              <a:t> Stability-Plasticity dilemma </a:t>
            </a:r>
            <a:r>
              <a:rPr lang="en-US" sz="3600" b="1" dirty="0" smtClean="0"/>
              <a:t>in competitive learning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819400"/>
            <a:ext cx="3352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END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SOM / KOHONEN MAPS</a:t>
            </a:r>
            <a:r>
              <a:rPr lang="en-US" sz="4000" b="1" dirty="0" smtClean="0"/>
              <a:t> combines</a:t>
            </a:r>
          </a:p>
          <a:p>
            <a:pPr>
              <a:spcBef>
                <a:spcPct val="0"/>
              </a:spcBef>
              <a:defRPr/>
            </a:pPr>
            <a:endParaRPr lang="en-US" sz="4000" b="1" dirty="0" smtClean="0"/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4000" b="1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</a:rPr>
              <a:t>competitive learning </a:t>
            </a:r>
            <a:r>
              <a:rPr lang="en-US" sz="5400" b="1" dirty="0" smtClean="0"/>
              <a:t>with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sz="5400" b="1" dirty="0" smtClean="0"/>
          </a:p>
          <a:p>
            <a:pPr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5400" b="1" dirty="0" smtClean="0">
                <a:solidFill>
                  <a:srgbClr val="FF0000"/>
                </a:solidFill>
              </a:rPr>
              <a:t>topology preserving mapping  i.e.</a:t>
            </a:r>
            <a:endParaRPr lang="en-US" sz="5400" b="1" dirty="0" smtClean="0"/>
          </a:p>
          <a:p>
            <a:pPr>
              <a:spcBef>
                <a:spcPct val="0"/>
              </a:spcBef>
              <a:defRPr/>
            </a:pPr>
            <a:r>
              <a:rPr lang="en-US" sz="4800" b="1" i="1" dirty="0" smtClean="0">
                <a:solidFill>
                  <a:srgbClr val="0070C0"/>
                </a:solidFill>
                <a:latin typeface="Baskerville Old Face" pitchFamily="18" charset="0"/>
              </a:rPr>
              <a:t>Nearby input patterns should activate Nearby output units on the map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23" y="685800"/>
            <a:ext cx="8960752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078" y="838200"/>
            <a:ext cx="918107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1694</Words>
  <Application>Microsoft Office PowerPoint</Application>
  <PresentationFormat>On-screen Show (4:3)</PresentationFormat>
  <Paragraphs>224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Types of Self-Organizing Networks</vt:lpstr>
      <vt:lpstr>Slide 20</vt:lpstr>
      <vt:lpstr>Slide 21</vt:lpstr>
      <vt:lpstr>Slide 22</vt:lpstr>
      <vt:lpstr>Slide 23</vt:lpstr>
      <vt:lpstr>Kohonen Maps</vt:lpstr>
      <vt:lpstr>Kohonen Maps</vt:lpstr>
      <vt:lpstr>Kohonen Maps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456</cp:revision>
  <dcterms:created xsi:type="dcterms:W3CDTF">2006-08-16T00:00:00Z</dcterms:created>
  <dcterms:modified xsi:type="dcterms:W3CDTF">2020-11-08T14:25:37Z</dcterms:modified>
</cp:coreProperties>
</file>