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48" r:id="rId1"/>
  </p:sldMasterIdLst>
  <p:notesMasterIdLst>
    <p:notesMasterId r:id="rId56"/>
  </p:notesMasterIdLst>
  <p:sldIdLst>
    <p:sldId id="841" r:id="rId2"/>
    <p:sldId id="808" r:id="rId3"/>
    <p:sldId id="840" r:id="rId4"/>
    <p:sldId id="771" r:id="rId5"/>
    <p:sldId id="860" r:id="rId6"/>
    <p:sldId id="864" r:id="rId7"/>
    <p:sldId id="795" r:id="rId8"/>
    <p:sldId id="743" r:id="rId9"/>
    <p:sldId id="744" r:id="rId10"/>
    <p:sldId id="794" r:id="rId11"/>
    <p:sldId id="843" r:id="rId12"/>
    <p:sldId id="844" r:id="rId13"/>
    <p:sldId id="826" r:id="rId14"/>
    <p:sldId id="861" r:id="rId15"/>
    <p:sldId id="823" r:id="rId16"/>
    <p:sldId id="865" r:id="rId17"/>
    <p:sldId id="780" r:id="rId18"/>
    <p:sldId id="827" r:id="rId19"/>
    <p:sldId id="531" r:id="rId20"/>
    <p:sldId id="820" r:id="rId21"/>
    <p:sldId id="610" r:id="rId22"/>
    <p:sldId id="458" r:id="rId23"/>
    <p:sldId id="459" r:id="rId24"/>
    <p:sldId id="731" r:id="rId25"/>
    <p:sldId id="821" r:id="rId26"/>
    <p:sldId id="669" r:id="rId27"/>
    <p:sldId id="848" r:id="rId28"/>
    <p:sldId id="716" r:id="rId29"/>
    <p:sldId id="562" r:id="rId30"/>
    <p:sldId id="468" r:id="rId31"/>
    <p:sldId id="563" r:id="rId32"/>
    <p:sldId id="619" r:id="rId33"/>
    <p:sldId id="473" r:id="rId34"/>
    <p:sldId id="474" r:id="rId35"/>
    <p:sldId id="583" r:id="rId36"/>
    <p:sldId id="564" r:id="rId37"/>
    <p:sldId id="545" r:id="rId38"/>
    <p:sldId id="804" r:id="rId39"/>
    <p:sldId id="548" r:id="rId40"/>
    <p:sldId id="830" r:id="rId41"/>
    <p:sldId id="626" r:id="rId42"/>
    <p:sldId id="748" r:id="rId43"/>
    <p:sldId id="567" r:id="rId44"/>
    <p:sldId id="568" r:id="rId45"/>
    <p:sldId id="584" r:id="rId46"/>
    <p:sldId id="782" r:id="rId47"/>
    <p:sldId id="784" r:id="rId48"/>
    <p:sldId id="785" r:id="rId49"/>
    <p:sldId id="673" r:id="rId50"/>
    <p:sldId id="675" r:id="rId51"/>
    <p:sldId id="676" r:id="rId52"/>
    <p:sldId id="678" r:id="rId53"/>
    <p:sldId id="736" r:id="rId54"/>
    <p:sldId id="68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5" autoAdjust="0"/>
    <p:restoredTop sz="92897" autoAdjust="0"/>
  </p:normalViewPr>
  <p:slideViewPr>
    <p:cSldViewPr>
      <p:cViewPr varScale="1">
        <p:scale>
          <a:sx n="61" d="100"/>
          <a:sy n="61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F45D-9DBD-4C6A-ACC4-F4E2506B2E3E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8E43F-4694-45F8-901D-3AA6E92BD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99E6C-D647-4C1A-B452-D2FAB843E46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19"/>
            <a:ext cx="5486400" cy="411424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A90AA0-A3BD-468B-9960-EDAF2C66A457}" type="slidenum">
              <a:rPr lang="en-US"/>
              <a:pPr/>
              <a:t>46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703263"/>
            <a:ext cx="4583112" cy="3436937"/>
          </a:xfrm>
          <a:ln w="12700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52925"/>
            <a:ext cx="5046663" cy="4141788"/>
          </a:xfrm>
          <a:ln/>
        </p:spPr>
        <p:txBody>
          <a:bodyPr lIns="90800" tIns="45401" rIns="90800" bIns="45401"/>
          <a:lstStyle/>
          <a:p>
            <a:pPr latinLnBrk="1"/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hrisjmccormick.files.wordpress.com/2013/08/gaussian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chrisjmccormick.files.wordpress.com/2013/08/bell_curve.pn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hyperlink" Target="http://chrisjmccormick.files.wordpress.com/2013/08/activation_equation.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risjmccormick.files.wordpress.com/2013/08/beta_eq.png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chrisjmccormick.files.wordpress.com/2013/08/gaussian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hrisjmccormick.files.wordpress.com/2013/08/beta_eq.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chrisjmccormick.files.wordpress.com/2013/08/activation_equation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hyperlink" Target="http://chrisjmccormick.files.wordpress.com/2013/08/gaussian.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risjmccormick.files.wordpress.com/2013/08/beta_eq.png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chrisjmccormick.files.wordpress.com/2013/08/activation_equation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43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8.png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png"/><Relationship Id="rId5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7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in.mathworks.com/help/nnet/ref/newrb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hrisjmccormick.files.wordpress.com/2013/08/gaussian.png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in.mathworks.com/help/nnet/ref/radbas.html" TargetMode="External"/><Relationship Id="rId2" Type="http://schemas.openxmlformats.org/officeDocument/2006/relationships/hyperlink" Target="http://in.mathworks.com/help/nnet/ref/newrbe.html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09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RBFN (RADIAL BASIS FUNCTION NETWORK)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2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3505200" cy="32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9096" y="3124200"/>
            <a:ext cx="3783904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3581400"/>
            <a:ext cx="5486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228600"/>
            <a:r>
              <a:rPr lang="en-US" altLang="zh-CN" sz="3200" b="1" dirty="0" smtClean="0">
                <a:ea typeface="SimSun" pitchFamily="2" charset="-122"/>
              </a:rPr>
              <a:t>4 or 5 hidden nodes in FF network</a:t>
            </a:r>
          </a:p>
          <a:p>
            <a:pPr marL="571500" lvl="1" indent="-228600"/>
            <a:endParaRPr lang="en-US" altLang="zh-CN" sz="3200" b="1" dirty="0" smtClean="0">
              <a:ea typeface="SimSun" pitchFamily="2" charset="-122"/>
            </a:endParaRPr>
          </a:p>
          <a:p>
            <a:pPr marL="571500" lvl="1" indent="-228600"/>
            <a:r>
              <a:rPr lang="en-US" altLang="zh-CN" sz="3200" b="1" dirty="0" smtClean="0">
                <a:ea typeface="SimSun" pitchFamily="2" charset="-122"/>
              </a:rPr>
              <a:t>Only 1 RBF node is required if the function can approximate the circle</a:t>
            </a:r>
            <a:endParaRPr lang="en-US" altLang="zh-CN" sz="3200" b="1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2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2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-400109"/>
            <a:ext cx="9144000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-apple-system"/>
                <a:hlinkClick r:id="rId2"/>
              </a:rPr>
              <a:t>  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 smtClean="0">
              <a:solidFill>
                <a:srgbClr val="515151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 smtClean="0">
              <a:solidFill>
                <a:srgbClr val="515151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x is the input, c/µ is the mean, and </a:t>
            </a:r>
            <a:r>
              <a:rPr kumimoji="0" lang="el-GR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</a:rPr>
              <a:t>σ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</a:rPr>
              <a:t> (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sigma ) is the spread/standard deviation.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-apple-system"/>
            </a:endParaRPr>
          </a:p>
          <a:p>
            <a:pPr lvl="0"/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-apple-system"/>
              </a:rPr>
              <a:t>This produces the familiar bell curve shown below, which is centered at the mean</a:t>
            </a:r>
            <a:r>
              <a:rPr lang="en-US" altLang="en-US" sz="3200" b="1" dirty="0" smtClean="0">
                <a:solidFill>
                  <a:srgbClr val="515151"/>
                </a:solidFill>
                <a:latin typeface="-apple-system"/>
              </a:rPr>
              <a:t>, c/µ</a:t>
            </a:r>
            <a:endParaRPr kumimoji="0" lang="en-US" altLang="en-US" sz="6600" b="1" i="0" u="none" strike="noStrike" cap="none" normalizeH="0" baseline="0" dirty="0" smtClean="0">
              <a:ln>
                <a:noFill/>
              </a:ln>
              <a:solidFill>
                <a:srgbClr val="268BD2"/>
              </a:solidFill>
              <a:effectLst/>
              <a:latin typeface="-apple-system"/>
            </a:endParaRPr>
          </a:p>
        </p:txBody>
      </p:sp>
      <p:pic>
        <p:nvPicPr>
          <p:cNvPr id="2055" name="Picture 7" descr="gaussia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0"/>
            <a:ext cx="452489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bell_curv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19200" y="4419600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smtClean="0">
                <a:solidFill>
                  <a:srgbClr val="515151"/>
                </a:solidFill>
                <a:latin typeface="-apple-system"/>
              </a:rPr>
              <a:t>(mean is 5 and sigma is 1).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1335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tivation_Equati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49560"/>
            <a:ext cx="4953000" cy="14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gaussia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5800"/>
            <a:ext cx="4648200" cy="16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eta_Eq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5638800"/>
            <a:ext cx="2038065" cy="1219200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2667000"/>
            <a:ext cx="7810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09800" y="2819400"/>
            <a:ext cx="7467600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Controls the height of Gaussian curve</a:t>
            </a:r>
          </a:p>
          <a:p>
            <a:r>
              <a:rPr lang="en-US" sz="3200" b="1" dirty="0" smtClean="0"/>
              <a:t>Height is maximum at x = µ = </a:t>
            </a:r>
            <a:r>
              <a:rPr lang="en-US" sz="3200" b="1" dirty="0" err="1" smtClean="0"/>
              <a:t>x</a:t>
            </a:r>
            <a:r>
              <a:rPr lang="en-US" sz="3200" b="1" baseline="-25000" dirty="0" err="1" smtClean="0"/>
              <a:t>m</a:t>
            </a:r>
            <a:r>
              <a:rPr lang="en-US" sz="3200" b="1" baseline="-25000" dirty="0" smtClean="0"/>
              <a:t>   </a:t>
            </a:r>
            <a:endParaRPr lang="en-US" sz="3200" b="1" dirty="0" smtClean="0"/>
          </a:p>
          <a:p>
            <a:endParaRPr lang="en-US" sz="3200" b="1" baseline="-25000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smaller </a:t>
            </a:r>
            <a:r>
              <a:rPr lang="el-GR" sz="3200" b="1" dirty="0" smtClean="0">
                <a:solidFill>
                  <a:srgbClr val="FF0000"/>
                </a:solidFill>
                <a:latin typeface="Calibri"/>
              </a:rPr>
              <a:t>σ</a:t>
            </a:r>
            <a:r>
              <a:rPr lang="en-US" sz="3200" b="1" dirty="0" smtClean="0">
                <a:solidFill>
                  <a:srgbClr val="FF0000"/>
                </a:solidFill>
              </a:rPr>
              <a:t> means greater height</a:t>
            </a:r>
            <a:endParaRPr lang="en-US" sz="3200" b="1" baseline="30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817" name="Rectangle 1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-apple-system"/>
                <a:cs typeface="Arial" pitchFamily="34" charset="0"/>
              </a:rPr>
              <a:t>For RBFNs, instead of talking about the standard deviation (‘sigma’) directly, we use the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-apple-system"/>
                <a:cs typeface="Arial" pitchFamily="34" charset="0"/>
                <a:hlinkClick r:id="rId2"/>
              </a:rPr>
              <a:t>related value ‘beta’: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hlinkClick r:id="rId2"/>
            </a:endParaRPr>
          </a:p>
        </p:txBody>
      </p:sp>
      <p:pic>
        <p:nvPicPr>
          <p:cNvPr id="2978820" name="Picture 4" descr="Diff_Variances_Plo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5016"/>
            <a:ext cx="7703780" cy="3812984"/>
          </a:xfrm>
          <a:prstGeom prst="rect">
            <a:avLst/>
          </a:prstGeom>
          <a:noFill/>
        </p:spPr>
      </p:pic>
      <p:pic>
        <p:nvPicPr>
          <p:cNvPr id="4" name="Picture 3" descr="Activation_Equatio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00200"/>
            <a:ext cx="3237628" cy="9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eta_Eq">
            <a:hlinkClick r:id="rId2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1447800"/>
            <a:ext cx="1576316" cy="942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8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8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8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8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88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2880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515151"/>
                </a:solidFill>
                <a:latin typeface="-apple-system"/>
              </a:rPr>
              <a:t>For </a:t>
            </a:r>
            <a:r>
              <a:rPr lang="en-US" altLang="en-US" sz="2800" b="1" dirty="0" smtClean="0">
                <a:solidFill>
                  <a:srgbClr val="FF0000"/>
                </a:solidFill>
                <a:latin typeface="-apple-system"/>
              </a:rPr>
              <a:t>RBF neuron activation function, outer coefficient, term which controls the height of the   Gaussian 		is removed. Is height of Gaussian function is redundant ?</a:t>
            </a:r>
            <a:endParaRPr lang="en-US" altLang="en-US" sz="2800" b="1" dirty="0" smtClean="0">
              <a:solidFill>
                <a:srgbClr val="515151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dirty="0" smtClean="0">
              <a:solidFill>
                <a:srgbClr val="515151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0000"/>
                </a:solidFill>
                <a:latin typeface="-apple-system"/>
              </a:rPr>
              <a:t>YES, because of the weights applied from hidden to output nodes.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dirty="0" smtClean="0">
              <a:solidFill>
                <a:srgbClr val="515151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515151"/>
                </a:solidFill>
                <a:latin typeface="-apple-system"/>
              </a:rPr>
              <a:t>During training, the output nodes will </a:t>
            </a:r>
            <a:r>
              <a:rPr lang="en-US" altLang="en-US" sz="2800" b="1" i="1" dirty="0" smtClean="0">
                <a:solidFill>
                  <a:srgbClr val="515151"/>
                </a:solidFill>
                <a:latin typeface="-apple-system"/>
              </a:rPr>
              <a:t>learn</a:t>
            </a:r>
            <a:r>
              <a:rPr lang="en-US" altLang="en-US" sz="2800" b="1" dirty="0" smtClean="0">
                <a:solidFill>
                  <a:srgbClr val="515151"/>
                </a:solidFill>
                <a:latin typeface="-apple-system"/>
              </a:rPr>
              <a:t> the correct coefficient or </a:t>
            </a:r>
            <a:r>
              <a:rPr lang="en-US" altLang="en-US" sz="2800" b="1" dirty="0" smtClean="0">
                <a:solidFill>
                  <a:srgbClr val="FF0000"/>
                </a:solidFill>
                <a:latin typeface="-apple-system"/>
              </a:rPr>
              <a:t>“weight” </a:t>
            </a:r>
            <a:r>
              <a:rPr lang="en-US" altLang="en-US" sz="2800" b="1" dirty="0" smtClean="0">
                <a:solidFill>
                  <a:srgbClr val="515151"/>
                </a:solidFill>
                <a:latin typeface="-apple-system"/>
              </a:rPr>
              <a:t>to apply to the neuron’s response</a:t>
            </a:r>
            <a:endParaRPr lang="en-US" sz="2800" b="1" dirty="0"/>
          </a:p>
        </p:txBody>
      </p:sp>
      <p:pic>
        <p:nvPicPr>
          <p:cNvPr id="3" name="Picture 7" descr="gaussia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3124200" cy="110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ctivation_Equatio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"/>
            <a:ext cx="3352800" cy="9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eta_Eq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05935" y="0"/>
            <a:ext cx="2038065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3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34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53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0"/>
            <a:ext cx="911151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53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53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53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53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C:\Documents and Settings\Administrator\My Documents\Documents\Teaching\NNets02\BishopSig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4119563" cy="3314700"/>
          </a:xfrm>
          <a:prstGeom prst="rect">
            <a:avLst/>
          </a:prstGeom>
          <a:noFill/>
        </p:spPr>
      </p:pic>
      <p:pic>
        <p:nvPicPr>
          <p:cNvPr id="69635" name="Picture 3" descr="C:\Documents and Settings\Administrator\My Documents\Documents\Teaching\NNets02\BishopSig2x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0"/>
            <a:ext cx="4065588" cy="3340100"/>
          </a:xfrm>
          <a:prstGeom prst="rect">
            <a:avLst/>
          </a:prstGeom>
          <a:noFill/>
        </p:spPr>
      </p:pic>
      <p:pic>
        <p:nvPicPr>
          <p:cNvPr id="69636" name="Picture 4" descr="C:\Documents and Settings\Administrator\My Documents\Documents\Teaching\NNets02\BishopSig3x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1712" y="3505200"/>
            <a:ext cx="4332288" cy="3352800"/>
          </a:xfrm>
          <a:prstGeom prst="rect">
            <a:avLst/>
          </a:prstGeom>
          <a:noFill/>
        </p:spPr>
      </p:pic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590800" y="60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 sz="2400" dirty="0">
                <a:latin typeface="Symbol" pitchFamily="18" charset="2"/>
              </a:rPr>
              <a:t>s  =</a:t>
            </a:r>
            <a:r>
              <a:rPr lang="en-GB" sz="2400" dirty="0"/>
              <a:t>  </a:t>
            </a:r>
            <a:r>
              <a:rPr lang="en-US" sz="2400" dirty="0"/>
              <a:t>10</a:t>
            </a:r>
            <a:endParaRPr lang="en-GB" sz="2400" dirty="0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7239000" y="685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 sz="2400" dirty="0">
                <a:latin typeface="Symbol" pitchFamily="18" charset="2"/>
              </a:rPr>
              <a:t>s  =</a:t>
            </a:r>
            <a:r>
              <a:rPr lang="en-GB" sz="2400" dirty="0"/>
              <a:t>  </a:t>
            </a:r>
            <a:r>
              <a:rPr lang="en-US" sz="2400" dirty="0"/>
              <a:t>0.08</a:t>
            </a:r>
            <a:endParaRPr lang="en-GB" sz="2400" dirty="0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162800" y="3886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 sz="2400" dirty="0">
                <a:latin typeface="Symbol" pitchFamily="18" charset="2"/>
              </a:rPr>
              <a:t>s  =</a:t>
            </a:r>
            <a:r>
              <a:rPr lang="en-GB" sz="2400" dirty="0"/>
              <a:t>  </a:t>
            </a:r>
            <a:r>
              <a:rPr lang="en-US" sz="2400" dirty="0"/>
              <a:t>0.4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505200"/>
            <a:ext cx="5641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FUNCTION APPROXIMATION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191000"/>
            <a:ext cx="4572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The fraction of overlap between each hidden unit and its neighbors is decided by the</a:t>
            </a:r>
            <a:r>
              <a:rPr lang="en-US" sz="2800" b="1" dirty="0" smtClean="0">
                <a:solidFill>
                  <a:srgbClr val="FF0000"/>
                </a:solidFill>
              </a:rPr>
              <a:t> width sigma</a:t>
            </a:r>
            <a:r>
              <a:rPr lang="en-US" sz="2800" b="1" dirty="0" smtClean="0"/>
              <a:t> such that a smooth interpolation over the input space is allowed. 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C:\Documents and Settings\Administrator\My Documents\Documents\Teaching\NNets02\Bishop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4572000" cy="3335338"/>
          </a:xfrm>
          <a:prstGeom prst="rect">
            <a:avLst/>
          </a:prstGeom>
          <a:noFill/>
        </p:spPr>
      </p:pic>
      <p:pic>
        <p:nvPicPr>
          <p:cNvPr id="19462" name="Picture 6" descr="C:\Documents and Settings\Administrator\My Documents\Documents\Teaching\NNets02\BishopSig3x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1713" y="304800"/>
            <a:ext cx="4332287" cy="3352800"/>
          </a:xfrm>
          <a:prstGeom prst="rect">
            <a:avLst/>
          </a:prstGeom>
          <a:noFill/>
        </p:spPr>
      </p:pic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362200" y="838200"/>
            <a:ext cx="3025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30 basis functions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781800" y="914400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 5 </a:t>
            </a:r>
            <a:r>
              <a:rPr lang="en-US" sz="2400" b="1" dirty="0">
                <a:solidFill>
                  <a:srgbClr val="FF0000"/>
                </a:solidFill>
              </a:rPr>
              <a:t>Basis functions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30 data points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429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which case number of basis functions/prototypes  are less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4038600"/>
            <a:ext cx="9144000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ko-KR" sz="3200" b="1" dirty="0" smtClean="0">
                <a:ea typeface="굴림" pitchFamily="34" charset="-127"/>
              </a:rPr>
              <a:t>More radial basis neurons implies more complexity, but </a:t>
            </a:r>
            <a:r>
              <a:rPr lang="en-US" altLang="ko-KR" sz="3200" b="1" dirty="0" smtClean="0">
                <a:solidFill>
                  <a:srgbClr val="FF0000"/>
                </a:solidFill>
                <a:ea typeface="굴림" pitchFamily="34" charset="-127"/>
              </a:rPr>
              <a:t>over fitting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3200" b="1" dirty="0" smtClean="0"/>
              <a:t>too few basis functions cannot fit the training data adequately due to limited flexibility-</a:t>
            </a:r>
            <a:r>
              <a:rPr lang="en-US" sz="3200" b="1" dirty="0" smtClean="0">
                <a:solidFill>
                  <a:srgbClr val="FF0000"/>
                </a:solidFill>
              </a:rPr>
              <a:t>under-fitting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64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The number of basis functions </a:t>
            </a:r>
            <a:r>
              <a:rPr lang="en-US" sz="3600" b="1" dirty="0" smtClean="0"/>
              <a:t>controls the </a:t>
            </a:r>
            <a:r>
              <a:rPr lang="en-US" sz="3600" b="1" dirty="0" smtClean="0">
                <a:solidFill>
                  <a:srgbClr val="FF0000"/>
                </a:solidFill>
              </a:rPr>
              <a:t>complexity </a:t>
            </a:r>
            <a:r>
              <a:rPr lang="en-US" sz="3600" b="1" dirty="0" smtClean="0"/>
              <a:t>and the </a:t>
            </a:r>
            <a:r>
              <a:rPr lang="en-US" sz="3600" b="1" dirty="0" smtClean="0">
                <a:solidFill>
                  <a:srgbClr val="FF0000"/>
                </a:solidFill>
              </a:rPr>
              <a:t>generalization ability </a:t>
            </a:r>
            <a:r>
              <a:rPr lang="en-US" sz="3600" b="1" dirty="0" smtClean="0"/>
              <a:t>of RBF networks.</a:t>
            </a:r>
          </a:p>
          <a:p>
            <a:endParaRPr lang="en-US" sz="3600" b="1" dirty="0" smtClean="0"/>
          </a:p>
          <a:p>
            <a:pPr marL="342900" lvl="0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Max no. of </a:t>
            </a:r>
            <a:r>
              <a:rPr lang="en-US" altLang="ko-KR" sz="3600" b="1" dirty="0" smtClean="0">
                <a:solidFill>
                  <a:srgbClr val="FF0000"/>
                </a:solidFill>
                <a:ea typeface="굴림" pitchFamily="34" charset="-127"/>
              </a:rPr>
              <a:t>radial basis </a:t>
            </a: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neurons </a:t>
            </a: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= number of input patterns</a:t>
            </a:r>
          </a:p>
          <a:p>
            <a:pPr marL="342900" lvl="0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Min no. of </a:t>
            </a:r>
            <a:r>
              <a:rPr lang="en-US" altLang="ko-KR" sz="3600" b="1" dirty="0" smtClean="0">
                <a:solidFill>
                  <a:srgbClr val="FF0000"/>
                </a:solidFill>
                <a:ea typeface="굴림" pitchFamily="34" charset="-127"/>
              </a:rPr>
              <a:t>radial basis </a:t>
            </a: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neurons </a:t>
            </a: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=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experimentally determined</a:t>
            </a:r>
          </a:p>
          <a:p>
            <a:pPr marL="342900" lvl="0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34" charset="-127"/>
              <a:cs typeface="+mn-cs"/>
            </a:endParaRPr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Selection of the RBF centers is most critical to RBF network implementation. 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The centers can be placed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0000"/>
                </a:solidFill>
              </a:rPr>
              <a:t> on a random subset from training examples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0000"/>
                </a:solidFill>
              </a:rPr>
              <a:t>all of the training examples, 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0000"/>
                </a:solidFill>
              </a:rPr>
              <a:t> determined by clustering or via a learning procedure. </a:t>
            </a:r>
          </a:p>
          <a:p>
            <a:pPr marL="342900" lvl="0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34" charset="-127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34" charset="-127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"/>
            <a:ext cx="9144000" cy="43434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5400" dirty="0" smtClean="0">
                <a:solidFill>
                  <a:srgbClr val="FF0000"/>
                </a:solidFill>
                <a:ea typeface="굴림" pitchFamily="34" charset="-127"/>
              </a:rPr>
              <a:t>Two levels of Learning</a:t>
            </a:r>
            <a:endParaRPr lang="en-US" altLang="ko-KR" sz="4000" b="1" dirty="0" smtClean="0">
              <a:ea typeface="굴림" pitchFamily="34" charset="-127"/>
            </a:endParaRPr>
          </a:p>
          <a:p>
            <a:pPr marL="1371600" lvl="2" indent="-514350">
              <a:buAutoNum type="arabicPeriod"/>
              <a:defRPr/>
            </a:pPr>
            <a:r>
              <a:rPr lang="en-US" altLang="ko-KR" sz="3600" b="1" dirty="0" smtClean="0">
                <a:solidFill>
                  <a:srgbClr val="FF0000"/>
                </a:solidFill>
                <a:ea typeface="굴림" pitchFamily="34" charset="-127"/>
              </a:rPr>
              <a:t>Center and Spread </a:t>
            </a:r>
            <a:r>
              <a:rPr lang="en-US" altLang="ko-KR" sz="3600" b="1" dirty="0" smtClean="0">
                <a:ea typeface="굴림" pitchFamily="34" charset="-127"/>
              </a:rPr>
              <a:t>of RBF neurons</a:t>
            </a:r>
          </a:p>
          <a:p>
            <a:pPr lvl="1">
              <a:buNone/>
              <a:defRPr/>
            </a:pPr>
            <a:r>
              <a:rPr lang="en-US" altLang="ko-KR" sz="3600" b="1" dirty="0" smtClean="0">
                <a:ea typeface="굴림" pitchFamily="34" charset="-127"/>
              </a:rPr>
              <a:t>   2. </a:t>
            </a:r>
            <a:r>
              <a:rPr lang="en-US" altLang="ko-KR" sz="3600" b="1" dirty="0" smtClean="0">
                <a:solidFill>
                  <a:srgbClr val="FF0000"/>
                </a:solidFill>
                <a:ea typeface="굴림" pitchFamily="34" charset="-127"/>
              </a:rPr>
              <a:t>Weights  </a:t>
            </a:r>
            <a:r>
              <a:rPr lang="en-US" altLang="ko-KR" sz="3600" b="1" dirty="0" smtClean="0">
                <a:ea typeface="굴림" pitchFamily="34" charset="-127"/>
              </a:rPr>
              <a:t>from hidden to output layer</a:t>
            </a:r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90801"/>
            <a:ext cx="9144000" cy="425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Two types of FFNN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4000" b="1" dirty="0" smtClean="0">
                <a:solidFill>
                  <a:srgbClr val="0070C0"/>
                </a:solidFill>
              </a:rPr>
              <a:t>FF NN trained with BP ( FFBPNN) </a:t>
            </a:r>
          </a:p>
          <a:p>
            <a:r>
              <a:rPr lang="en-US" sz="3200" b="1" dirty="0" smtClean="0"/>
              <a:t>consist of neurons organized into one input layer and one output layer and several hidden layers of neurons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4000" b="1" dirty="0" smtClean="0">
                <a:solidFill>
                  <a:srgbClr val="0070C0"/>
                </a:solidFill>
              </a:rPr>
              <a:t>Statistical neural Networks (SNN)</a:t>
            </a:r>
            <a:endParaRPr lang="en-US" sz="3600" b="1" dirty="0" smtClean="0">
              <a:solidFill>
                <a:srgbClr val="0070C0"/>
              </a:solidFill>
            </a:endParaRPr>
          </a:p>
          <a:p>
            <a:r>
              <a:rPr lang="en-US" sz="3200" b="1" dirty="0" smtClean="0"/>
              <a:t>based on </a:t>
            </a:r>
            <a:r>
              <a:rPr lang="en-US" sz="3200" b="1" dirty="0" smtClean="0">
                <a:solidFill>
                  <a:srgbClr val="FF0000"/>
                </a:solidFill>
              </a:rPr>
              <a:t>statistical methods and probability theory</a:t>
            </a:r>
            <a:r>
              <a:rPr lang="en-US" sz="3200" b="1" dirty="0" smtClean="0"/>
              <a:t>. Two of the most important types of SNNs are: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Radial basis Function neural networks(</a:t>
            </a:r>
            <a:r>
              <a:rPr lang="en-US" sz="3200" b="1" dirty="0" smtClean="0">
                <a:solidFill>
                  <a:srgbClr val="FF0000"/>
                </a:solidFill>
              </a:rPr>
              <a:t>RBFNs</a:t>
            </a:r>
            <a:r>
              <a:rPr lang="en-US" sz="3200" b="1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Probabilistic Neural networks(</a:t>
            </a:r>
            <a:r>
              <a:rPr lang="en-US" sz="3200" b="1" dirty="0" smtClean="0">
                <a:solidFill>
                  <a:srgbClr val="FF0000"/>
                </a:solidFill>
              </a:rPr>
              <a:t>PNNs</a:t>
            </a:r>
            <a:r>
              <a:rPr lang="en-US" sz="3200" b="1" dirty="0" smtClean="0"/>
              <a:t>)</a:t>
            </a:r>
          </a:p>
          <a:p>
            <a:pPr>
              <a:buFont typeface="Wingdings" pitchFamily="2" charset="2"/>
              <a:buChar char="ü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414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RBFNN have 5 parameters for optimization: </a:t>
            </a:r>
          </a:p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1- The </a:t>
            </a:r>
            <a:r>
              <a:rPr lang="en-US" sz="4400" b="1" dirty="0" smtClean="0">
                <a:solidFill>
                  <a:srgbClr val="FF0000"/>
                </a:solidFill>
              </a:rPr>
              <a:t>weights </a:t>
            </a:r>
            <a:r>
              <a:rPr lang="en-US" sz="4400" b="1" dirty="0" smtClean="0"/>
              <a:t>between the hidden layer and the output layer. </a:t>
            </a:r>
            <a:br>
              <a:rPr lang="en-US" sz="4400" b="1" dirty="0" smtClean="0"/>
            </a:br>
            <a:r>
              <a:rPr lang="en-US" sz="4400" b="1" dirty="0" smtClean="0"/>
              <a:t>2- The </a:t>
            </a:r>
            <a:r>
              <a:rPr lang="en-US" sz="4400" b="1" dirty="0" smtClean="0">
                <a:solidFill>
                  <a:srgbClr val="FF0000"/>
                </a:solidFill>
              </a:rPr>
              <a:t>activation function</a:t>
            </a:r>
            <a:r>
              <a:rPr lang="en-US" sz="4400" b="1" dirty="0" smtClean="0"/>
              <a:t>. </a:t>
            </a:r>
            <a:br>
              <a:rPr lang="en-US" sz="4400" b="1" dirty="0" smtClean="0"/>
            </a:br>
            <a:r>
              <a:rPr lang="en-US" sz="4400" b="1" dirty="0" smtClean="0"/>
              <a:t>3- The </a:t>
            </a:r>
            <a:r>
              <a:rPr lang="en-US" sz="4400" b="1" dirty="0" smtClean="0">
                <a:solidFill>
                  <a:srgbClr val="FF0000"/>
                </a:solidFill>
              </a:rPr>
              <a:t>center</a:t>
            </a:r>
            <a:r>
              <a:rPr lang="en-US" sz="4400" b="1" dirty="0" smtClean="0"/>
              <a:t> of activation functions. </a:t>
            </a:r>
            <a:br>
              <a:rPr lang="en-US" sz="4400" b="1" dirty="0" smtClean="0"/>
            </a:br>
            <a:r>
              <a:rPr lang="en-US" sz="4400" b="1" dirty="0" smtClean="0"/>
              <a:t>4- The </a:t>
            </a:r>
            <a:r>
              <a:rPr lang="en-US" sz="4400" b="1" dirty="0" smtClean="0">
                <a:solidFill>
                  <a:srgbClr val="FF0000"/>
                </a:solidFill>
              </a:rPr>
              <a:t>spread</a:t>
            </a:r>
            <a:r>
              <a:rPr lang="en-US" sz="4400" b="1" dirty="0" smtClean="0"/>
              <a:t> of activation functions. </a:t>
            </a:r>
            <a:br>
              <a:rPr lang="en-US" sz="4400" b="1" dirty="0" smtClean="0"/>
            </a:br>
            <a:r>
              <a:rPr lang="en-US" sz="4400" b="1" dirty="0" smtClean="0"/>
              <a:t>5- The </a:t>
            </a:r>
            <a:r>
              <a:rPr lang="en-US" sz="4400" b="1" dirty="0" smtClean="0">
                <a:solidFill>
                  <a:srgbClr val="FF0000"/>
                </a:solidFill>
              </a:rPr>
              <a:t>number</a:t>
            </a:r>
            <a:r>
              <a:rPr lang="en-US" sz="4400" b="1" dirty="0" smtClean="0"/>
              <a:t> of hidden neurons. </a:t>
            </a:r>
          </a:p>
          <a:p>
            <a:endParaRPr lang="en-US" sz="4400" dirty="0" smtClean="0"/>
          </a:p>
          <a:p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RBF training is usually divided into </a:t>
            </a:r>
            <a:r>
              <a:rPr lang="en-US" sz="3600" b="1" dirty="0" smtClean="0">
                <a:solidFill>
                  <a:srgbClr val="FF0000"/>
                </a:solidFill>
              </a:rPr>
              <a:t>two stages</a:t>
            </a:r>
            <a:r>
              <a:rPr lang="en-US" sz="3600" b="1" dirty="0" smtClean="0"/>
              <a:t>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First, </a:t>
            </a:r>
            <a:r>
              <a:rPr lang="en-US" b="1" dirty="0" smtClean="0">
                <a:solidFill>
                  <a:srgbClr val="0070C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CENTERS</a:t>
            </a:r>
            <a:r>
              <a:rPr lang="en-US" b="1" dirty="0" smtClean="0">
                <a:solidFill>
                  <a:srgbClr val="0070C0"/>
                </a:solidFill>
              </a:rPr>
              <a:t> of the hidden RBFNs layer are determined by </a:t>
            </a:r>
            <a:r>
              <a:rPr lang="en-US" b="1" dirty="0" smtClean="0">
                <a:solidFill>
                  <a:srgbClr val="FF0000"/>
                </a:solidFill>
              </a:rPr>
              <a:t>clustering algorithms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Optimal σ</a:t>
            </a:r>
            <a:r>
              <a:rPr lang="en-US" dirty="0" smtClean="0"/>
              <a:t> is obtained through </a:t>
            </a:r>
            <a:r>
              <a:rPr lang="en-US" sz="4000" b="1" dirty="0" smtClean="0"/>
              <a:t>trial and error</a:t>
            </a:r>
            <a:r>
              <a:rPr lang="en-US" sz="4000" dirty="0" smtClean="0"/>
              <a:t> 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Second, </a:t>
            </a:r>
            <a:r>
              <a:rPr lang="en-US" b="1" dirty="0" smtClean="0">
                <a:solidFill>
                  <a:srgbClr val="0070C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WEIGHTS</a:t>
            </a:r>
            <a:r>
              <a:rPr lang="en-US" b="1" dirty="0" smtClean="0">
                <a:solidFill>
                  <a:srgbClr val="0070C0"/>
                </a:solidFill>
              </a:rPr>
              <a:t> connecting the hidden layer with the output layer are determined by </a:t>
            </a:r>
          </a:p>
          <a:p>
            <a:pPr lvl="2"/>
            <a:r>
              <a:rPr lang="en-US" altLang="ko-KR" sz="3200" b="1" dirty="0" smtClean="0">
                <a:solidFill>
                  <a:srgbClr val="FF0000"/>
                </a:solidFill>
                <a:ea typeface="굴림" pitchFamily="34" charset="-127"/>
              </a:rPr>
              <a:t>Pseudo-inverse method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itchFamily="34" charset="-127"/>
              </a:rPr>
              <a:t>[ Analytical method], </a:t>
            </a:r>
          </a:p>
          <a:p>
            <a:pPr lvl="2"/>
            <a:r>
              <a:rPr lang="en-US" sz="3200" b="1" dirty="0" smtClean="0">
                <a:solidFill>
                  <a:srgbClr val="FF0000"/>
                </a:solidFill>
              </a:rPr>
              <a:t>Singular Value Decomposition (SVD)</a:t>
            </a:r>
            <a:r>
              <a:rPr lang="en-US" altLang="ko-KR" sz="3200" b="1" dirty="0" smtClean="0">
                <a:solidFill>
                  <a:srgbClr val="FF0000"/>
                </a:solidFill>
                <a:ea typeface="굴림" pitchFamily="34" charset="-127"/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itchFamily="34" charset="-127"/>
              </a:rPr>
              <a:t>[ Analytical method], 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Least Mean Squared(LMS) </a:t>
            </a:r>
            <a:r>
              <a:rPr lang="en-US" sz="3200" b="1" dirty="0" smtClean="0">
                <a:solidFill>
                  <a:srgbClr val="0070C0"/>
                </a:solidFill>
              </a:rPr>
              <a:t>algorithms[ Supervised learning]</a:t>
            </a:r>
            <a:r>
              <a:rPr lang="en-US" sz="3200" b="1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381000"/>
            <a:ext cx="77724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</a:rPr>
              <a:t>Learning Algorithm 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1981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Weights</a:t>
            </a:r>
            <a:r>
              <a:rPr lang="en-US" b="1" dirty="0" smtClean="0"/>
              <a:t> </a:t>
            </a:r>
            <a:r>
              <a:rPr lang="en-US" dirty="0"/>
              <a:t>are computed by means of the </a:t>
            </a:r>
            <a:r>
              <a:rPr lang="en-US" b="1" dirty="0">
                <a:solidFill>
                  <a:srgbClr val="FF0000"/>
                </a:solidFill>
              </a:rPr>
              <a:t>pseudo-inverse method.</a:t>
            </a:r>
          </a:p>
          <a:p>
            <a:pPr lvl="1"/>
            <a:r>
              <a:rPr lang="en-US" sz="2400" b="1" dirty="0" err="1" smtClean="0"/>
              <a:t>i</a:t>
            </a:r>
            <a:r>
              <a:rPr lang="en-US" sz="2400" b="1" baseline="30000" dirty="0" err="1" smtClean="0"/>
              <a:t>th</a:t>
            </a:r>
            <a:r>
              <a:rPr lang="en-US" sz="2400" b="1" dirty="0" smtClean="0"/>
              <a:t> pattern (x</a:t>
            </a:r>
            <a:r>
              <a:rPr lang="en-US" sz="2400" b="1" baseline="-25000" dirty="0" smtClean="0"/>
              <a:t>i</a:t>
            </a:r>
            <a:r>
              <a:rPr lang="en-US" sz="2400" b="1" dirty="0" smtClean="0"/>
              <a:t> ), target output (</a:t>
            </a:r>
            <a:r>
              <a:rPr lang="en-US" sz="2400" b="1" dirty="0" err="1" smtClean="0"/>
              <a:t>d</a:t>
            </a:r>
            <a:r>
              <a:rPr lang="en-US" sz="2400" b="1" baseline="-25000" dirty="0" err="1" smtClean="0"/>
              <a:t>i</a:t>
            </a:r>
            <a:r>
              <a:rPr lang="en-US" sz="2400" b="1" dirty="0" smtClean="0"/>
              <a:t> ) </a:t>
            </a:r>
            <a:endParaRPr lang="en-US" sz="2400" b="1" dirty="0"/>
          </a:p>
          <a:p>
            <a:pPr lvl="1"/>
            <a:endParaRPr lang="en-US" sz="4900" b="1" dirty="0"/>
          </a:p>
          <a:p>
            <a:pPr lvl="1">
              <a:buFontTx/>
              <a:buNone/>
            </a:pPr>
            <a:endParaRPr lang="en-US" sz="4900" b="1" dirty="0"/>
          </a:p>
          <a:p>
            <a:pPr lvl="1"/>
            <a:endParaRPr lang="en-US" sz="2400" b="1" dirty="0"/>
          </a:p>
          <a:p>
            <a:pPr lvl="1"/>
            <a:endParaRPr lang="en-US" sz="2400" b="1" dirty="0">
              <a:solidFill>
                <a:srgbClr val="009900"/>
              </a:solidFill>
            </a:endParaRPr>
          </a:p>
          <a:p>
            <a:pPr>
              <a:buFontTx/>
              <a:buNone/>
            </a:pPr>
            <a:endParaRPr lang="en-US" sz="6400" b="1" dirty="0">
              <a:solidFill>
                <a:srgbClr val="009900"/>
              </a:solidFill>
            </a:endParaRPr>
          </a:p>
          <a:p>
            <a:endParaRPr lang="en-US" sz="2800" dirty="0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0" y="2438400"/>
          <a:ext cx="8949477" cy="1371600"/>
        </p:xfrm>
        <a:graphic>
          <a:graphicData uri="http://schemas.openxmlformats.org/presentationml/2006/ole">
            <p:oleObj spid="_x0000_s711683" name="Equation" r:id="rId3" imgW="2819160" imgH="43164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5473005"/>
            <a:ext cx="655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,….  c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m</a:t>
            </a:r>
            <a:r>
              <a:rPr lang="en-US" sz="2800" b="1" dirty="0" smtClean="0">
                <a:solidFill>
                  <a:srgbClr val="FF0000"/>
                </a:solidFill>
              </a:rPr>
              <a:t>  are </a:t>
            </a:r>
            <a:r>
              <a:rPr lang="en-US" sz="2800" b="1" dirty="0" err="1" smtClean="0">
                <a:solidFill>
                  <a:srgbClr val="FF0000"/>
                </a:solidFill>
              </a:rPr>
              <a:t>centres</a:t>
            </a:r>
            <a:r>
              <a:rPr lang="en-US" sz="2800" b="1" dirty="0" smtClean="0">
                <a:solidFill>
                  <a:srgbClr val="FF0000"/>
                </a:solidFill>
              </a:rPr>
              <a:t>(mean) of </a:t>
            </a:r>
            <a:r>
              <a:rPr lang="en-US" sz="2800" b="1" dirty="0" err="1" smtClean="0">
                <a:solidFill>
                  <a:srgbClr val="FF0000"/>
                </a:solidFill>
              </a:rPr>
              <a:t>Gausiaan</a:t>
            </a:r>
            <a:r>
              <a:rPr lang="en-US" sz="2800" b="1" dirty="0" smtClean="0">
                <a:solidFill>
                  <a:srgbClr val="FF0000"/>
                </a:solidFill>
              </a:rPr>
              <a:t> functions at these nodes, which are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selected randomly from training data set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7116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9981" y="5019675"/>
            <a:ext cx="2754019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3810000"/>
            <a:ext cx="85454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3200" dirty="0" smtClean="0"/>
              <a:t>Dimension of 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and c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 c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…. </a:t>
            </a:r>
            <a:r>
              <a:rPr lang="en-US" sz="3200" dirty="0" err="1" smtClean="0"/>
              <a:t>c</a:t>
            </a:r>
            <a:r>
              <a:rPr lang="en-US" sz="3200" baseline="-25000" dirty="0" err="1" smtClean="0"/>
              <a:t>M</a:t>
            </a:r>
            <a:endParaRPr lang="en-US" sz="3200" baseline="-25000" dirty="0" smtClean="0"/>
          </a:p>
          <a:p>
            <a:pPr>
              <a:buFontTx/>
              <a:buNone/>
            </a:pPr>
            <a:r>
              <a:rPr lang="en-US" sz="4000" baseline="-25000" dirty="0" smtClean="0"/>
              <a:t>For binary dates xi is 2-D, so are </a:t>
            </a:r>
            <a:r>
              <a:rPr lang="en-US" sz="4000" baseline="-25000" dirty="0" err="1" smtClean="0"/>
              <a:t>centres</a:t>
            </a:r>
            <a:r>
              <a:rPr lang="en-US" sz="4000" baseline="-25000" dirty="0" smtClean="0"/>
              <a:t>, taken from samples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This </a:t>
            </a:r>
            <a:r>
              <a:rPr lang="en-US" sz="2800" dirty="0"/>
              <a:t>can be re-written in matrix form for one </a:t>
            </a:r>
            <a:r>
              <a:rPr lang="en-US" sz="2800" dirty="0" err="1" smtClean="0"/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 example</a:t>
            </a:r>
            <a:endParaRPr lang="en-US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            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and for all the N examples/patterns  (x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, x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, …x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i </a:t>
            </a:r>
            <a:r>
              <a:rPr lang="en-US" sz="2800" b="1" dirty="0" smtClean="0">
                <a:solidFill>
                  <a:srgbClr val="FF0000"/>
                </a:solidFill>
              </a:rPr>
              <a:t>,…</a:t>
            </a:r>
            <a:r>
              <a:rPr lang="en-US" sz="2800" b="1" dirty="0" err="1" smtClean="0">
                <a:solidFill>
                  <a:srgbClr val="FF0000"/>
                </a:solidFill>
              </a:rPr>
              <a:t>x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</a:rPr>
              <a:t> )  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65088" y="1658938"/>
          <a:ext cx="8207375" cy="723900"/>
        </p:xfrm>
        <a:graphic>
          <a:graphicData uri="http://schemas.openxmlformats.org/presentationml/2006/ole">
            <p:oleObj spid="_x0000_s712707" name="Equation" r:id="rId3" imgW="2857320" imgH="253800" progId="Equation.DSMT4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-33338" y="3425825"/>
          <a:ext cx="9015413" cy="3130550"/>
        </p:xfrm>
        <a:graphic>
          <a:graphicData uri="http://schemas.openxmlformats.org/presentationml/2006/ole">
            <p:oleObj spid="_x0000_s712708" name="Equation" r:id="rId4" imgW="3365280" imgH="1168200" progId="Equation.DSMT4">
              <p:embed/>
            </p:oleObj>
          </a:graphicData>
        </a:graphic>
      </p:graphicFrame>
      <p:graphicFrame>
        <p:nvGraphicFramePr>
          <p:cNvPr id="712709" name="Object 6"/>
          <p:cNvGraphicFramePr>
            <a:graphicFrameLocks noChangeAspect="1"/>
          </p:cNvGraphicFramePr>
          <p:nvPr/>
        </p:nvGraphicFramePr>
        <p:xfrm>
          <a:off x="1" y="304800"/>
          <a:ext cx="8229600" cy="609719"/>
        </p:xfrm>
        <a:graphic>
          <a:graphicData uri="http://schemas.openxmlformats.org/presentationml/2006/ole">
            <p:oleObj spid="_x0000_s712709" name="Equation" r:id="rId5" imgW="30859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 patterns, M hidden units, expressing all input-output pairs in matrix form  </a:t>
            </a:r>
            <a:endParaRPr lang="en-US" sz="3200" b="1" dirty="0"/>
          </a:p>
        </p:txBody>
      </p:sp>
      <p:pic>
        <p:nvPicPr>
          <p:cNvPr id="2554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5410200" cy="279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554885" name="Object 5"/>
          <p:cNvGraphicFramePr>
            <a:graphicFrameLocks noChangeAspect="1"/>
          </p:cNvGraphicFramePr>
          <p:nvPr/>
        </p:nvGraphicFramePr>
        <p:xfrm>
          <a:off x="6096000" y="1295400"/>
          <a:ext cx="2900363" cy="1828800"/>
        </p:xfrm>
        <a:graphic>
          <a:graphicData uri="http://schemas.openxmlformats.org/presentationml/2006/ole">
            <p:oleObj spid="_x0000_s2554885" name="Equation" r:id="rId4" imgW="1168200" imgH="736560" progId="Equation.DSMT4">
              <p:embed/>
            </p:oleObj>
          </a:graphicData>
        </a:graphic>
      </p:graphicFrame>
      <p:graphicFrame>
        <p:nvGraphicFramePr>
          <p:cNvPr id="2554886" name="Object 6"/>
          <p:cNvGraphicFramePr>
            <a:graphicFrameLocks noChangeAspect="1"/>
          </p:cNvGraphicFramePr>
          <p:nvPr/>
        </p:nvGraphicFramePr>
        <p:xfrm>
          <a:off x="685800" y="5334000"/>
          <a:ext cx="4935436" cy="762000"/>
        </p:xfrm>
        <a:graphic>
          <a:graphicData uri="http://schemas.openxmlformats.org/presentationml/2006/ole">
            <p:oleObj spid="_x0000_s2554886" name="Equation" r:id="rId5" imgW="1549080" imgH="241200" progId="Equation.DSMT4">
              <p:embed/>
            </p:oleObj>
          </a:graphicData>
        </a:graphic>
      </p:graphicFrame>
      <p:pic>
        <p:nvPicPr>
          <p:cNvPr id="255488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6172200"/>
            <a:ext cx="846473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24600" y="3276600"/>
            <a:ext cx="281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general number of hidden units is much less than number of inputs, so we do not always have a Square matrix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5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5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54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54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54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54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54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54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2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This algorithm using Pseudo inverse overcomes many issues in traditional gradient algorithms such as </a:t>
            </a:r>
            <a:r>
              <a:rPr lang="en-US" sz="3600" b="1" dirty="0" smtClean="0">
                <a:solidFill>
                  <a:srgbClr val="FF0000"/>
                </a:solidFill>
              </a:rPr>
              <a:t>stopping criterion, learning rate, number of epochs and local minima.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Due to its </a:t>
            </a:r>
            <a:r>
              <a:rPr lang="en-US" sz="3600" b="1" dirty="0" smtClean="0">
                <a:solidFill>
                  <a:srgbClr val="FF0000"/>
                </a:solidFill>
              </a:rPr>
              <a:t>shorter training time and generalization ability, it is suitable for real-time applications. 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8100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Learning </a:t>
            </a:r>
            <a:r>
              <a:rPr lang="en-US" sz="3600" b="1" dirty="0" smtClean="0"/>
              <a:t>Algorithm</a:t>
            </a:r>
            <a:endParaRPr lang="en-US" sz="4000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Centers: are selected at random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009900"/>
                </a:solidFill>
              </a:rPr>
              <a:t>centers</a:t>
            </a:r>
            <a:r>
              <a:rPr lang="en-US" dirty="0"/>
              <a:t> </a:t>
            </a:r>
            <a:r>
              <a:rPr lang="en-US" b="1" dirty="0"/>
              <a:t>are </a:t>
            </a:r>
            <a:r>
              <a:rPr lang="en-US" b="1" dirty="0">
                <a:solidFill>
                  <a:schemeClr val="accent1"/>
                </a:solidFill>
              </a:rPr>
              <a:t>chosen randomly from the training set</a:t>
            </a:r>
            <a:endParaRPr lang="en-US" b="1" dirty="0"/>
          </a:p>
          <a:p>
            <a:r>
              <a:rPr lang="en-US" sz="3900" b="1" dirty="0">
                <a:solidFill>
                  <a:srgbClr val="FF0000"/>
                </a:solidFill>
              </a:rPr>
              <a:t>Spreads:</a:t>
            </a:r>
            <a:r>
              <a:rPr lang="en-US" sz="3900" dirty="0">
                <a:solidFill>
                  <a:srgbClr val="FF0000"/>
                </a:solidFill>
              </a:rPr>
              <a:t> are chosen by </a:t>
            </a:r>
            <a:r>
              <a:rPr lang="en-US" sz="3900" b="1" dirty="0">
                <a:solidFill>
                  <a:srgbClr val="FF0000"/>
                </a:solidFill>
              </a:rPr>
              <a:t>normalization</a:t>
            </a:r>
            <a:r>
              <a:rPr lang="en-US" sz="3900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pPr lvl="1">
              <a:buFontTx/>
              <a:buNone/>
            </a:pPr>
            <a:r>
              <a:rPr lang="en-US" dirty="0"/>
              <a:t>				</a:t>
            </a:r>
          </a:p>
          <a:p>
            <a:pPr lvl="1"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1317893" name="Object 2"/>
          <p:cNvGraphicFramePr>
            <a:graphicFrameLocks noChangeAspect="1"/>
          </p:cNvGraphicFramePr>
          <p:nvPr/>
        </p:nvGraphicFramePr>
        <p:xfrm>
          <a:off x="152400" y="4876800"/>
          <a:ext cx="8699500" cy="1057275"/>
        </p:xfrm>
        <a:graphic>
          <a:graphicData uri="http://schemas.openxmlformats.org/presentationml/2006/ole">
            <p:oleObj spid="_x0000_s2038786" name="Equation" r:id="rId3" imgW="3632040" imgH="444240" progId="Equation.DSMT4">
              <p:embed/>
            </p:oleObj>
          </a:graphicData>
        </a:graphic>
      </p:graphicFrame>
      <p:graphicFrame>
        <p:nvGraphicFramePr>
          <p:cNvPr id="2038787" name="Object 3"/>
          <p:cNvGraphicFramePr>
            <a:graphicFrameLocks noChangeAspect="1"/>
          </p:cNvGraphicFramePr>
          <p:nvPr/>
        </p:nvGraphicFramePr>
        <p:xfrm>
          <a:off x="1600200" y="2057400"/>
          <a:ext cx="5821363" cy="2623947"/>
        </p:xfrm>
        <a:graphic>
          <a:graphicData uri="http://schemas.openxmlformats.org/presentationml/2006/ole">
            <p:oleObj spid="_x0000_s2038787" name="Equation" r:id="rId4" imgW="2654280" imgH="16002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60198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d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max</a:t>
            </a:r>
            <a:r>
              <a:rPr lang="en-US" sz="2400" b="1" dirty="0" smtClean="0">
                <a:solidFill>
                  <a:srgbClr val="FF0000"/>
                </a:solidFill>
              </a:rPr>
              <a:t> :  Maximum distance between two patterns, chosen as centers 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M     : Number of centers (RBF units) in hidden layer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3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3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1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1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5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2990850"/>
            <a:ext cx="20193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53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572000"/>
            <a:ext cx="517967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57912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Number of  pattern=4</a:t>
            </a:r>
          </a:p>
          <a:p>
            <a:r>
              <a:rPr lang="en-US" sz="2400" b="1" dirty="0" smtClean="0"/>
              <a:t>Draw Architecture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0" y="2286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Solving EX-OR Problem using RBFN, Nonlinearly separable</a:t>
            </a:r>
          </a:p>
        </p:txBody>
      </p:sp>
      <p:pic>
        <p:nvPicPr>
          <p:cNvPr id="33853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524000"/>
            <a:ext cx="5029200" cy="288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Two patterns (0,0) and (1,1)are chosen as </a:t>
            </a:r>
            <a:r>
              <a:rPr lang="en-US" sz="2800" b="1" dirty="0" err="1" smtClean="0"/>
              <a:t>Centres</a:t>
            </a:r>
            <a:r>
              <a:rPr lang="en-US" sz="2800" b="1" dirty="0" smtClean="0"/>
              <a:t>(random)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Maximum Euclidean Distance between them is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d =[ (1-0)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+ (1-0)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]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0.5</a:t>
            </a:r>
            <a:r>
              <a:rPr lang="en-US" sz="2800" b="1" dirty="0" smtClean="0">
                <a:solidFill>
                  <a:srgbClr val="FF0000"/>
                </a:solidFill>
              </a:rPr>
              <a:t> = =(2)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0.5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M = 2(no. of hidden </a:t>
            </a:r>
            <a:r>
              <a:rPr lang="en-US" sz="2800" b="1" dirty="0" err="1" smtClean="0">
                <a:solidFill>
                  <a:srgbClr val="FF0000"/>
                </a:solidFill>
              </a:rPr>
              <a:t>radialbasis</a:t>
            </a:r>
            <a:r>
              <a:rPr lang="en-US" sz="2800" b="1" dirty="0" smtClean="0">
                <a:solidFill>
                  <a:srgbClr val="FF0000"/>
                </a:solidFill>
              </a:rPr>
              <a:t> neurons) </a:t>
            </a:r>
            <a:endParaRPr lang="en-US" sz="2800" b="1" baseline="300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2320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816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0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3775" y="1143000"/>
            <a:ext cx="18002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0" y="2743200"/>
          <a:ext cx="7146036" cy="2057400"/>
        </p:xfrm>
        <a:graphic>
          <a:graphicData uri="http://schemas.openxmlformats.org/presentationml/2006/ole">
            <p:oleObj spid="_x0000_s2320388" name="Equation" r:id="rId5" imgW="326376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20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20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448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95012" name="Object 4"/>
          <p:cNvGraphicFramePr>
            <a:graphicFrameLocks noChangeAspect="1"/>
          </p:cNvGraphicFramePr>
          <p:nvPr/>
        </p:nvGraphicFramePr>
        <p:xfrm>
          <a:off x="0" y="4114800"/>
          <a:ext cx="8904288" cy="1038225"/>
        </p:xfrm>
        <a:graphic>
          <a:graphicData uri="http://schemas.openxmlformats.org/presentationml/2006/ole">
            <p:oleObj spid="_x0000_s1195012" name="Equation" r:id="rId4" imgW="3301920" imgH="4824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000" y="685800"/>
          <a:ext cx="5208161" cy="1371600"/>
        </p:xfrm>
        <a:graphic>
          <a:graphicData uri="http://schemas.openxmlformats.org/presentationml/2006/ole">
            <p:oleObj spid="_x0000_s1195013" name="Equation" r:id="rId5" imgW="2120760" imgH="558720" progId="Equation.3">
              <p:embed/>
            </p:oleObj>
          </a:graphicData>
        </a:graphic>
      </p:graphicFrame>
      <p:graphicFrame>
        <p:nvGraphicFramePr>
          <p:cNvPr id="1195014" name="Object 6"/>
          <p:cNvGraphicFramePr>
            <a:graphicFrameLocks noChangeAspect="1"/>
          </p:cNvGraphicFramePr>
          <p:nvPr/>
        </p:nvGraphicFramePr>
        <p:xfrm>
          <a:off x="0" y="2209800"/>
          <a:ext cx="8562975" cy="1676400"/>
        </p:xfrm>
        <a:graphic>
          <a:graphicData uri="http://schemas.openxmlformats.org/presentationml/2006/ole">
            <p:oleObj spid="_x0000_s1195014" name="Equation" r:id="rId6" imgW="3632040" imgH="711000" progId="Equation.DSMT4">
              <p:embed/>
            </p:oleObj>
          </a:graphicData>
        </a:graphic>
      </p:graphicFrame>
      <p:graphicFrame>
        <p:nvGraphicFramePr>
          <p:cNvPr id="1195015" name="Object 7"/>
          <p:cNvGraphicFramePr>
            <a:graphicFrameLocks noChangeAspect="1"/>
          </p:cNvGraphicFramePr>
          <p:nvPr/>
        </p:nvGraphicFramePr>
        <p:xfrm>
          <a:off x="6629400" y="3429000"/>
          <a:ext cx="2302933" cy="609600"/>
        </p:xfrm>
        <a:graphic>
          <a:graphicData uri="http://schemas.openxmlformats.org/presentationml/2006/ole">
            <p:oleObj spid="_x0000_s1195015" name="Equation" r:id="rId7" imgW="863280" imgH="2286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5410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MANY SUCH EXPRESSIONS WE NEED ??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195016" name="Object 8"/>
          <p:cNvGraphicFramePr>
            <a:graphicFrameLocks noChangeAspect="1"/>
          </p:cNvGraphicFramePr>
          <p:nvPr/>
        </p:nvGraphicFramePr>
        <p:xfrm>
          <a:off x="0" y="5791200"/>
          <a:ext cx="7354888" cy="503237"/>
        </p:xfrm>
        <a:graphic>
          <a:graphicData uri="http://schemas.openxmlformats.org/presentationml/2006/ole">
            <p:oleObj spid="_x0000_s1195016" name="Equation" r:id="rId8" imgW="3340080" imgH="2286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62484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TRY WRITING 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48600" y="1"/>
            <a:ext cx="1295400" cy="22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5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5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5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5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5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5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5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5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5010" name="Picture 2" descr="https://ars.els-cdn.com/content/image/3-s2.0-B9780128113189000284-gr001.jpg?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6324600" cy="450862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RBFN (RADIAL BASIS FUNCTION NETWORK)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65767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RBFN is a </a:t>
            </a:r>
            <a:r>
              <a:rPr lang="en-US" sz="3600" b="1" dirty="0" smtClean="0">
                <a:solidFill>
                  <a:srgbClr val="FF0000"/>
                </a:solidFill>
              </a:rPr>
              <a:t>three-layer feed-forward network with single hidden layer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853" name="Object 5"/>
          <p:cNvGraphicFramePr>
            <a:graphicFrameLocks noChangeAspect="1"/>
          </p:cNvGraphicFramePr>
          <p:nvPr/>
        </p:nvGraphicFramePr>
        <p:xfrm>
          <a:off x="461962" y="242888"/>
          <a:ext cx="7835115" cy="2881312"/>
        </p:xfrm>
        <a:graphic>
          <a:graphicData uri="http://schemas.openxmlformats.org/presentationml/2006/ole">
            <p:oleObj spid="_x0000_s718853" name="Equation" r:id="rId3" imgW="3314520" imgH="1218960" progId="Equation.DSMT4">
              <p:embed/>
            </p:oleObj>
          </a:graphicData>
        </a:graphic>
      </p:graphicFrame>
      <p:graphicFrame>
        <p:nvGraphicFramePr>
          <p:cNvPr id="718854" name="Object 6"/>
          <p:cNvGraphicFramePr>
            <a:graphicFrameLocks noChangeAspect="1"/>
          </p:cNvGraphicFramePr>
          <p:nvPr/>
        </p:nvGraphicFramePr>
        <p:xfrm>
          <a:off x="617538" y="3560763"/>
          <a:ext cx="8340258" cy="3068637"/>
        </p:xfrm>
        <a:graphic>
          <a:graphicData uri="http://schemas.openxmlformats.org/presentationml/2006/ole">
            <p:oleObj spid="_x0000_s718854" name="Equation" r:id="rId4" imgW="3314520" imgH="1218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8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95600"/>
            <a:ext cx="689347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97062" name="Object 6"/>
          <p:cNvGraphicFramePr>
            <a:graphicFrameLocks noChangeAspect="1"/>
          </p:cNvGraphicFramePr>
          <p:nvPr/>
        </p:nvGraphicFramePr>
        <p:xfrm>
          <a:off x="0" y="0"/>
          <a:ext cx="9080040" cy="2971800"/>
        </p:xfrm>
        <a:graphic>
          <a:graphicData uri="http://schemas.openxmlformats.org/presentationml/2006/ole">
            <p:oleObj spid="_x0000_s1197062" name="Equation" r:id="rId4" imgW="3301920" imgH="1218960" progId="Equation.DSMT4">
              <p:embed/>
            </p:oleObj>
          </a:graphicData>
        </a:graphic>
      </p:graphicFrame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3276600"/>
            <a:ext cx="11906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2116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ANY OBSERVATION ???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7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7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8915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1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1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9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38800"/>
            <a:ext cx="8662621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32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477000" cy="499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3905" y="1752600"/>
            <a:ext cx="470009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4781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1999"/>
            <a:ext cx="7010400" cy="312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2578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Three different equations </a:t>
            </a:r>
            <a:r>
              <a:rPr lang="en-US" sz="3200" b="1" dirty="0" smtClean="0"/>
              <a:t>so should have 3 parameters [ w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  ,w</a:t>
            </a:r>
            <a:r>
              <a:rPr lang="en-US" sz="3200" b="1" baseline="-25000" dirty="0" smtClean="0"/>
              <a:t>2</a:t>
            </a:r>
            <a:r>
              <a:rPr lang="en-US" sz="3200" b="1" dirty="0" smtClean="0"/>
              <a:t> and b ] to find unique solution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191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to find unique solution ?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0770" name="Object 2"/>
          <p:cNvGraphicFramePr>
            <a:graphicFrameLocks noChangeAspect="1"/>
          </p:cNvGraphicFramePr>
          <p:nvPr/>
        </p:nvGraphicFramePr>
        <p:xfrm>
          <a:off x="2057400" y="1905000"/>
          <a:ext cx="4941887" cy="2508250"/>
        </p:xfrm>
        <a:graphic>
          <a:graphicData uri="http://schemas.openxmlformats.org/presentationml/2006/ole">
            <p:oleObj spid="_x0000_s1440770" name="Equation" r:id="rId3" imgW="1803240" imgH="9144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096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 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 pattern 1(= 0,0) 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 = pattern 2(= 0,1)</a:t>
            </a:r>
          </a:p>
          <a:p>
            <a:r>
              <a:rPr lang="en-US" sz="2800" dirty="0" smtClean="0"/>
              <a:t>  X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 = pattern 3(= 1,0)    X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 = pattern 4(=1,1), bias weight is negative</a:t>
            </a:r>
            <a:endParaRPr lang="en-US" sz="28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419600"/>
            <a:ext cx="546655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2400"/>
            <a:ext cx="4781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0" y="4038600"/>
            <a:ext cx="11906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4781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29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580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910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525" y="4419600"/>
            <a:ext cx="87534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9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9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138113"/>
            <a:ext cx="9143999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lang="en-GB" sz="3600" b="1" dirty="0">
                <a:solidFill>
                  <a:srgbClr val="FF0000"/>
                </a:solidFill>
              </a:rPr>
              <a:t>Example:  </a:t>
            </a:r>
            <a:r>
              <a:rPr lang="en-GB" sz="3600" dirty="0">
                <a:solidFill>
                  <a:srgbClr val="FF0000"/>
                </a:solidFill>
              </a:rPr>
              <a:t>XOR </a:t>
            </a:r>
            <a:r>
              <a:rPr lang="en-GB" sz="3600" dirty="0" smtClean="0">
                <a:solidFill>
                  <a:srgbClr val="FF0000"/>
                </a:solidFill>
              </a:rPr>
              <a:t>problem with four RBF neurons  placed at position of each pattern vector</a:t>
            </a:r>
            <a:endParaRPr lang="en-GB" sz="3600" dirty="0">
              <a:solidFill>
                <a:srgbClr val="FF0000"/>
              </a:solidFill>
            </a:endParaRPr>
          </a:p>
          <a:p>
            <a:pPr defTabSz="762000" eaLnBrk="0" hangingPunct="0"/>
            <a:endParaRPr lang="en-GB" sz="2400" dirty="0"/>
          </a:p>
          <a:p>
            <a:pPr defTabSz="762000"/>
            <a:endParaRPr lang="en-GB" sz="2400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038600" y="1219200"/>
            <a:ext cx="2073275" cy="19272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sz="2400" dirty="0"/>
              <a:t>  </a:t>
            </a:r>
            <a:r>
              <a:rPr lang="en-GB" sz="2400" u="sng" dirty="0"/>
              <a:t>x</a:t>
            </a:r>
            <a:r>
              <a:rPr lang="en-GB" sz="2400" dirty="0"/>
              <a:t>                  d</a:t>
            </a:r>
          </a:p>
          <a:p>
            <a:pPr defTabSz="762000" eaLnBrk="0" hangingPunct="0"/>
            <a:r>
              <a:rPr lang="en-GB" sz="2400" dirty="0">
                <a:solidFill>
                  <a:schemeClr val="tx2"/>
                </a:solidFill>
              </a:rPr>
              <a:t>(0,0)               0</a:t>
            </a:r>
          </a:p>
          <a:p>
            <a:pPr defTabSz="762000" eaLnBrk="0" hangingPunct="0"/>
            <a:r>
              <a:rPr lang="en-GB" sz="2400" dirty="0">
                <a:solidFill>
                  <a:schemeClr val="tx2"/>
                </a:solidFill>
              </a:rPr>
              <a:t>(1,1)               0</a:t>
            </a:r>
          </a:p>
          <a:p>
            <a:pPr defTabSz="762000" eaLnBrk="0" hangingPunct="0"/>
            <a:r>
              <a:rPr lang="en-GB" sz="2400" dirty="0">
                <a:solidFill>
                  <a:schemeClr val="hlink"/>
                </a:solidFill>
              </a:rPr>
              <a:t>(0,1)               1</a:t>
            </a:r>
          </a:p>
          <a:p>
            <a:pPr defTabSz="762000" eaLnBrk="0" hangingPunct="0"/>
            <a:r>
              <a:rPr lang="en-GB" sz="2400" dirty="0">
                <a:solidFill>
                  <a:schemeClr val="hlink"/>
                </a:solidFill>
              </a:rPr>
              <a:t>(1,0)               1</a:t>
            </a:r>
          </a:p>
        </p:txBody>
      </p:sp>
      <p:grpSp>
        <p:nvGrpSpPr>
          <p:cNvPr id="14" name="Group 1028"/>
          <p:cNvGrpSpPr>
            <a:grpSpLocks/>
          </p:cNvGrpSpPr>
          <p:nvPr/>
        </p:nvGrpSpPr>
        <p:grpSpPr bwMode="auto">
          <a:xfrm>
            <a:off x="3429000" y="3352800"/>
            <a:ext cx="4864100" cy="3263900"/>
            <a:chOff x="772" y="1588"/>
            <a:chExt cx="3688" cy="2392"/>
          </a:xfrm>
        </p:grpSpPr>
        <p:sp>
          <p:nvSpPr>
            <p:cNvPr id="15" name="Oval 1029"/>
            <p:cNvSpPr>
              <a:spLocks noChangeArrowheads="1"/>
            </p:cNvSpPr>
            <p:nvPr/>
          </p:nvSpPr>
          <p:spPr bwMode="auto">
            <a:xfrm>
              <a:off x="1156" y="2740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030"/>
            <p:cNvSpPr>
              <a:spLocks noChangeArrowheads="1"/>
            </p:cNvSpPr>
            <p:nvPr/>
          </p:nvSpPr>
          <p:spPr bwMode="auto">
            <a:xfrm>
              <a:off x="2068" y="2788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031"/>
            <p:cNvSpPr>
              <a:spLocks noChangeArrowheads="1"/>
            </p:cNvSpPr>
            <p:nvPr/>
          </p:nvSpPr>
          <p:spPr bwMode="auto">
            <a:xfrm>
              <a:off x="3844" y="2788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032"/>
            <p:cNvSpPr>
              <a:spLocks noChangeArrowheads="1"/>
            </p:cNvSpPr>
            <p:nvPr/>
          </p:nvSpPr>
          <p:spPr bwMode="auto">
            <a:xfrm>
              <a:off x="772" y="3748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033"/>
            <p:cNvSpPr>
              <a:spLocks noChangeArrowheads="1"/>
            </p:cNvSpPr>
            <p:nvPr/>
          </p:nvSpPr>
          <p:spPr bwMode="auto">
            <a:xfrm>
              <a:off x="4180" y="3748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034"/>
            <p:cNvSpPr>
              <a:spLocks noChangeArrowheads="1"/>
            </p:cNvSpPr>
            <p:nvPr/>
          </p:nvSpPr>
          <p:spPr bwMode="auto">
            <a:xfrm>
              <a:off x="2260" y="1588"/>
              <a:ext cx="664" cy="2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035"/>
            <p:cNvSpPr>
              <a:spLocks noChangeShapeType="1"/>
            </p:cNvSpPr>
            <p:nvPr/>
          </p:nvSpPr>
          <p:spPr bwMode="auto">
            <a:xfrm flipV="1">
              <a:off x="864" y="2976"/>
              <a:ext cx="38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036"/>
            <p:cNvSpPr>
              <a:spLocks noChangeShapeType="1"/>
            </p:cNvSpPr>
            <p:nvPr/>
          </p:nvSpPr>
          <p:spPr bwMode="auto">
            <a:xfrm flipH="1" flipV="1">
              <a:off x="1248" y="2976"/>
              <a:ext cx="312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37"/>
            <p:cNvSpPr>
              <a:spLocks noChangeShapeType="1"/>
            </p:cNvSpPr>
            <p:nvPr/>
          </p:nvSpPr>
          <p:spPr bwMode="auto">
            <a:xfrm flipV="1">
              <a:off x="864" y="3024"/>
              <a:ext cx="129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38"/>
            <p:cNvSpPr>
              <a:spLocks noChangeShapeType="1"/>
            </p:cNvSpPr>
            <p:nvPr/>
          </p:nvSpPr>
          <p:spPr bwMode="auto">
            <a:xfrm flipH="1" flipV="1">
              <a:off x="2160" y="3024"/>
              <a:ext cx="2208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39"/>
            <p:cNvSpPr>
              <a:spLocks noChangeShapeType="1"/>
            </p:cNvSpPr>
            <p:nvPr/>
          </p:nvSpPr>
          <p:spPr bwMode="auto">
            <a:xfrm flipV="1">
              <a:off x="864" y="3024"/>
              <a:ext cx="30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40"/>
            <p:cNvSpPr>
              <a:spLocks noChangeShapeType="1"/>
            </p:cNvSpPr>
            <p:nvPr/>
          </p:nvSpPr>
          <p:spPr bwMode="auto">
            <a:xfrm flipH="1" flipV="1">
              <a:off x="3936" y="3024"/>
              <a:ext cx="43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41"/>
            <p:cNvSpPr>
              <a:spLocks noChangeShapeType="1"/>
            </p:cNvSpPr>
            <p:nvPr/>
          </p:nvSpPr>
          <p:spPr bwMode="auto">
            <a:xfrm flipV="1">
              <a:off x="1296" y="1776"/>
              <a:ext cx="1248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42"/>
            <p:cNvSpPr>
              <a:spLocks noChangeShapeType="1"/>
            </p:cNvSpPr>
            <p:nvPr/>
          </p:nvSpPr>
          <p:spPr bwMode="auto">
            <a:xfrm flipV="1">
              <a:off x="2160" y="1776"/>
              <a:ext cx="384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43"/>
            <p:cNvSpPr>
              <a:spLocks noChangeShapeType="1"/>
            </p:cNvSpPr>
            <p:nvPr/>
          </p:nvSpPr>
          <p:spPr bwMode="auto">
            <a:xfrm flipH="1" flipV="1">
              <a:off x="2592" y="1776"/>
              <a:ext cx="1392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1044"/>
            <p:cNvSpPr>
              <a:spLocks noChangeArrowheads="1"/>
            </p:cNvSpPr>
            <p:nvPr/>
          </p:nvSpPr>
          <p:spPr bwMode="auto">
            <a:xfrm>
              <a:off x="2836" y="2788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045"/>
            <p:cNvSpPr>
              <a:spLocks noChangeShapeType="1"/>
            </p:cNvSpPr>
            <p:nvPr/>
          </p:nvSpPr>
          <p:spPr bwMode="auto">
            <a:xfrm flipV="1">
              <a:off x="864" y="3024"/>
              <a:ext cx="206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46"/>
            <p:cNvSpPr>
              <a:spLocks noChangeShapeType="1"/>
            </p:cNvSpPr>
            <p:nvPr/>
          </p:nvSpPr>
          <p:spPr bwMode="auto">
            <a:xfrm>
              <a:off x="2928" y="3024"/>
              <a:ext cx="144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047"/>
            <p:cNvSpPr>
              <a:spLocks noChangeShapeType="1"/>
            </p:cNvSpPr>
            <p:nvPr/>
          </p:nvSpPr>
          <p:spPr bwMode="auto">
            <a:xfrm>
              <a:off x="2592" y="1776"/>
              <a:ext cx="336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1048"/>
            <p:cNvSpPr>
              <a:spLocks noChangeArrowheads="1"/>
            </p:cNvSpPr>
            <p:nvPr/>
          </p:nvSpPr>
          <p:spPr bwMode="auto">
            <a:xfrm>
              <a:off x="1431" y="200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GB" sz="2400"/>
                <a:t>w</a:t>
              </a:r>
            </a:p>
          </p:txBody>
        </p:sp>
      </p:grpSp>
      <p:pic>
        <p:nvPicPr>
          <p:cNvPr id="2051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31051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609600" y="4267200"/>
            <a:ext cx="160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Centers chosen as data points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4962" name="Object 3"/>
          <p:cNvGraphicFramePr>
            <a:graphicFrameLocks noChangeAspect="1"/>
          </p:cNvGraphicFramePr>
          <p:nvPr/>
        </p:nvGraphicFramePr>
        <p:xfrm>
          <a:off x="228600" y="2438400"/>
          <a:ext cx="7936670" cy="3124200"/>
        </p:xfrm>
        <a:graphic>
          <a:graphicData uri="http://schemas.openxmlformats.org/presentationml/2006/ole">
            <p:oleObj spid="_x0000_s2984962" name="Equation" r:id="rId3" imgW="2654280" imgH="1396800" progId="Equation.DSMT4">
              <p:embed/>
            </p:oleObj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4572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 Maximum Euclidean Distance between them is 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d =[ (1-0)</a:t>
            </a:r>
            <a:r>
              <a:rPr lang="en-US" sz="3600" baseline="30000" dirty="0" smtClean="0">
                <a:solidFill>
                  <a:srgbClr val="FF0000"/>
                </a:solidFill>
              </a:rPr>
              <a:t>2</a:t>
            </a:r>
            <a:r>
              <a:rPr lang="en-US" sz="3600" dirty="0" smtClean="0">
                <a:solidFill>
                  <a:srgbClr val="FF0000"/>
                </a:solidFill>
              </a:rPr>
              <a:t> + (1-0)</a:t>
            </a:r>
            <a:r>
              <a:rPr lang="en-US" sz="3600" baseline="30000" dirty="0" smtClean="0">
                <a:solidFill>
                  <a:srgbClr val="FF0000"/>
                </a:solidFill>
              </a:rPr>
              <a:t>2</a:t>
            </a:r>
            <a:r>
              <a:rPr lang="en-US" sz="3600" dirty="0" smtClean="0">
                <a:solidFill>
                  <a:srgbClr val="FF0000"/>
                </a:solidFill>
              </a:rPr>
              <a:t> ]</a:t>
            </a:r>
            <a:r>
              <a:rPr lang="en-US" sz="3600" baseline="30000" dirty="0" smtClean="0">
                <a:solidFill>
                  <a:srgbClr val="FF0000"/>
                </a:solidFill>
              </a:rPr>
              <a:t>0.5</a:t>
            </a:r>
            <a:r>
              <a:rPr lang="en-US" sz="3600" dirty="0" smtClean="0">
                <a:solidFill>
                  <a:srgbClr val="FF0000"/>
                </a:solidFill>
              </a:rPr>
              <a:t> = =(2)</a:t>
            </a:r>
            <a:r>
              <a:rPr lang="en-US" sz="3600" baseline="30000" dirty="0" smtClean="0">
                <a:solidFill>
                  <a:srgbClr val="FF0000"/>
                </a:solidFill>
              </a:rPr>
              <a:t>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4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4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0" y="1752600"/>
          <a:ext cx="8923338" cy="1790700"/>
        </p:xfrm>
        <a:graphic>
          <a:graphicData uri="http://schemas.openxmlformats.org/presentationml/2006/ole">
            <p:oleObj spid="_x0000_s1068034" name="Equation" r:id="rId3" imgW="2654280" imgH="457200" progId="Equation.DSMT4">
              <p:embed/>
            </p:oleObj>
          </a:graphicData>
        </a:graphic>
      </p:graphicFrame>
      <p:grpSp>
        <p:nvGrpSpPr>
          <p:cNvPr id="3" name="Group 1028"/>
          <p:cNvGrpSpPr>
            <a:grpSpLocks/>
          </p:cNvGrpSpPr>
          <p:nvPr/>
        </p:nvGrpSpPr>
        <p:grpSpPr bwMode="auto">
          <a:xfrm>
            <a:off x="6248400" y="3810000"/>
            <a:ext cx="2736850" cy="2736850"/>
            <a:chOff x="772" y="1588"/>
            <a:chExt cx="3688" cy="2392"/>
          </a:xfrm>
        </p:grpSpPr>
        <p:sp>
          <p:nvSpPr>
            <p:cNvPr id="4" name="Oval 1029"/>
            <p:cNvSpPr>
              <a:spLocks noChangeArrowheads="1"/>
            </p:cNvSpPr>
            <p:nvPr/>
          </p:nvSpPr>
          <p:spPr bwMode="auto">
            <a:xfrm>
              <a:off x="1156" y="2740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1030"/>
            <p:cNvSpPr>
              <a:spLocks noChangeArrowheads="1"/>
            </p:cNvSpPr>
            <p:nvPr/>
          </p:nvSpPr>
          <p:spPr bwMode="auto">
            <a:xfrm>
              <a:off x="2068" y="2788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1031"/>
            <p:cNvSpPr>
              <a:spLocks noChangeArrowheads="1"/>
            </p:cNvSpPr>
            <p:nvPr/>
          </p:nvSpPr>
          <p:spPr bwMode="auto">
            <a:xfrm>
              <a:off x="3844" y="2788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032"/>
            <p:cNvSpPr>
              <a:spLocks noChangeArrowheads="1"/>
            </p:cNvSpPr>
            <p:nvPr/>
          </p:nvSpPr>
          <p:spPr bwMode="auto">
            <a:xfrm>
              <a:off x="772" y="3748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33"/>
            <p:cNvSpPr>
              <a:spLocks noChangeArrowheads="1"/>
            </p:cNvSpPr>
            <p:nvPr/>
          </p:nvSpPr>
          <p:spPr bwMode="auto">
            <a:xfrm>
              <a:off x="4180" y="3748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034"/>
            <p:cNvSpPr>
              <a:spLocks noChangeArrowheads="1"/>
            </p:cNvSpPr>
            <p:nvPr/>
          </p:nvSpPr>
          <p:spPr bwMode="auto">
            <a:xfrm>
              <a:off x="2260" y="1588"/>
              <a:ext cx="664" cy="2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35"/>
            <p:cNvSpPr>
              <a:spLocks noChangeShapeType="1"/>
            </p:cNvSpPr>
            <p:nvPr/>
          </p:nvSpPr>
          <p:spPr bwMode="auto">
            <a:xfrm flipV="1">
              <a:off x="864" y="2976"/>
              <a:ext cx="38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36"/>
            <p:cNvSpPr>
              <a:spLocks noChangeShapeType="1"/>
            </p:cNvSpPr>
            <p:nvPr/>
          </p:nvSpPr>
          <p:spPr bwMode="auto">
            <a:xfrm flipH="1" flipV="1">
              <a:off x="1248" y="2976"/>
              <a:ext cx="312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 flipV="1">
              <a:off x="864" y="3024"/>
              <a:ext cx="129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38"/>
            <p:cNvSpPr>
              <a:spLocks noChangeShapeType="1"/>
            </p:cNvSpPr>
            <p:nvPr/>
          </p:nvSpPr>
          <p:spPr bwMode="auto">
            <a:xfrm flipH="1" flipV="1">
              <a:off x="2160" y="3024"/>
              <a:ext cx="2208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39"/>
            <p:cNvSpPr>
              <a:spLocks noChangeShapeType="1"/>
            </p:cNvSpPr>
            <p:nvPr/>
          </p:nvSpPr>
          <p:spPr bwMode="auto">
            <a:xfrm flipV="1">
              <a:off x="864" y="3024"/>
              <a:ext cx="30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40"/>
            <p:cNvSpPr>
              <a:spLocks noChangeShapeType="1"/>
            </p:cNvSpPr>
            <p:nvPr/>
          </p:nvSpPr>
          <p:spPr bwMode="auto">
            <a:xfrm flipH="1" flipV="1">
              <a:off x="3936" y="3024"/>
              <a:ext cx="43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41"/>
            <p:cNvSpPr>
              <a:spLocks noChangeShapeType="1"/>
            </p:cNvSpPr>
            <p:nvPr/>
          </p:nvSpPr>
          <p:spPr bwMode="auto">
            <a:xfrm flipV="1">
              <a:off x="1296" y="1776"/>
              <a:ext cx="1248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042"/>
            <p:cNvSpPr>
              <a:spLocks noChangeShapeType="1"/>
            </p:cNvSpPr>
            <p:nvPr/>
          </p:nvSpPr>
          <p:spPr bwMode="auto">
            <a:xfrm flipV="1">
              <a:off x="2160" y="1776"/>
              <a:ext cx="384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43"/>
            <p:cNvSpPr>
              <a:spLocks noChangeShapeType="1"/>
            </p:cNvSpPr>
            <p:nvPr/>
          </p:nvSpPr>
          <p:spPr bwMode="auto">
            <a:xfrm flipH="1" flipV="1">
              <a:off x="2592" y="1776"/>
              <a:ext cx="1392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044"/>
            <p:cNvSpPr>
              <a:spLocks noChangeArrowheads="1"/>
            </p:cNvSpPr>
            <p:nvPr/>
          </p:nvSpPr>
          <p:spPr bwMode="auto">
            <a:xfrm>
              <a:off x="2836" y="2788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045"/>
            <p:cNvSpPr>
              <a:spLocks noChangeShapeType="1"/>
            </p:cNvSpPr>
            <p:nvPr/>
          </p:nvSpPr>
          <p:spPr bwMode="auto">
            <a:xfrm flipV="1">
              <a:off x="864" y="3024"/>
              <a:ext cx="206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046"/>
            <p:cNvSpPr>
              <a:spLocks noChangeShapeType="1"/>
            </p:cNvSpPr>
            <p:nvPr/>
          </p:nvSpPr>
          <p:spPr bwMode="auto">
            <a:xfrm>
              <a:off x="2928" y="3024"/>
              <a:ext cx="144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047"/>
            <p:cNvSpPr>
              <a:spLocks noChangeShapeType="1"/>
            </p:cNvSpPr>
            <p:nvPr/>
          </p:nvSpPr>
          <p:spPr bwMode="auto">
            <a:xfrm>
              <a:off x="2592" y="1776"/>
              <a:ext cx="336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048"/>
            <p:cNvSpPr>
              <a:spLocks noChangeArrowheads="1"/>
            </p:cNvSpPr>
            <p:nvPr/>
          </p:nvSpPr>
          <p:spPr bwMode="auto">
            <a:xfrm>
              <a:off x="1431" y="200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GB" sz="2400"/>
                <a:t>w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0" y="3048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XOR problem, all four patterns are </a:t>
            </a:r>
            <a:r>
              <a:rPr lang="en-US" sz="3600" dirty="0" err="1" smtClean="0">
                <a:solidFill>
                  <a:srgbClr val="FF0000"/>
                </a:solidFill>
              </a:rPr>
              <a:t>centres</a:t>
            </a:r>
            <a:r>
              <a:rPr lang="en-US" sz="3600" dirty="0" smtClean="0">
                <a:solidFill>
                  <a:srgbClr val="FF0000"/>
                </a:solidFill>
              </a:rPr>
              <a:t> of RBF neurons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211763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RBFN is a popular alternative to Multilayer </a:t>
            </a:r>
            <a:r>
              <a:rPr lang="en-US" sz="4000" b="1" dirty="0" err="1" smtClean="0">
                <a:solidFill>
                  <a:srgbClr val="FF0000"/>
                </a:solidFill>
              </a:rPr>
              <a:t>Perceptron</a:t>
            </a:r>
            <a:r>
              <a:rPr lang="en-US" sz="4000" b="1" dirty="0" smtClean="0">
                <a:solidFill>
                  <a:srgbClr val="FF0000"/>
                </a:solidFill>
              </a:rPr>
              <a:t> (MLP) </a:t>
            </a:r>
            <a:r>
              <a:rPr lang="en-US" sz="4000" b="1" dirty="0" smtClean="0"/>
              <a:t>with diverse applications.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It has a </a:t>
            </a:r>
            <a:r>
              <a:rPr lang="en-US" sz="4000" b="1" dirty="0" smtClean="0">
                <a:solidFill>
                  <a:srgbClr val="FF0000"/>
                </a:solidFill>
              </a:rPr>
              <a:t>simpler structure and a much faster training process</a:t>
            </a:r>
          </a:p>
          <a:p>
            <a:pPr>
              <a:buNone/>
            </a:pPr>
            <a:endParaRPr lang="en-US" sz="4000" b="1" dirty="0" smtClean="0"/>
          </a:p>
          <a:p>
            <a:r>
              <a:rPr lang="en-US" sz="4000" b="1" dirty="0" smtClean="0"/>
              <a:t>RBF neural network most commonly uses </a:t>
            </a:r>
            <a:r>
              <a:rPr lang="en-US" sz="4000" b="1" dirty="0" smtClean="0">
                <a:solidFill>
                  <a:srgbClr val="FF0000"/>
                </a:solidFill>
              </a:rPr>
              <a:t>Gaussian function as transfer/activation function</a:t>
            </a:r>
            <a:r>
              <a:rPr lang="en-US" sz="4000" b="1" dirty="0" smtClean="0"/>
              <a:t>.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1794" name="Object 2"/>
          <p:cNvGraphicFramePr>
            <a:graphicFrameLocks noChangeAspect="1"/>
          </p:cNvGraphicFramePr>
          <p:nvPr/>
        </p:nvGraphicFramePr>
        <p:xfrm>
          <a:off x="0" y="0"/>
          <a:ext cx="7901386" cy="3038475"/>
        </p:xfrm>
        <a:graphic>
          <a:graphicData uri="http://schemas.openxmlformats.org/presentationml/2006/ole">
            <p:oleObj spid="_x0000_s3250178" name="Equation" r:id="rId3" imgW="2971800" imgH="1143000" progId="Equation.DSMT4">
              <p:embed/>
            </p:oleObj>
          </a:graphicData>
        </a:graphic>
      </p:graphicFrame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286000" y="3505200"/>
            <a:ext cx="2736850" cy="2736850"/>
            <a:chOff x="772" y="1588"/>
            <a:chExt cx="3688" cy="2392"/>
          </a:xfrm>
        </p:grpSpPr>
        <p:sp>
          <p:nvSpPr>
            <p:cNvPr id="4" name="Oval 1029"/>
            <p:cNvSpPr>
              <a:spLocks noChangeArrowheads="1"/>
            </p:cNvSpPr>
            <p:nvPr/>
          </p:nvSpPr>
          <p:spPr bwMode="auto">
            <a:xfrm>
              <a:off x="1156" y="2740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1030"/>
            <p:cNvSpPr>
              <a:spLocks noChangeArrowheads="1"/>
            </p:cNvSpPr>
            <p:nvPr/>
          </p:nvSpPr>
          <p:spPr bwMode="auto">
            <a:xfrm>
              <a:off x="2068" y="2788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1031"/>
            <p:cNvSpPr>
              <a:spLocks noChangeArrowheads="1"/>
            </p:cNvSpPr>
            <p:nvPr/>
          </p:nvSpPr>
          <p:spPr bwMode="auto">
            <a:xfrm>
              <a:off x="3844" y="2788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032"/>
            <p:cNvSpPr>
              <a:spLocks noChangeArrowheads="1"/>
            </p:cNvSpPr>
            <p:nvPr/>
          </p:nvSpPr>
          <p:spPr bwMode="auto">
            <a:xfrm>
              <a:off x="772" y="3748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33"/>
            <p:cNvSpPr>
              <a:spLocks noChangeArrowheads="1"/>
            </p:cNvSpPr>
            <p:nvPr/>
          </p:nvSpPr>
          <p:spPr bwMode="auto">
            <a:xfrm>
              <a:off x="4180" y="3748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034"/>
            <p:cNvSpPr>
              <a:spLocks noChangeArrowheads="1"/>
            </p:cNvSpPr>
            <p:nvPr/>
          </p:nvSpPr>
          <p:spPr bwMode="auto">
            <a:xfrm>
              <a:off x="2260" y="1588"/>
              <a:ext cx="664" cy="2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35"/>
            <p:cNvSpPr>
              <a:spLocks noChangeShapeType="1"/>
            </p:cNvSpPr>
            <p:nvPr/>
          </p:nvSpPr>
          <p:spPr bwMode="auto">
            <a:xfrm flipV="1">
              <a:off x="864" y="2976"/>
              <a:ext cx="38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36"/>
            <p:cNvSpPr>
              <a:spLocks noChangeShapeType="1"/>
            </p:cNvSpPr>
            <p:nvPr/>
          </p:nvSpPr>
          <p:spPr bwMode="auto">
            <a:xfrm flipH="1" flipV="1">
              <a:off x="1248" y="2976"/>
              <a:ext cx="312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 flipV="1">
              <a:off x="864" y="3024"/>
              <a:ext cx="129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38"/>
            <p:cNvSpPr>
              <a:spLocks noChangeShapeType="1"/>
            </p:cNvSpPr>
            <p:nvPr/>
          </p:nvSpPr>
          <p:spPr bwMode="auto">
            <a:xfrm flipH="1" flipV="1">
              <a:off x="2160" y="3024"/>
              <a:ext cx="2208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39"/>
            <p:cNvSpPr>
              <a:spLocks noChangeShapeType="1"/>
            </p:cNvSpPr>
            <p:nvPr/>
          </p:nvSpPr>
          <p:spPr bwMode="auto">
            <a:xfrm flipV="1">
              <a:off x="864" y="3024"/>
              <a:ext cx="30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40"/>
            <p:cNvSpPr>
              <a:spLocks noChangeShapeType="1"/>
            </p:cNvSpPr>
            <p:nvPr/>
          </p:nvSpPr>
          <p:spPr bwMode="auto">
            <a:xfrm flipH="1" flipV="1">
              <a:off x="3936" y="3024"/>
              <a:ext cx="43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41"/>
            <p:cNvSpPr>
              <a:spLocks noChangeShapeType="1"/>
            </p:cNvSpPr>
            <p:nvPr/>
          </p:nvSpPr>
          <p:spPr bwMode="auto">
            <a:xfrm flipV="1">
              <a:off x="1296" y="1776"/>
              <a:ext cx="1248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042"/>
            <p:cNvSpPr>
              <a:spLocks noChangeShapeType="1"/>
            </p:cNvSpPr>
            <p:nvPr/>
          </p:nvSpPr>
          <p:spPr bwMode="auto">
            <a:xfrm flipV="1">
              <a:off x="2160" y="1776"/>
              <a:ext cx="384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43"/>
            <p:cNvSpPr>
              <a:spLocks noChangeShapeType="1"/>
            </p:cNvSpPr>
            <p:nvPr/>
          </p:nvSpPr>
          <p:spPr bwMode="auto">
            <a:xfrm flipH="1" flipV="1">
              <a:off x="2592" y="1776"/>
              <a:ext cx="1392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044"/>
            <p:cNvSpPr>
              <a:spLocks noChangeArrowheads="1"/>
            </p:cNvSpPr>
            <p:nvPr/>
          </p:nvSpPr>
          <p:spPr bwMode="auto">
            <a:xfrm>
              <a:off x="2836" y="2788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045"/>
            <p:cNvSpPr>
              <a:spLocks noChangeShapeType="1"/>
            </p:cNvSpPr>
            <p:nvPr/>
          </p:nvSpPr>
          <p:spPr bwMode="auto">
            <a:xfrm flipV="1">
              <a:off x="864" y="3024"/>
              <a:ext cx="206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046"/>
            <p:cNvSpPr>
              <a:spLocks noChangeShapeType="1"/>
            </p:cNvSpPr>
            <p:nvPr/>
          </p:nvSpPr>
          <p:spPr bwMode="auto">
            <a:xfrm>
              <a:off x="2928" y="3024"/>
              <a:ext cx="144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047"/>
            <p:cNvSpPr>
              <a:spLocks noChangeShapeType="1"/>
            </p:cNvSpPr>
            <p:nvPr/>
          </p:nvSpPr>
          <p:spPr bwMode="auto">
            <a:xfrm>
              <a:off x="2592" y="1776"/>
              <a:ext cx="336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048"/>
            <p:cNvSpPr>
              <a:spLocks noChangeArrowheads="1"/>
            </p:cNvSpPr>
            <p:nvPr/>
          </p:nvSpPr>
          <p:spPr bwMode="auto">
            <a:xfrm>
              <a:off x="1431" y="200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GB" sz="2400"/>
                <a:t>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7188" name="Object 4"/>
          <p:cNvGraphicFramePr>
            <a:graphicFrameLocks noChangeAspect="1"/>
          </p:cNvGraphicFramePr>
          <p:nvPr/>
        </p:nvGraphicFramePr>
        <p:xfrm>
          <a:off x="0" y="0"/>
          <a:ext cx="9144000" cy="5025342"/>
        </p:xfrm>
        <a:graphic>
          <a:graphicData uri="http://schemas.openxmlformats.org/presentationml/2006/ole">
            <p:oleObj spid="_x0000_s1757188" name="Equation" r:id="rId3" imgW="1790640" imgH="1079280" progId="Equation.DSMT4">
              <p:embed/>
            </p:oleObj>
          </a:graphicData>
        </a:graphic>
      </p:graphicFrame>
      <p:graphicFrame>
        <p:nvGraphicFramePr>
          <p:cNvPr id="1757189" name="Object 5"/>
          <p:cNvGraphicFramePr>
            <a:graphicFrameLocks noChangeAspect="1"/>
          </p:cNvGraphicFramePr>
          <p:nvPr/>
        </p:nvGraphicFramePr>
        <p:xfrm>
          <a:off x="152400" y="5376863"/>
          <a:ext cx="8164512" cy="1481137"/>
        </p:xfrm>
        <a:graphic>
          <a:graphicData uri="http://schemas.openxmlformats.org/presentationml/2006/ole">
            <p:oleObj spid="_x0000_s1757189" name="Equation" r:id="rId4" imgW="3708360" imgH="672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0530" name="Object 2"/>
          <p:cNvGraphicFramePr>
            <a:graphicFrameLocks noChangeAspect="1"/>
          </p:cNvGraphicFramePr>
          <p:nvPr/>
        </p:nvGraphicFramePr>
        <p:xfrm>
          <a:off x="234950" y="2573338"/>
          <a:ext cx="8672513" cy="3094037"/>
        </p:xfrm>
        <a:graphic>
          <a:graphicData uri="http://schemas.openxmlformats.org/presentationml/2006/ole">
            <p:oleObj spid="_x0000_s2710530" name="Equation" r:id="rId3" imgW="2793960" imgH="1422360" progId="Equation.DSMT4">
              <p:embed/>
            </p:oleObj>
          </a:graphicData>
        </a:graphic>
      </p:graphicFrame>
      <p:graphicFrame>
        <p:nvGraphicFramePr>
          <p:cNvPr id="2710531" name="Object 3"/>
          <p:cNvGraphicFramePr>
            <a:graphicFrameLocks noChangeAspect="1"/>
          </p:cNvGraphicFramePr>
          <p:nvPr/>
        </p:nvGraphicFramePr>
        <p:xfrm>
          <a:off x="533400" y="0"/>
          <a:ext cx="8153400" cy="1404413"/>
        </p:xfrm>
        <a:graphic>
          <a:graphicData uri="http://schemas.openxmlformats.org/presentationml/2006/ole">
            <p:oleObj spid="_x0000_s2710531" name="Equation" r:id="rId4" imgW="26542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0132" name="Object 4"/>
          <p:cNvGraphicFramePr>
            <a:graphicFrameLocks noChangeAspect="1"/>
          </p:cNvGraphicFramePr>
          <p:nvPr/>
        </p:nvGraphicFramePr>
        <p:xfrm>
          <a:off x="211138" y="3314700"/>
          <a:ext cx="8791575" cy="2743200"/>
        </p:xfrm>
        <a:graphic>
          <a:graphicData uri="http://schemas.openxmlformats.org/presentationml/2006/ole">
            <p:oleObj spid="_x0000_s1200132" name="Equation" r:id="rId3" imgW="2781000" imgH="1218960" progId="Equation.DSMT4">
              <p:embed/>
            </p:oleObj>
          </a:graphicData>
        </a:graphic>
      </p:graphicFrame>
      <p:graphicFrame>
        <p:nvGraphicFramePr>
          <p:cNvPr id="1200137" name="Object 9"/>
          <p:cNvGraphicFramePr>
            <a:graphicFrameLocks noChangeAspect="1"/>
          </p:cNvGraphicFramePr>
          <p:nvPr/>
        </p:nvGraphicFramePr>
        <p:xfrm>
          <a:off x="0" y="381000"/>
          <a:ext cx="8923338" cy="1295400"/>
        </p:xfrm>
        <a:graphic>
          <a:graphicData uri="http://schemas.openxmlformats.org/presentationml/2006/ole">
            <p:oleObj spid="_x0000_s1200137" name="Equation" r:id="rId4" imgW="26542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1156" name="Object 3"/>
          <p:cNvGraphicFramePr>
            <a:graphicFrameLocks noChangeAspect="1"/>
          </p:cNvGraphicFramePr>
          <p:nvPr/>
        </p:nvGraphicFramePr>
        <p:xfrm>
          <a:off x="149225" y="228600"/>
          <a:ext cx="7245350" cy="2693988"/>
        </p:xfrm>
        <a:graphic>
          <a:graphicData uri="http://schemas.openxmlformats.org/presentationml/2006/ole">
            <p:oleObj spid="_x0000_s1201156" name="Equation" r:id="rId3" imgW="2781000" imgH="1218960" progId="Equation.DSMT4">
              <p:embed/>
            </p:oleObj>
          </a:graphicData>
        </a:graphic>
      </p:graphicFrame>
      <p:graphicFrame>
        <p:nvGraphicFramePr>
          <p:cNvPr id="1201161" name="Object 3"/>
          <p:cNvGraphicFramePr>
            <a:graphicFrameLocks noChangeAspect="1"/>
          </p:cNvGraphicFramePr>
          <p:nvPr/>
        </p:nvGraphicFramePr>
        <p:xfrm>
          <a:off x="304800" y="3429000"/>
          <a:ext cx="7180263" cy="2693988"/>
        </p:xfrm>
        <a:graphic>
          <a:graphicData uri="http://schemas.openxmlformats.org/presentationml/2006/ole">
            <p:oleObj spid="_x0000_s1201161" name="Equation" r:id="rId4" imgW="2755800" imgH="12189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1794" name="Object 2"/>
          <p:cNvGraphicFramePr>
            <a:graphicFrameLocks noChangeAspect="1"/>
          </p:cNvGraphicFramePr>
          <p:nvPr/>
        </p:nvGraphicFramePr>
        <p:xfrm>
          <a:off x="0" y="0"/>
          <a:ext cx="7901386" cy="3038475"/>
        </p:xfrm>
        <a:graphic>
          <a:graphicData uri="http://schemas.openxmlformats.org/presentationml/2006/ole">
            <p:oleObj spid="_x0000_s1441794" name="Equation" r:id="rId3" imgW="2971800" imgH="1143000" progId="Equation.DSMT4">
              <p:embed/>
            </p:oleObj>
          </a:graphicData>
        </a:graphic>
      </p:graphicFrame>
      <p:grpSp>
        <p:nvGrpSpPr>
          <p:cNvPr id="3" name="Group 1028"/>
          <p:cNvGrpSpPr>
            <a:grpSpLocks/>
          </p:cNvGrpSpPr>
          <p:nvPr/>
        </p:nvGrpSpPr>
        <p:grpSpPr bwMode="auto">
          <a:xfrm>
            <a:off x="2286000" y="3505200"/>
            <a:ext cx="2736850" cy="2736850"/>
            <a:chOff x="772" y="1588"/>
            <a:chExt cx="3688" cy="2392"/>
          </a:xfrm>
        </p:grpSpPr>
        <p:sp>
          <p:nvSpPr>
            <p:cNvPr id="4" name="Oval 1029"/>
            <p:cNvSpPr>
              <a:spLocks noChangeArrowheads="1"/>
            </p:cNvSpPr>
            <p:nvPr/>
          </p:nvSpPr>
          <p:spPr bwMode="auto">
            <a:xfrm>
              <a:off x="1156" y="2740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1030"/>
            <p:cNvSpPr>
              <a:spLocks noChangeArrowheads="1"/>
            </p:cNvSpPr>
            <p:nvPr/>
          </p:nvSpPr>
          <p:spPr bwMode="auto">
            <a:xfrm>
              <a:off x="2068" y="2788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1031"/>
            <p:cNvSpPr>
              <a:spLocks noChangeArrowheads="1"/>
            </p:cNvSpPr>
            <p:nvPr/>
          </p:nvSpPr>
          <p:spPr bwMode="auto">
            <a:xfrm>
              <a:off x="3844" y="2788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032"/>
            <p:cNvSpPr>
              <a:spLocks noChangeArrowheads="1"/>
            </p:cNvSpPr>
            <p:nvPr/>
          </p:nvSpPr>
          <p:spPr bwMode="auto">
            <a:xfrm>
              <a:off x="772" y="3748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33"/>
            <p:cNvSpPr>
              <a:spLocks noChangeArrowheads="1"/>
            </p:cNvSpPr>
            <p:nvPr/>
          </p:nvSpPr>
          <p:spPr bwMode="auto">
            <a:xfrm>
              <a:off x="4180" y="3748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034"/>
            <p:cNvSpPr>
              <a:spLocks noChangeArrowheads="1"/>
            </p:cNvSpPr>
            <p:nvPr/>
          </p:nvSpPr>
          <p:spPr bwMode="auto">
            <a:xfrm>
              <a:off x="2260" y="1588"/>
              <a:ext cx="664" cy="2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35"/>
            <p:cNvSpPr>
              <a:spLocks noChangeShapeType="1"/>
            </p:cNvSpPr>
            <p:nvPr/>
          </p:nvSpPr>
          <p:spPr bwMode="auto">
            <a:xfrm flipV="1">
              <a:off x="864" y="2976"/>
              <a:ext cx="38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36"/>
            <p:cNvSpPr>
              <a:spLocks noChangeShapeType="1"/>
            </p:cNvSpPr>
            <p:nvPr/>
          </p:nvSpPr>
          <p:spPr bwMode="auto">
            <a:xfrm flipH="1" flipV="1">
              <a:off x="1248" y="2976"/>
              <a:ext cx="312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 flipV="1">
              <a:off x="864" y="3024"/>
              <a:ext cx="129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38"/>
            <p:cNvSpPr>
              <a:spLocks noChangeShapeType="1"/>
            </p:cNvSpPr>
            <p:nvPr/>
          </p:nvSpPr>
          <p:spPr bwMode="auto">
            <a:xfrm flipH="1" flipV="1">
              <a:off x="2160" y="3024"/>
              <a:ext cx="2208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39"/>
            <p:cNvSpPr>
              <a:spLocks noChangeShapeType="1"/>
            </p:cNvSpPr>
            <p:nvPr/>
          </p:nvSpPr>
          <p:spPr bwMode="auto">
            <a:xfrm flipV="1">
              <a:off x="864" y="3024"/>
              <a:ext cx="30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40"/>
            <p:cNvSpPr>
              <a:spLocks noChangeShapeType="1"/>
            </p:cNvSpPr>
            <p:nvPr/>
          </p:nvSpPr>
          <p:spPr bwMode="auto">
            <a:xfrm flipH="1" flipV="1">
              <a:off x="3936" y="3024"/>
              <a:ext cx="43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41"/>
            <p:cNvSpPr>
              <a:spLocks noChangeShapeType="1"/>
            </p:cNvSpPr>
            <p:nvPr/>
          </p:nvSpPr>
          <p:spPr bwMode="auto">
            <a:xfrm flipV="1">
              <a:off x="1296" y="1776"/>
              <a:ext cx="1248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042"/>
            <p:cNvSpPr>
              <a:spLocks noChangeShapeType="1"/>
            </p:cNvSpPr>
            <p:nvPr/>
          </p:nvSpPr>
          <p:spPr bwMode="auto">
            <a:xfrm flipV="1">
              <a:off x="2160" y="1776"/>
              <a:ext cx="384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43"/>
            <p:cNvSpPr>
              <a:spLocks noChangeShapeType="1"/>
            </p:cNvSpPr>
            <p:nvPr/>
          </p:nvSpPr>
          <p:spPr bwMode="auto">
            <a:xfrm flipH="1" flipV="1">
              <a:off x="2592" y="1776"/>
              <a:ext cx="1392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044"/>
            <p:cNvSpPr>
              <a:spLocks noChangeArrowheads="1"/>
            </p:cNvSpPr>
            <p:nvPr/>
          </p:nvSpPr>
          <p:spPr bwMode="auto">
            <a:xfrm>
              <a:off x="2836" y="2788"/>
              <a:ext cx="232" cy="23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045"/>
            <p:cNvSpPr>
              <a:spLocks noChangeShapeType="1"/>
            </p:cNvSpPr>
            <p:nvPr/>
          </p:nvSpPr>
          <p:spPr bwMode="auto">
            <a:xfrm flipV="1">
              <a:off x="864" y="3024"/>
              <a:ext cx="206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046"/>
            <p:cNvSpPr>
              <a:spLocks noChangeShapeType="1"/>
            </p:cNvSpPr>
            <p:nvPr/>
          </p:nvSpPr>
          <p:spPr bwMode="auto">
            <a:xfrm>
              <a:off x="2928" y="3024"/>
              <a:ext cx="144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047"/>
            <p:cNvSpPr>
              <a:spLocks noChangeShapeType="1"/>
            </p:cNvSpPr>
            <p:nvPr/>
          </p:nvSpPr>
          <p:spPr bwMode="auto">
            <a:xfrm>
              <a:off x="2592" y="1776"/>
              <a:ext cx="336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048"/>
            <p:cNvSpPr>
              <a:spLocks noChangeArrowheads="1"/>
            </p:cNvSpPr>
            <p:nvPr/>
          </p:nvSpPr>
          <p:spPr bwMode="auto">
            <a:xfrm>
              <a:off x="1431" y="200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GB" sz="2400"/>
                <a:t>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58200" cy="5105400"/>
          </a:xfrm>
        </p:spPr>
        <p:txBody>
          <a:bodyPr/>
          <a:lstStyle/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>
              <a:sym typeface="Symbol" pitchFamily="18" charset="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RBF NN for the XOR </a:t>
            </a:r>
            <a:r>
              <a:rPr lang="en-US" sz="2800" b="1" dirty="0" smtClean="0">
                <a:solidFill>
                  <a:srgbClr val="FF0000"/>
                </a:solidFill>
              </a:rPr>
              <a:t>problem as classification problem </a:t>
            </a:r>
            <a:r>
              <a:rPr lang="en-US" sz="2800" b="1" dirty="0" smtClean="0"/>
              <a:t>with weights and bias found by  BPA</a:t>
            </a:r>
          </a:p>
          <a:p>
            <a:pPr algn="ctr"/>
            <a:r>
              <a:rPr lang="en-US" sz="2800" b="1" dirty="0" smtClean="0"/>
              <a:t>VERIFY</a:t>
            </a:r>
            <a:endParaRPr lang="en-US" sz="3200" b="1" dirty="0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576263" y="1371600"/>
          <a:ext cx="3516312" cy="1376363"/>
        </p:xfrm>
        <a:graphic>
          <a:graphicData uri="http://schemas.openxmlformats.org/presentationml/2006/ole">
            <p:oleObj spid="_x0000_s2846723" name="Equation" r:id="rId4" imgW="1358640" imgH="533160" progId="Equation.DSMT4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456113" y="1509713"/>
          <a:ext cx="4041775" cy="520700"/>
        </p:xfrm>
        <a:graphic>
          <a:graphicData uri="http://schemas.openxmlformats.org/presentationml/2006/ole">
            <p:oleObj spid="_x0000_s2846724" name="Equation" r:id="rId5" imgW="1765080" imgH="228600" progId="Equation.DSMT4">
              <p:embed/>
            </p:oleObj>
          </a:graphicData>
        </a:graphic>
      </p:graphicFrame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1535113" y="5613400"/>
          <a:ext cx="5978525" cy="1244600"/>
        </p:xfrm>
        <a:graphic>
          <a:graphicData uri="http://schemas.openxmlformats.org/presentationml/2006/ole">
            <p:oleObj spid="_x0000_s2846725" name="Equation" r:id="rId6" imgW="2311200" imgH="482400" progId="Equation.DSMT4">
              <p:embed/>
            </p:oleObj>
          </a:graphicData>
        </a:graphic>
      </p:graphicFrame>
      <p:pic>
        <p:nvPicPr>
          <p:cNvPr id="28467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3429000"/>
            <a:ext cx="49339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519113" y="228600"/>
          <a:ext cx="7519987" cy="2286000"/>
        </p:xfrm>
        <a:graphic>
          <a:graphicData uri="http://schemas.openxmlformats.org/presentationml/2006/ole">
            <p:oleObj spid="_x0000_s2847746" name="Equation" r:id="rId3" imgW="3174840" imgH="965160" progId="Equation.DSMT4">
              <p:embed/>
            </p:oleObj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/>
        </p:nvGraphicFramePr>
        <p:xfrm>
          <a:off x="441325" y="3962400"/>
          <a:ext cx="7770813" cy="2362200"/>
        </p:xfrm>
        <a:graphic>
          <a:graphicData uri="http://schemas.openxmlformats.org/presentationml/2006/ole">
            <p:oleObj spid="_x0000_s2847747" name="Equation" r:id="rId4" imgW="3174840" imgH="965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6018" name="Object 2"/>
          <p:cNvGraphicFramePr>
            <a:graphicFrameLocks noChangeAspect="1"/>
          </p:cNvGraphicFramePr>
          <p:nvPr/>
        </p:nvGraphicFramePr>
        <p:xfrm>
          <a:off x="609600" y="153866"/>
          <a:ext cx="7239000" cy="2167060"/>
        </p:xfrm>
        <a:graphic>
          <a:graphicData uri="http://schemas.openxmlformats.org/presentationml/2006/ole">
            <p:oleObj spid="_x0000_s2848770" name="Equation" r:id="rId3" imgW="3225600" imgH="965160" progId="Equation.DSMT4">
              <p:embed/>
            </p:oleObj>
          </a:graphicData>
        </a:graphic>
      </p:graphicFrame>
      <p:graphicFrame>
        <p:nvGraphicFramePr>
          <p:cNvPr id="726019" name="Object 3"/>
          <p:cNvGraphicFramePr>
            <a:graphicFrameLocks noChangeAspect="1"/>
          </p:cNvGraphicFramePr>
          <p:nvPr/>
        </p:nvGraphicFramePr>
        <p:xfrm>
          <a:off x="395288" y="3962400"/>
          <a:ext cx="7158037" cy="2133600"/>
        </p:xfrm>
        <a:graphic>
          <a:graphicData uri="http://schemas.openxmlformats.org/presentationml/2006/ole">
            <p:oleObj spid="_x0000_s2848771" name="Equation" r:id="rId4" imgW="3238200" imgH="965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29" name="Rectangle 1"/>
          <p:cNvSpPr>
            <a:spLocks noChangeArrowheads="1"/>
          </p:cNvSpPr>
          <p:nvPr/>
        </p:nvSpPr>
        <p:spPr bwMode="auto">
          <a:xfrm>
            <a:off x="0" y="215443"/>
            <a:ext cx="9144000" cy="54226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The function 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5695"/>
                </a:solidFill>
                <a:effectLst/>
                <a:latin typeface="Menlo"/>
                <a:cs typeface="Arial" pitchFamily="34" charset="0"/>
                <a:hlinkClick r:id="rId2"/>
              </a:rPr>
              <a:t>newrb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 in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Matlab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 iteratively creates a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 radial basis network one neuron at a time.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Neurons are added to the network until the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sum-squared error falls beneath an error goal or a maximum number of neurons has been reached.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The call for this function is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net =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newrb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(P,T,GOAL,SPREAD)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The function 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5695"/>
                </a:solidFill>
                <a:effectLst/>
                <a:latin typeface="Menlo"/>
                <a:cs typeface="Arial" pitchFamily="34" charset="0"/>
                <a:hlinkClick r:id="rId2"/>
              </a:rPr>
              <a:t>newrb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 takes matrices of input and target vectors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itchFamily="34" charset="0"/>
              </a:rPr>
              <a:t>P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 and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itchFamily="34" charset="0"/>
              </a:rPr>
              <a:t>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, and parameters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itchFamily="34" charset="0"/>
              </a:rPr>
              <a:t>GOAL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 and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itchFamily="34" charset="0"/>
              </a:rPr>
              <a:t>SPREAD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and returns the desired network.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49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49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4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4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4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4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49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49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49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49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49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49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49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49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29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7602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-apple-system"/>
              </a:rPr>
              <a:t>Each RBF neuron computes a measure of the similarity between the input and its prototype vector (taken from the training set).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lang="en-US" altLang="en-US" sz="3200" b="1" dirty="0" smtClean="0">
              <a:solidFill>
                <a:srgbClr val="515151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-apple-system"/>
              </a:rPr>
              <a:t>Input vectors which are more similar to the prototype return a result closer to 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lang="en-US" altLang="en-US" sz="3200" b="1" dirty="0" smtClean="0">
              <a:solidFill>
                <a:srgbClr val="515151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-apple-system"/>
              </a:rPr>
              <a:t>There are different possible choices of similarity functions,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but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lang="en-US" altLang="en-US" sz="3200" b="1" dirty="0" smtClean="0">
              <a:solidFill>
                <a:srgbClr val="FF0000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the most popular is based on the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Gaussian function (Normal distribution fn). 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-apple-system"/>
                <a:hlinkClick r:id="rId2"/>
              </a:rPr>
              <a:t>  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 smtClean="0">
              <a:solidFill>
                <a:srgbClr val="515151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3575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8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202029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9812" name="Picture 4"/>
          <p:cNvPicPr>
            <a:picLocks noChangeAspect="1" noChangeArrowheads="1"/>
          </p:cNvPicPr>
          <p:nvPr/>
        </p:nvPicPr>
        <p:blipFill>
          <a:blip r:embed="rId3" cstate="print">
            <a:lum bright="-25000"/>
          </a:blip>
          <a:srcRect/>
          <a:stretch>
            <a:fillRect/>
          </a:stretch>
        </p:blipFill>
        <p:spPr bwMode="auto">
          <a:xfrm>
            <a:off x="-25030" y="1361736"/>
            <a:ext cx="9169030" cy="271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4706" name="Picture 2"/>
          <p:cNvPicPr>
            <a:picLocks noChangeAspect="1" noChangeArrowheads="1"/>
          </p:cNvPicPr>
          <p:nvPr/>
        </p:nvPicPr>
        <p:blipFill>
          <a:blip r:embed="rId4" cstate="print">
            <a:lum bright="-25000"/>
          </a:blip>
          <a:srcRect/>
          <a:stretch>
            <a:fillRect/>
          </a:stretch>
        </p:blipFill>
        <p:spPr bwMode="auto">
          <a:xfrm>
            <a:off x="990600" y="4800600"/>
            <a:ext cx="68484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381000" y="0"/>
            <a:ext cx="8763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4800" y="6211669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 smooth because drawn at intervals of 0.01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3" name="Rectangle 1"/>
          <p:cNvSpPr>
            <a:spLocks noChangeArrowheads="1"/>
          </p:cNvSpPr>
          <p:nvPr/>
        </p:nvSpPr>
        <p:spPr bwMode="auto">
          <a:xfrm>
            <a:off x="0" y="430890"/>
            <a:ext cx="9144000" cy="62536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 function </a:t>
            </a:r>
            <a:r>
              <a:rPr lang="en-US" sz="2800" dirty="0" err="1" smtClean="0">
                <a:solidFill>
                  <a:srgbClr val="FF0000"/>
                </a:solidFill>
                <a:latin typeface="Menlo"/>
                <a:cs typeface="Arial" pitchFamily="34" charset="0"/>
                <a:hlinkClick r:id="rId2"/>
              </a:rPr>
              <a:t>newrbe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creates as many </a:t>
            </a:r>
            <a:r>
              <a:rPr lang="en-US" sz="3200" dirty="0" err="1" smtClean="0">
                <a:solidFill>
                  <a:srgbClr val="FF0000"/>
                </a:solidFill>
                <a:latin typeface="Menlo"/>
                <a:cs typeface="Arial" pitchFamily="34" charset="0"/>
                <a:hlinkClick r:id="rId3"/>
              </a:rPr>
              <a:t>radbas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neurons as there are input vectors(patterns) in </a:t>
            </a:r>
            <a:r>
              <a:rPr lang="en-US" sz="3200" dirty="0" smtClean="0">
                <a:solidFill>
                  <a:srgbClr val="FF0000"/>
                </a:solidFill>
                <a:latin typeface="Menlo"/>
                <a:cs typeface="Arial" pitchFamily="34" charset="0"/>
              </a:rPr>
              <a:t>P.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itchFamily="34" charset="0"/>
              </a:rPr>
              <a:t>net =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itchFamily="34" charset="0"/>
              </a:rPr>
              <a:t>newrbe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itchFamily="34" charset="0"/>
              </a:rPr>
              <a:t>(P,T,SPREAD)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The function 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5695"/>
                </a:solidFill>
                <a:effectLst/>
                <a:latin typeface="Menlo"/>
                <a:cs typeface="Arial" pitchFamily="34" charset="0"/>
                <a:hlinkClick r:id="rId2"/>
              </a:rPr>
              <a:t>newrbe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 takes matrices of input vectors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itchFamily="34" charset="0"/>
              </a:rPr>
              <a:t>P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 and target vectors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itchFamily="34" charset="0"/>
              </a:rPr>
              <a:t>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, and a spread constant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itchFamily="34" charset="0"/>
              </a:rPr>
              <a:t>SPREAD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 for the radial basis layer, and returns a network with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weights and biases such that the outputs are exactly 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 when the inputs are 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P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08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08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0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0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0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0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08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08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3" grpId="0" build="p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CONCLUSIONS :</a:t>
            </a:r>
          </a:p>
          <a:p>
            <a:endParaRPr lang="en-US" sz="3600" b="1" dirty="0" smtClean="0"/>
          </a:p>
          <a:p>
            <a:pPr>
              <a:buFont typeface="Wingdings" pitchFamily="2" charset="2"/>
              <a:buChar char="§"/>
            </a:pPr>
            <a:r>
              <a:rPr lang="en-US" sz="3600" b="1" dirty="0" smtClean="0"/>
              <a:t>Radial basis function networks (RBFNs) have increasingly attracted interest for engineering applications due to their advantages over traditional multilayer </a:t>
            </a:r>
            <a:r>
              <a:rPr lang="en-US" sz="3600" b="1" dirty="0" err="1" smtClean="0"/>
              <a:t>perceptrons</a:t>
            </a:r>
            <a:r>
              <a:rPr lang="en-US" sz="3600" b="1" dirty="0" smtClean="0"/>
              <a:t>, namely </a:t>
            </a:r>
          </a:p>
          <a:p>
            <a:pPr>
              <a:buFont typeface="Wingdings" pitchFamily="2" charset="2"/>
              <a:buChar char="§"/>
            </a:pPr>
            <a:endParaRPr lang="en-US" sz="3600" b="1" dirty="0" smtClean="0"/>
          </a:p>
          <a:p>
            <a:pPr lvl="3">
              <a:buFont typeface="Wingdings" pitchFamily="2" charset="2"/>
              <a:buChar char="§"/>
            </a:pPr>
            <a:r>
              <a:rPr lang="en-US" sz="4400" b="1" dirty="0" smtClean="0"/>
              <a:t>faster convergence, </a:t>
            </a:r>
          </a:p>
          <a:p>
            <a:pPr lvl="3">
              <a:buFont typeface="Wingdings" pitchFamily="2" charset="2"/>
              <a:buChar char="§"/>
            </a:pPr>
            <a:r>
              <a:rPr lang="en-US" sz="4400" b="1" dirty="0" smtClean="0"/>
              <a:t>smaller extrapolation errors, </a:t>
            </a:r>
          </a:p>
          <a:p>
            <a:pPr>
              <a:buFont typeface="Wingdings" pitchFamily="2" charset="2"/>
              <a:buChar char="§"/>
            </a:pPr>
            <a:endParaRPr lang="en-US" sz="2400" b="1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5814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END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90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Architecture of RBFNN- </a:t>
            </a:r>
            <a:r>
              <a:rPr lang="en-US" b="1" dirty="0" smtClean="0"/>
              <a:t>Three layers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609600"/>
            <a:ext cx="4191000" cy="5867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800" b="1" i="1" dirty="0" smtClean="0">
                <a:cs typeface="Arial" charset="0"/>
              </a:rPr>
              <a:t>The input layer is simply a </a:t>
            </a:r>
            <a:r>
              <a:rPr lang="en-GB" sz="2800" b="1" i="1" dirty="0" smtClean="0">
                <a:solidFill>
                  <a:srgbClr val="FF0000"/>
                </a:solidFill>
                <a:cs typeface="Arial" charset="0"/>
              </a:rPr>
              <a:t>fan-out layer </a:t>
            </a:r>
            <a:r>
              <a:rPr lang="en-GB" sz="2800" b="1" i="1" dirty="0" smtClean="0">
                <a:cs typeface="Arial" charset="0"/>
              </a:rPr>
              <a:t>and does </a:t>
            </a:r>
            <a:r>
              <a:rPr lang="en-GB" sz="2800" b="1" i="1" dirty="0" smtClean="0">
                <a:solidFill>
                  <a:srgbClr val="FF0000"/>
                </a:solidFill>
                <a:cs typeface="Arial" charset="0"/>
              </a:rPr>
              <a:t>no processing. 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0070C0"/>
                </a:solidFill>
              </a:rPr>
              <a:t>Hidden layer performs </a:t>
            </a:r>
            <a:r>
              <a:rPr lang="en-US" sz="2800" b="1" dirty="0" smtClean="0">
                <a:solidFill>
                  <a:srgbClr val="FF0000"/>
                </a:solidFill>
              </a:rPr>
              <a:t>nonlinear transformation</a:t>
            </a: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0070C0"/>
                </a:solidFill>
              </a:rPr>
              <a:t>Output layer is </a:t>
            </a:r>
            <a:r>
              <a:rPr lang="en-US" sz="2800" b="1" dirty="0" smtClean="0">
                <a:solidFill>
                  <a:srgbClr val="FF0000"/>
                </a:solidFill>
              </a:rPr>
              <a:t>linear </a:t>
            </a:r>
            <a:r>
              <a:rPr lang="en-US" sz="2800" b="1" dirty="0" smtClean="0"/>
              <a:t>activation </a:t>
            </a:r>
            <a:r>
              <a:rPr lang="en-US" sz="2800" b="1" dirty="0" smtClean="0">
                <a:solidFill>
                  <a:srgbClr val="FF0000"/>
                </a:solidFill>
              </a:rPr>
              <a:t>for function approximation &amp; sigmoid </a:t>
            </a:r>
            <a:r>
              <a:rPr lang="en-US" sz="2800" b="1" dirty="0" smtClean="0"/>
              <a:t>activation </a:t>
            </a:r>
            <a:r>
              <a:rPr lang="en-US" sz="2800" b="1" dirty="0" smtClean="0">
                <a:solidFill>
                  <a:srgbClr val="FF0000"/>
                </a:solidFill>
              </a:rPr>
              <a:t>for classification</a:t>
            </a:r>
            <a:r>
              <a:rPr lang="en-US" sz="2800" b="1" dirty="0" smtClean="0"/>
              <a:t>.</a:t>
            </a:r>
            <a:endParaRPr lang="en-US" sz="2000" b="1" dirty="0" smtClean="0"/>
          </a:p>
          <a:p>
            <a:pPr>
              <a:buFont typeface="Wingdings" pitchFamily="2" charset="2"/>
              <a:buChar char="ü"/>
            </a:pPr>
            <a:endParaRPr lang="en-US" sz="20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457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428265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3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583701"/>
            <a:ext cx="3962400" cy="374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419600" y="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rgbClr val="00B050"/>
                </a:solidFill>
              </a:rPr>
              <a:t>RBF NN uses Gaussian functions to construct </a:t>
            </a:r>
            <a:r>
              <a:rPr lang="en-US" sz="3200" b="1" i="1" dirty="0" smtClean="0">
                <a:solidFill>
                  <a:srgbClr val="FF0000"/>
                </a:solidFill>
              </a:rPr>
              <a:t>local </a:t>
            </a:r>
            <a:r>
              <a:rPr lang="en-US" sz="3200" b="1" dirty="0" smtClean="0">
                <a:solidFill>
                  <a:srgbClr val="FF0000"/>
                </a:solidFill>
              </a:rPr>
              <a:t>approximations </a:t>
            </a:r>
            <a:r>
              <a:rPr lang="en-US" sz="3200" b="1" dirty="0" smtClean="0">
                <a:solidFill>
                  <a:srgbClr val="00B050"/>
                </a:solidFill>
              </a:rPr>
              <a:t>to non-linear I/O mapping.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720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rgbClr val="009900"/>
                </a:solidFill>
              </a:rPr>
              <a:t>FF NN construct </a:t>
            </a:r>
            <a:r>
              <a:rPr lang="en-US" sz="3200" b="1" i="1" dirty="0" smtClean="0">
                <a:solidFill>
                  <a:srgbClr val="FF0000"/>
                </a:solidFill>
              </a:rPr>
              <a:t>global</a:t>
            </a:r>
            <a:r>
              <a:rPr lang="en-US" sz="3200" b="1" dirty="0" smtClean="0">
                <a:solidFill>
                  <a:srgbClr val="FF0000"/>
                </a:solidFill>
              </a:rPr>
              <a:t> approximations </a:t>
            </a:r>
            <a:r>
              <a:rPr lang="en-US" sz="3200" b="1" dirty="0" smtClean="0">
                <a:solidFill>
                  <a:srgbClr val="009900"/>
                </a:solidFill>
              </a:rPr>
              <a:t>to non-linear I/O mapping</a:t>
            </a:r>
            <a:r>
              <a:rPr lang="en-US" sz="3200" b="1" dirty="0" smtClean="0">
                <a:solidFill>
                  <a:schemeClr val="accent2"/>
                </a:solidFill>
              </a:rPr>
              <a:t>.</a:t>
            </a: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4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85" y="228600"/>
            <a:ext cx="897441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12008</TotalTime>
  <Words>1060</Words>
  <Application>Microsoft Office PowerPoint</Application>
  <PresentationFormat>On-screen Show (4:3)</PresentationFormat>
  <Paragraphs>200</Paragraphs>
  <Slides>54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Architecture of RBFNN- Three layers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Learning Algorithm 1</vt:lpstr>
      <vt:lpstr>Slide 23</vt:lpstr>
      <vt:lpstr>Slide 24</vt:lpstr>
      <vt:lpstr>Slide 25</vt:lpstr>
      <vt:lpstr>Learning Algorithm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Surekha Bhanot</dc:creator>
  <cp:lastModifiedBy>prof. surekha bhanot</cp:lastModifiedBy>
  <cp:revision>721</cp:revision>
  <dcterms:created xsi:type="dcterms:W3CDTF">2006-08-16T00:00:00Z</dcterms:created>
  <dcterms:modified xsi:type="dcterms:W3CDTF">2020-11-08T13:51:42Z</dcterms:modified>
</cp:coreProperties>
</file>