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1" r:id="rId2"/>
  </p:sldMasterIdLst>
  <p:notesMasterIdLst>
    <p:notesMasterId r:id="rId23"/>
  </p:notesMasterIdLst>
  <p:handoutMasterIdLst>
    <p:handoutMasterId r:id="rId24"/>
  </p:handoutMasterIdLst>
  <p:sldIdLst>
    <p:sldId id="544" r:id="rId3"/>
    <p:sldId id="654" r:id="rId4"/>
    <p:sldId id="612" r:id="rId5"/>
    <p:sldId id="655" r:id="rId6"/>
    <p:sldId id="657" r:id="rId7"/>
    <p:sldId id="656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1" r:id="rId21"/>
    <p:sldId id="672" r:id="rId22"/>
  </p:sldIdLst>
  <p:sldSz cx="9144000" cy="6858000" type="screen4x3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F77E56C-7D47-4C29-AAEB-9FD71A0A3F1F}">
  <a:tblStyle styleId="{8F77E56C-7D47-4C29-AAEB-9FD71A0A3F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1562F7F7-E2AF-42E1-A3D0-5D2B67903BC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9B4E-3786-43E4-ADC0-DE2945E09898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563C-2CF4-4AF1-9C09-67033D314C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931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6125"/>
            <a:ext cx="4972049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89" cy="447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4939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1251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14603" y="3810003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0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46" y="6215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42902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8994" y="6215082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 algn="ctr">
              <a:defRPr sz="1600" b="1"/>
            </a:lvl1pPr>
          </a:lstStyle>
          <a:p>
            <a:r>
              <a:rPr lang="en-US" dirty="0" smtClean="0"/>
              <a:t>IS ZC364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CE3702-E141-4ECF-A7F5-6B294AD3FE5E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D5458-CAEB-495C-B3EE-F227C64FD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E602D3-7BA6-42B5-9D3A-DC8BEB44551A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2F27F86-8C5C-45B7-8219-2345F5FB5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8721B9-3E62-48F8-B1D4-7C8B1DCB59D6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6BDA6B-53D9-41DD-8452-473A86F99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2312DA-5DBC-4F17-A711-E29C788BDBB2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07A9807-7BEA-42F7-9DE1-B8326B756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E6D3560-DDAB-4EF7-90F9-D108C2A6A8D3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0A5992-1A06-4529-ACAB-DD1AB0AF1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8348AB-F442-4C4C-8B11-C3A693A89BA4}" type="datetime4">
              <a:rPr lang="en-US"/>
              <a:pPr/>
              <a:t>August 27, 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CBBE8C-6B69-4027-9F66-204DF2DC4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246615" y="37254"/>
            <a:ext cx="670613" cy="12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59604" y="1152465"/>
            <a:ext cx="8833823" cy="5010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197272" marR="0" lvl="1" indent="-7027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▪"/>
              <a:defRPr/>
            </a:lvl2pPr>
            <a:lvl3pPr marL="465681" marR="0" lvl="2" indent="-15326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3pPr>
            <a:lvl4pPr marL="625773" marR="0" lvl="3" indent="-4665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▫"/>
              <a:defRPr/>
            </a:lvl4pPr>
            <a:lvl5pPr marL="763733" marR="0" lvl="4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5pPr>
            <a:lvl6pPr marL="763733" marR="0" lvl="5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6pPr>
            <a:lvl7pPr marL="763733" marR="0" lvl="6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7pPr>
            <a:lvl8pPr marL="763733" marR="0" lvl="7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8pPr>
            <a:lvl9pPr marL="763733" marR="0" lvl="8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9604" y="151603"/>
            <a:ext cx="6526336" cy="596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65681" marR="0" lvl="5" indent="-8481" algn="l" rtl="0">
              <a:spcBef>
                <a:spcPts val="0"/>
              </a:spcBef>
              <a:spcAft>
                <a:spcPts val="0"/>
              </a:spcAft>
              <a:defRPr/>
            </a:lvl6pPr>
            <a:lvl7pPr marL="931383" marR="0" lvl="6" indent="-4282" algn="l" rtl="0">
              <a:spcBef>
                <a:spcPts val="0"/>
              </a:spcBef>
              <a:spcAft>
                <a:spcPts val="0"/>
              </a:spcAft>
              <a:defRPr/>
            </a:lvl7pPr>
            <a:lvl8pPr marL="1397075" marR="0" lvl="7" indent="-74" algn="l" rtl="0">
              <a:spcBef>
                <a:spcPts val="0"/>
              </a:spcBef>
              <a:spcAft>
                <a:spcPts val="0"/>
              </a:spcAft>
              <a:defRPr/>
            </a:lvl8pPr>
            <a:lvl9pPr marL="1862760" marR="0" lvl="8" indent="-856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785609"/>
            <a:ext cx="9144000" cy="72389"/>
            <a:chOff x="1998227" y="6500996"/>
            <a:chExt cx="7153215" cy="46648"/>
          </a:xfrm>
        </p:grpSpPr>
        <p:sp>
          <p:nvSpPr>
            <p:cNvPr id="170" name="Shape 170"/>
            <p:cNvSpPr/>
            <p:nvPr/>
          </p:nvSpPr>
          <p:spPr>
            <a:xfrm>
              <a:off x="4408551" y="6500996"/>
              <a:ext cx="2376028" cy="4664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98227" y="6500996"/>
              <a:ext cx="2410322" cy="4664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5414" y="6500996"/>
              <a:ext cx="2376028" cy="466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8" descr="BITS_university_logo_whitevert.png"/>
          <p:cNvPicPr preferRelativeResize="0"/>
          <p:nvPr userDrawn="1"/>
        </p:nvPicPr>
        <p:blipFill rotWithShape="1">
          <a:blip r:embed="rId12">
            <a:alphaModFix/>
          </a:blip>
          <a:srcRect t="2" b="28592"/>
          <a:stretch/>
        </p:blipFill>
        <p:spPr>
          <a:xfrm>
            <a:off x="8138322" y="23045"/>
            <a:ext cx="939004" cy="90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4"/>
          <p:cNvSpPr txBox="1"/>
          <p:nvPr userDrawn="1"/>
        </p:nvSpPr>
        <p:spPr>
          <a:xfrm>
            <a:off x="8095553" y="841751"/>
            <a:ext cx="1024542" cy="264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2020-21_Tutorial_Handout%20(1).docx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318" cy="474207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Kernel is a program that constitutes the central core of the Operating System.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Kernel provides basic services to all other parts of the Operating System including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Management: Process creation, termination, scheduling, execution etc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Memory Management: Allocation of memory to a program for execution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Management : Creation of files, managing file permissions etc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I/O Management : Allocation of I/O devices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Management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not directly interact with the user.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the interaction is done with the help of System Calls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services are requested by other parts of OS or by the application program through a set of program interfaces called as System Calls.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 (It’s a heart of OS)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an interface with which a user application or any other part of OS request the kernel to provide services.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user can not directly access the kernel, It can access it through system calls.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many system calls for different types of services provided by the OS.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Management system calls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open(),read(),write(), close().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Management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fork(), exec()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Call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Shell is an interface between user and the kernel.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It primary function is to read commands from the console and execute them.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 term Shell comes from the fact that it is the outer most part of the OS.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Several shells like Bourne, </a:t>
            </a:r>
            <a:r>
              <a:rPr lang="en-US" sz="2800" kern="1200" dirty="0" err="1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Korn</a:t>
            </a: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Bourne-again, C Shell are available.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Shell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Functions defined in different C library are used in C program.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These functions internally invoke system calls to get the service from the kernel.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 library function call can not directly invoke the functionalities in kernel.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User application can directly invoke system call or through C library function.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For example, </a:t>
            </a:r>
            <a:r>
              <a:rPr lang="en-US" sz="2800" kern="1200" dirty="0" err="1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printf</a:t>
            </a: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() in turn calls a write() system call to print a string to </a:t>
            </a:r>
            <a:r>
              <a:rPr lang="en-US" sz="2800" kern="1200" dirty="0" err="1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stdout</a:t>
            </a:r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Library Function Calls and System Calls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  <a:buFont typeface="Arial" pitchFamily="34" charset="0"/>
              <a:buChar char="•"/>
            </a:pPr>
            <a:r>
              <a:rPr lang="en-US" sz="3200" kern="1200" dirty="0" err="1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malloc</a:t>
            </a:r>
            <a:r>
              <a:rPr lang="en-US" sz="32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() in C is a library function in &lt;</a:t>
            </a:r>
            <a:r>
              <a:rPr lang="en-US" sz="3200" kern="1200" dirty="0" err="1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stdlib</a:t>
            </a:r>
            <a:r>
              <a:rPr lang="en-US" sz="32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 which is used to allocate memory. This in turn invokes a system call </a:t>
            </a:r>
            <a:r>
              <a:rPr lang="en-US" sz="3200" kern="1200" dirty="0" err="1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sbrk</a:t>
            </a:r>
            <a:r>
              <a:rPr lang="en-US" sz="32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() which increases or decreases the address space of the process by the specified number of bytes.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32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 calls like fork(), exec() can be directly invoked by the program.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Library Function Calls and System Calls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executable of a program is executed with the help of a system call exec().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call loads the text and data of a program into the memory before execution.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call takes the name of the executable along with command line arguments as input parameter and invokes the main() function of the program.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Execution Process (exec() system call)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  <a:buFont typeface="Arial" pitchFamily="34" charset="0"/>
              <a:buChar char="•"/>
            </a:pPr>
            <a:r>
              <a:rPr lang="en-US" sz="32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 Programs are the programs that give service to other programs and interact with the hardware.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32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Examples</a:t>
            </a:r>
          </a:p>
          <a:p>
            <a:pPr lvl="1"/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Operating System – Set of system programs</a:t>
            </a:r>
          </a:p>
          <a:p>
            <a:pPr lvl="1"/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Compiler</a:t>
            </a:r>
          </a:p>
          <a:p>
            <a:pPr lvl="1"/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Assembler</a:t>
            </a:r>
          </a:p>
          <a:p>
            <a:pPr lvl="1"/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Linker </a:t>
            </a:r>
          </a:p>
          <a:p>
            <a:pPr lvl="1"/>
            <a:r>
              <a:rPr lang="en-US" sz="2800" kern="12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Loader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Programs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</a:pPr>
            <a:r>
              <a:rPr lang="en-US" sz="3200" b="1" u="sng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  <a:hlinkClick r:id="rId2" action="ppaction://hlinkfile"/>
              </a:rPr>
              <a:t>Schedule of Operating System Tutorials for the First Semester 2020 - 2021</a:t>
            </a:r>
            <a:endParaRPr lang="en-US" sz="3200" kern="1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 program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730" y="0"/>
            <a:ext cx="50015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main(</a:t>
            </a:r>
            <a:r>
              <a:rPr lang="en-US" b="1" dirty="0" err="1" smtClean="0"/>
              <a:t>argc</a:t>
            </a:r>
            <a:r>
              <a:rPr lang="en-US" b="1" dirty="0" smtClean="0"/>
              <a:t>, </a:t>
            </a:r>
            <a:r>
              <a:rPr lang="en-US" b="1" dirty="0" err="1" smtClean="0"/>
              <a:t>argy</a:t>
            </a:r>
            <a:r>
              <a:rPr lang="en-US" b="1" dirty="0" smtClean="0"/>
              <a:t>)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argc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char *</a:t>
            </a:r>
            <a:r>
              <a:rPr lang="en-US" b="1" dirty="0" err="1" smtClean="0"/>
              <a:t>argv</a:t>
            </a:r>
            <a:r>
              <a:rPr lang="en-US" b="1" dirty="0" smtClean="0"/>
              <a:t>[];</a:t>
            </a:r>
          </a:p>
          <a:p>
            <a:r>
              <a:rPr lang="en-US" dirty="0" smtClean="0"/>
              <a:t>{</a:t>
            </a:r>
            <a:endParaRPr lang="en-US" dirty="0" smtClean="0"/>
          </a:p>
          <a:p>
            <a:r>
              <a:rPr lang="en-US" b="1" dirty="0" smtClean="0"/>
              <a:t>/* assume 2 </a:t>
            </a:r>
            <a:r>
              <a:rPr lang="en-US" b="1" dirty="0" err="1" smtClean="0"/>
              <a:t>args</a:t>
            </a:r>
            <a:r>
              <a:rPr lang="en-US" b="1" dirty="0" smtClean="0"/>
              <a:t>: source file and target file */</a:t>
            </a:r>
          </a:p>
          <a:p>
            <a:r>
              <a:rPr lang="en-US" b="1" dirty="0" smtClean="0"/>
              <a:t>if (fork0 == 0)</a:t>
            </a:r>
          </a:p>
          <a:p>
            <a:r>
              <a:rPr lang="en-US" b="1" dirty="0" err="1" smtClean="0"/>
              <a:t>execl</a:t>
            </a:r>
            <a:r>
              <a:rPr lang="en-US" b="1" dirty="0" smtClean="0"/>
              <a:t>("copy", "copy", </a:t>
            </a:r>
            <a:r>
              <a:rPr lang="en-US" b="1" dirty="0" err="1" smtClean="0"/>
              <a:t>argv</a:t>
            </a:r>
            <a:r>
              <a:rPr lang="en-US" b="1" dirty="0" smtClean="0"/>
              <a:t>[1], </a:t>
            </a:r>
            <a:r>
              <a:rPr lang="en-US" b="1" dirty="0" err="1" smtClean="0"/>
              <a:t>argy</a:t>
            </a:r>
            <a:r>
              <a:rPr lang="en-US" b="1" dirty="0" smtClean="0"/>
              <a:t>[2], 0);</a:t>
            </a:r>
          </a:p>
          <a:p>
            <a:r>
              <a:rPr lang="en-US" b="1" dirty="0" smtClean="0"/>
              <a:t>wait((</a:t>
            </a:r>
            <a:r>
              <a:rPr lang="en-US" b="1" dirty="0" err="1" smtClean="0"/>
              <a:t>int</a:t>
            </a:r>
            <a:r>
              <a:rPr lang="en-US" b="1" dirty="0" smtClean="0"/>
              <a:t> *) 0);</a:t>
            </a:r>
          </a:p>
          <a:p>
            <a:r>
              <a:rPr lang="en-US" b="1" dirty="0" err="1" smtClean="0"/>
              <a:t>printf</a:t>
            </a:r>
            <a:r>
              <a:rPr lang="en-US" b="1" dirty="0" smtClean="0"/>
              <a:t>("copy done\n");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 Program -2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 Unix Operating System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1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Char char="q"/>
            </a:pPr>
            <a:r>
              <a:rPr lang="en-US" dirty="0" smtClean="0"/>
              <a:t>Execution of C program with example</a:t>
            </a:r>
          </a:p>
          <a:p>
            <a:pPr marL="533400" indent="-533400">
              <a:buFont typeface="Wingdings" pitchFamily="2" charset="2"/>
              <a:buChar char="q"/>
            </a:pPr>
            <a:r>
              <a:rPr lang="en-US" dirty="0" smtClean="0"/>
              <a:t>Kernel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Operating System can be defined as the software that controls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hardware resources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the computer and provides an environment under which programs can run.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is an interface between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system and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hardware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Operating System 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 descr="scan0008"/>
          <p:cNvPicPr>
            <a:picLocks noChangeAspect="1" noChangeArrowheads="1"/>
          </p:cNvPicPr>
          <p:nvPr/>
        </p:nvPicPr>
        <p:blipFill>
          <a:blip r:embed="rId2" cstate="print"/>
          <a:srcRect l="6944" t="14285" r="4167" b="793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0"/>
            <a:ext cx="4495800" cy="457200"/>
          </a:xfrm>
        </p:spPr>
        <p:txBody>
          <a:bodyPr/>
          <a:lstStyle/>
          <a:p>
            <a:r>
              <a:rPr lang="en-US" sz="2400" dirty="0" smtClean="0"/>
              <a:t>Execution Process of a Program</a:t>
            </a:r>
            <a:endParaRPr lang="en-US" sz="2400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657600" y="228600"/>
            <a:ext cx="3886200" cy="1368425"/>
            <a:chOff x="2304" y="192"/>
            <a:chExt cx="1872" cy="1023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880" y="192"/>
              <a:ext cx="1296" cy="102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#include&lt;stdio.h&gt;</a:t>
              </a:r>
            </a:p>
            <a:p>
              <a:r>
                <a:rPr lang="en-US" sz="1400">
                  <a:solidFill>
                    <a:schemeClr val="bg1"/>
                  </a:solidFill>
                </a:rPr>
                <a:t>int main(void)</a:t>
              </a:r>
            </a:p>
            <a:p>
              <a:r>
                <a:rPr lang="en-US" sz="140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1400">
                  <a:solidFill>
                    <a:schemeClr val="bg1"/>
                  </a:solidFill>
                </a:rPr>
                <a:t>printf("Hello World\n");</a:t>
              </a:r>
            </a:p>
            <a:p>
              <a:r>
                <a:rPr lang="en-US" sz="1400">
                  <a:solidFill>
                    <a:schemeClr val="bg1"/>
                  </a:solidFill>
                </a:rPr>
                <a:t>return(0);</a:t>
              </a:r>
            </a:p>
            <a:p>
              <a:r>
                <a:rPr lang="en-US" sz="140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H="1">
              <a:off x="2304" y="384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15000" y="1905000"/>
            <a:ext cx="2438400" cy="1279525"/>
            <a:chOff x="3600" y="1200"/>
            <a:chExt cx="1536" cy="806"/>
          </a:xfrm>
        </p:grpSpPr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4032" y="1200"/>
              <a:ext cx="1104" cy="80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</a:t>
              </a:r>
              <a:r>
                <a:rPr lang="en-US" sz="1200" b="1">
                  <a:solidFill>
                    <a:schemeClr val="bg1"/>
                  </a:solidFill>
                </a:rPr>
                <a:t>ELF??????????????????????ô???????4?????(?</a:t>
              </a:r>
              <a:br>
                <a:rPr lang="en-US" sz="1200" b="1">
                  <a:solidFill>
                    <a:schemeClr val="bg1"/>
                  </a:solidFill>
                </a:rPr>
              </a:br>
              <a:r>
                <a:rPr lang="en-US" sz="1200" b="1">
                  <a:solidFill>
                    <a:schemeClr val="bg1"/>
                  </a:solidFill>
                </a:rPr>
                <a:t>??L$ƒäðÿqüU‰åQƒìÇ$????èüÿÿÿƒÄY]aüÃ??Hell</a:t>
              </a: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H="1">
              <a:off x="3600" y="1728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85800" y="838200"/>
            <a:ext cx="1676400" cy="1204913"/>
            <a:chOff x="432" y="528"/>
            <a:chExt cx="1056" cy="759"/>
          </a:xfrm>
        </p:grpSpPr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432" y="1056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Hello.c</a:t>
              </a:r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 flipV="1">
              <a:off x="1056" y="528"/>
              <a:ext cx="432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800" y="1905000"/>
            <a:ext cx="1905000" cy="900113"/>
            <a:chOff x="192" y="1200"/>
            <a:chExt cx="1200" cy="567"/>
          </a:xfrm>
        </p:grpSpPr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192" y="1536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gcc -c Hello.c</a:t>
              </a:r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 flipV="1">
              <a:off x="1008" y="1200"/>
              <a:ext cx="384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09600" y="2743200"/>
            <a:ext cx="3810000" cy="698500"/>
            <a:chOff x="384" y="1728"/>
            <a:chExt cx="2400" cy="440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84" y="1872"/>
              <a:ext cx="2400" cy="296"/>
              <a:chOff x="384" y="1872"/>
              <a:chExt cx="2400" cy="220"/>
            </a:xfrm>
          </p:grpSpPr>
          <p:sp>
            <p:nvSpPr>
              <p:cNvPr id="46098" name="Text Box 18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72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Hello.o</a:t>
                </a:r>
              </a:p>
            </p:txBody>
          </p:sp>
          <p:sp>
            <p:nvSpPr>
              <p:cNvPr id="46099" name="Line 19"/>
              <p:cNvSpPr>
                <a:spLocks noChangeShapeType="1"/>
              </p:cNvSpPr>
              <p:nvPr/>
            </p:nvSpPr>
            <p:spPr bwMode="auto">
              <a:xfrm flipV="1">
                <a:off x="1152" y="1872"/>
                <a:ext cx="16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672" y="1728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0" y="3429000"/>
            <a:ext cx="2209800" cy="793750"/>
            <a:chOff x="0" y="2160"/>
            <a:chExt cx="1392" cy="500"/>
          </a:xfrm>
        </p:grpSpPr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0" y="2448"/>
              <a:ext cx="13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bg1"/>
                  </a:solidFill>
                </a:rPr>
                <a:t>gcc –o exe Hello.o</a:t>
              </a:r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672" y="216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04800" y="4191000"/>
            <a:ext cx="1524000" cy="823913"/>
            <a:chOff x="144" y="2640"/>
            <a:chExt cx="960" cy="519"/>
          </a:xfrm>
        </p:grpSpPr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144" y="292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./exe</a:t>
              </a:r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624" y="264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Loading Programs into the memory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Memory Management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Linking Libraries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Execution of Programs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Handling disk I/O request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Handling peripheral device request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Handling multiple program execution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Communication between the processes etc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Operating System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Unix is 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Multi-programming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Multi-tasking /Time Shared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Multi-user Operating System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Unix?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Layered architecture of the UNIX 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2399" y="1168374"/>
            <a:ext cx="5942585" cy="551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714938" cy="1143000"/>
          </a:xfrm>
        </p:spPr>
        <p:txBody>
          <a:bodyPr/>
          <a:lstStyle/>
          <a:p>
            <a:r>
              <a:rPr lang="en-US" dirty="0" smtClean="0"/>
              <a:t>Block Diagram of System Kernel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694" y="734477"/>
            <a:ext cx="6781800" cy="58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lIns="91425" tIns="91425" rIns="91425" bIns="91425" anchor="b" anchorCtr="0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BI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35433</TotalTime>
  <Words>759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8_Blank</vt:lpstr>
      <vt:lpstr>Theme_BITS</vt:lpstr>
      <vt:lpstr>Principles of Programming Language</vt:lpstr>
      <vt:lpstr>Slide 2</vt:lpstr>
      <vt:lpstr>Slide 3</vt:lpstr>
      <vt:lpstr>Slide 4</vt:lpstr>
      <vt:lpstr>Execution Process of a Program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WILP Transformation  Work Stream  Update in WSLM 14: MAY 27, 2015</dc:title>
  <dc:creator>Clarance Suman Vissakodeti</dc:creator>
  <cp:lastModifiedBy>User</cp:lastModifiedBy>
  <cp:revision>270</cp:revision>
  <dcterms:modified xsi:type="dcterms:W3CDTF">2020-08-27T13:41:48Z</dcterms:modified>
</cp:coreProperties>
</file>